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slides/slide94.xml" ContentType="application/vnd.openxmlformats-officedocument.presentationml.slide+xml"/>
  <Override PartName="/ppt/notesSlides/notesSlide2.xml" ContentType="application/vnd.openxmlformats-officedocument.presentationml.notesSlide+xml"/>
  <Override PartName="/ppt/slides/slide36.xml" ContentType="application/vnd.openxmlformats-officedocument.presentationml.slide+xml"/>
  <Override PartName="/ppt/slides/slide83.xml" ContentType="application/vnd.openxmlformats-officedocument.presentationml.slide+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notesSlides/notesSlide85.xml" ContentType="application/vnd.openxmlformats-officedocument.presentationml.notesSlide+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74.xml" ContentType="application/vnd.openxmlformats-officedocument.presentationml.notesSlide+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63.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70.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Override PartName="/ppt/notesSlides/notesSlide68.xml" ContentType="application/vnd.openxmlformats-officedocument.presentationml.notesSlide+xml"/>
  <Override PartName="/ppt/notesSlides/notesSlide79.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notesSlides/notesSlide39.xml" ContentType="application/vnd.openxmlformats-officedocument.presentationml.notesSlide+xml"/>
  <Override PartName="/ppt/notesSlides/notesSlide57.xml" ContentType="application/vnd.openxmlformats-officedocument.presentationml.notesSlide+xml"/>
  <Override PartName="/ppt/notesSlides/notesSlide86.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Layouts/slideLayout3.xml" ContentType="application/vnd.openxmlformats-officedocument.presentationml.slideLayout+xml"/>
  <Default Extension="emf" ContentType="image/x-emf"/>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46.xml" ContentType="application/vnd.openxmlformats-officedocument.presentationml.notesSlide+xml"/>
  <Override PartName="/ppt/notesSlides/notesSlide64.xml" ContentType="application/vnd.openxmlformats-officedocument.presentationml.notesSlide+xml"/>
  <Override PartName="/ppt/notesSlides/notesSlide75.xml" ContentType="application/vnd.openxmlformats-officedocument.presentationml.notesSlide+xml"/>
  <Override PartName="/ppt/notesSlides/notesSlide93.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notesSlides/notesSlide53.xml" ContentType="application/vnd.openxmlformats-officedocument.presentationml.notesSlide+xml"/>
  <Override PartName="/ppt/notesSlides/notesSlide71.xml" ContentType="application/vnd.openxmlformats-officedocument.presentationml.notesSlide+xml"/>
  <Override PartName="/ppt/notesSlides/notesSlide82.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42.xml" ContentType="application/vnd.openxmlformats-officedocument.presentationml.notesSlide+xml"/>
  <Override PartName="/ppt/notesSlides/notesSlide60.xml" ContentType="application/vnd.openxmlformats-officedocument.presentationml.notesSlide+xml"/>
  <Override PartName="/ppt/notesSlides/notesSlide8.xml" ContentType="application/vnd.openxmlformats-officedocument.presentationml.notesSlide+xml"/>
  <Override PartName="/ppt/notesSlides/notesSlide20.xml" ContentType="application/vnd.openxmlformats-officedocument.presentationml.notesSlide+xml"/>
  <Default Extension="gif" ContentType="image/gif"/>
  <Override PartName="/ppt/notesSlides/notesSlide31.xml" ContentType="application/vnd.openxmlformats-officedocument.presentationml.notesSlide+xml"/>
  <Override PartName="/ppt/slides/slide89.xml" ContentType="application/vnd.openxmlformats-officedocument.presentationml.slide+xml"/>
  <Override PartName="/ppt/slides/slide49.xml" ContentType="application/vnd.openxmlformats-officedocument.presentationml.slide+xml"/>
  <Override PartName="/ppt/slides/slide7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notesSlides/notesSlide69.xml" ContentType="application/vnd.openxmlformats-officedocument.presentationml.notesSlide+xml"/>
  <Override PartName="/ppt/notesSlides/notesSlide87.xml" ContentType="application/vnd.openxmlformats-officedocument.presentationml.notesSlid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notesSlides/notesSlide76.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Override PartName="/ppt/notesSlides/notesSlide65.xml" ContentType="application/vnd.openxmlformats-officedocument.presentationml.notesSlide+xml"/>
  <Override PartName="/ppt/notesSlides/notesSlide83.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notesSlides/notesSlide72.xml" ContentType="application/vnd.openxmlformats-officedocument.presentationml.notesSlide+xml"/>
  <Override PartName="/ppt/notesSlides/notesSlide90.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61.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slides/slide79.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notesSlides/notesSlide1.xml" ContentType="application/vnd.openxmlformats-officedocument.presentationml.notesSlide+xml"/>
  <Override PartName="/ppt/notesSlides/notesSlide59.xml" ContentType="application/vnd.openxmlformats-officedocument.presentationml.notesSlide+xml"/>
  <Override PartName="/ppt/notesSlides/notesSlide88.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notesSlides/notesSlide66.xml" ContentType="application/vnd.openxmlformats-officedocument.presentationml.notesSlide+xml"/>
  <Override PartName="/ppt/notesSlides/notesSlide77.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notesSlides/notesSlide37.xml" ContentType="application/vnd.openxmlformats-officedocument.presentationml.notesSlide+xml"/>
  <Override PartName="/ppt/notesSlides/notesSlide55.xml" ContentType="application/vnd.openxmlformats-officedocument.presentationml.notesSlide+xml"/>
  <Override PartName="/ppt/notesSlides/notesSlide84.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notesSlides/notesSlide62.xml" ContentType="application/vnd.openxmlformats-officedocument.presentationml.notesSlide+xml"/>
  <Override PartName="/ppt/notesSlides/notesSlide73.xml" ContentType="application/vnd.openxmlformats-officedocument.presentationml.notesSlide+xml"/>
  <Override PartName="/ppt/notesSlides/notesSlide91.xml" ContentType="application/vnd.openxmlformats-officedocument.presentationml.notesSlide+xml"/>
  <Override PartName="/ppt/slides/slide20.xml" ContentType="application/vnd.openxmlformats-officedocument.presentationml.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51.xml" ContentType="application/vnd.openxmlformats-officedocument.presentationml.notesSlide+xml"/>
  <Override PartName="/ppt/notesSlides/notesSlide80.xml" ContentType="application/vnd.openxmlformats-officedocument.presentationml.notesSlide+xml"/>
  <Override PartName="/ppt/notesSlides/notesSlide1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notesSlides/notesSlide89.xml" ContentType="application/vnd.openxmlformats-officedocument.presentationml.notesSlide+xml"/>
  <Override PartName="/ppt/slides/slide29.xml" ContentType="application/vnd.openxmlformats-officedocument.presentationml.slide+xml"/>
  <Override PartName="/ppt/slides/slide76.xml" ContentType="application/vnd.openxmlformats-officedocument.presentationml.slide+xml"/>
  <Override PartName="/ppt/notesSlides/notesSlide78.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notesSlides/notesSlide67.xml" ContentType="application/vnd.openxmlformats-officedocument.presentationml.notesSlide+xml"/>
  <Override PartName="/ppt/slides/slide43.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notesSlides/notesSlide45.xml" ContentType="application/vnd.openxmlformats-officedocument.presentationml.notesSlide+xml"/>
  <Override PartName="/ppt/notesSlides/notesSlide56.xml" ContentType="application/vnd.openxmlformats-officedocument.presentationml.notesSlide+xml"/>
  <Override PartName="/ppt/notesSlides/notesSlide92.xml" ContentType="application/vnd.openxmlformats-officedocument.presentationml.notesSlide+xml"/>
  <Override PartName="/ppt/slides/slide32.xml" ContentType="application/vnd.openxmlformats-officedocument.presentationml.slide+xml"/>
  <Override PartName="/ppt/notesSlides/notesSlide34.xml" ContentType="application/vnd.openxmlformats-officedocument.presentationml.notesSlide+xml"/>
  <Override PartName="/ppt/notesSlides/notesSlide8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61" r:id="rId1"/>
  </p:sldMasterIdLst>
  <p:notesMasterIdLst>
    <p:notesMasterId r:id="rId96"/>
  </p:notesMasterIdLst>
  <p:handoutMasterIdLst>
    <p:handoutMasterId r:id="rId97"/>
  </p:handoutMasterIdLst>
  <p:sldIdLst>
    <p:sldId id="369" r:id="rId2"/>
    <p:sldId id="256" r:id="rId3"/>
    <p:sldId id="276" r:id="rId4"/>
    <p:sldId id="277" r:id="rId5"/>
    <p:sldId id="279" r:id="rId6"/>
    <p:sldId id="257" r:id="rId7"/>
    <p:sldId id="280" r:id="rId8"/>
    <p:sldId id="281" r:id="rId9"/>
    <p:sldId id="282" r:id="rId10"/>
    <p:sldId id="258" r:id="rId11"/>
    <p:sldId id="259" r:id="rId12"/>
    <p:sldId id="283" r:id="rId13"/>
    <p:sldId id="284" r:id="rId14"/>
    <p:sldId id="285" r:id="rId15"/>
    <p:sldId id="286" r:id="rId16"/>
    <p:sldId id="260" r:id="rId17"/>
    <p:sldId id="291" r:id="rId18"/>
    <p:sldId id="292" r:id="rId19"/>
    <p:sldId id="287" r:id="rId20"/>
    <p:sldId id="288" r:id="rId21"/>
    <p:sldId id="289" r:id="rId22"/>
    <p:sldId id="261" r:id="rId23"/>
    <p:sldId id="293" r:id="rId24"/>
    <p:sldId id="294" r:id="rId25"/>
    <p:sldId id="295" r:id="rId26"/>
    <p:sldId id="296" r:id="rId27"/>
    <p:sldId id="297" r:id="rId28"/>
    <p:sldId id="298" r:id="rId29"/>
    <p:sldId id="299" r:id="rId30"/>
    <p:sldId id="262" r:id="rId31"/>
    <p:sldId id="300" r:id="rId32"/>
    <p:sldId id="301" r:id="rId33"/>
    <p:sldId id="302" r:id="rId34"/>
    <p:sldId id="263" r:id="rId35"/>
    <p:sldId id="303" r:id="rId36"/>
    <p:sldId id="264" r:id="rId37"/>
    <p:sldId id="304" r:id="rId38"/>
    <p:sldId id="305" r:id="rId39"/>
    <p:sldId id="306" r:id="rId40"/>
    <p:sldId id="307" r:id="rId41"/>
    <p:sldId id="308" r:id="rId42"/>
    <p:sldId id="309" r:id="rId43"/>
    <p:sldId id="313" r:id="rId44"/>
    <p:sldId id="266" r:id="rId45"/>
    <p:sldId id="314" r:id="rId46"/>
    <p:sldId id="315" r:id="rId47"/>
    <p:sldId id="316" r:id="rId48"/>
    <p:sldId id="267" r:id="rId49"/>
    <p:sldId id="317" r:id="rId50"/>
    <p:sldId id="318" r:id="rId51"/>
    <p:sldId id="319" r:id="rId52"/>
    <p:sldId id="320" r:id="rId53"/>
    <p:sldId id="321" r:id="rId54"/>
    <p:sldId id="322" r:id="rId55"/>
    <p:sldId id="323" r:id="rId56"/>
    <p:sldId id="268" r:id="rId57"/>
    <p:sldId id="324" r:id="rId58"/>
    <p:sldId id="325" r:id="rId59"/>
    <p:sldId id="326" r:id="rId60"/>
    <p:sldId id="327" r:id="rId61"/>
    <p:sldId id="328" r:id="rId62"/>
    <p:sldId id="329" r:id="rId63"/>
    <p:sldId id="269" r:id="rId64"/>
    <p:sldId id="331" r:id="rId65"/>
    <p:sldId id="332" r:id="rId66"/>
    <p:sldId id="333" r:id="rId67"/>
    <p:sldId id="334" r:id="rId68"/>
    <p:sldId id="335" r:id="rId69"/>
    <p:sldId id="336" r:id="rId70"/>
    <p:sldId id="270" r:id="rId71"/>
    <p:sldId id="337" r:id="rId72"/>
    <p:sldId id="360" r:id="rId73"/>
    <p:sldId id="338" r:id="rId74"/>
    <p:sldId id="361" r:id="rId75"/>
    <p:sldId id="339" r:id="rId76"/>
    <p:sldId id="362" r:id="rId77"/>
    <p:sldId id="340" r:id="rId78"/>
    <p:sldId id="363" r:id="rId79"/>
    <p:sldId id="341" r:id="rId80"/>
    <p:sldId id="342" r:id="rId81"/>
    <p:sldId id="364" r:id="rId82"/>
    <p:sldId id="367" r:id="rId83"/>
    <p:sldId id="343" r:id="rId84"/>
    <p:sldId id="365" r:id="rId85"/>
    <p:sldId id="344" r:id="rId86"/>
    <p:sldId id="366" r:id="rId87"/>
    <p:sldId id="345" r:id="rId88"/>
    <p:sldId id="368" r:id="rId89"/>
    <p:sldId id="346" r:id="rId90"/>
    <p:sldId id="347" r:id="rId91"/>
    <p:sldId id="348" r:id="rId92"/>
    <p:sldId id="271" r:id="rId93"/>
    <p:sldId id="272" r:id="rId94"/>
    <p:sldId id="273" r:id="rId9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D4D4D"/>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53022" autoAdjust="0"/>
  </p:normalViewPr>
  <p:slideViewPr>
    <p:cSldViewPr>
      <p:cViewPr varScale="1">
        <p:scale>
          <a:sx n="45" d="100"/>
          <a:sy n="45" d="100"/>
        </p:scale>
        <p:origin x="-2106"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1152"/>
    </p:cViewPr>
  </p:notesTextViewPr>
  <p:sorterViewPr>
    <p:cViewPr>
      <p:scale>
        <a:sx n="66" d="100"/>
        <a:sy n="66" d="100"/>
      </p:scale>
      <p:origin x="0" y="0"/>
    </p:cViewPr>
  </p:sorterViewPr>
  <p:notesViewPr>
    <p:cSldViewPr>
      <p:cViewPr varScale="1">
        <p:scale>
          <a:sx n="49" d="100"/>
          <a:sy n="49" d="100"/>
        </p:scale>
        <p:origin x="-2910" y="-96"/>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97" Type="http://schemas.openxmlformats.org/officeDocument/2006/relationships/handoutMaster" Target="handoutMasters/handout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viewProps" Target="viewProps.xml"/><Relationship Id="rId10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r>
              <a:rPr lang="en-US" dirty="0" smtClean="0"/>
              <a:t>Technical Writing and the Web</a:t>
            </a:r>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B0F6D50-0408-4139-A126-186B55252378}" type="datetimeFigureOut">
              <a:rPr lang="en-US" smtClean="0"/>
              <a:pPr/>
              <a:t>2/9/2012</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D52CAF2-3B86-4B08-B4ED-0E28151770DC}" type="slidenum">
              <a:rPr lang="en-US" smtClean="0"/>
              <a:pPr/>
              <a:t>‹#›</a:t>
            </a:fld>
            <a:endParaRPr lang="en-US"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r>
              <a:rPr lang="en-US" dirty="0" smtClean="0"/>
              <a:t>Technical Writing and the Web</a:t>
            </a: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DDA2020-5548-4C31-B083-E13B804D289D}" type="datetimeFigureOut">
              <a:rPr lang="en-US" smtClean="0"/>
              <a:pPr/>
              <a:t>2/9/2012</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C46426A-5948-43DB-B11D-F884229D454B}"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www.useit.com/papers/webwriting/studyfiles/travelnebraska/promotional/carhenge.html"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www.useit.com/papers/webwriting/studyfiles/travelnebraska/promotional/carhenge.html"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www.useit.com/papers/webwriting/studyfiles/travelnebraska/promotional/carhenge.html"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www.useit.com/papers/webwriting/studyfiles/travelnebraska/promotional/carhenge.html"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C46426A-5948-43DB-B11D-F884229D454B}" type="slidenum">
              <a:rPr lang="en-US" smtClean="0"/>
              <a:pPr/>
              <a:t>0</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R="0" lvl="0" rtl="0"/>
            <a:r>
              <a:rPr lang="en-US" altLang="zh-CN" b="1" i="1" baseline="0" dirty="0" smtClean="0">
                <a:latin typeface="Cambria"/>
              </a:rPr>
              <a:t>Stylistic principles for computer documentation</a:t>
            </a:r>
          </a:p>
          <a:p>
            <a:pPr marR="0" lvl="1" rtl="0"/>
            <a:r>
              <a:rPr lang="en-US" altLang="zh-CN" b="1" baseline="0" dirty="0" smtClean="0">
                <a:solidFill>
                  <a:srgbClr val="4F81BD"/>
                </a:solidFill>
                <a:latin typeface="Cambria"/>
              </a:rPr>
              <a:t>Two underlying principles in </a:t>
            </a:r>
            <a:r>
              <a:rPr lang="en-US" altLang="zh-CN" b="1" i="1" baseline="0" dirty="0" smtClean="0">
                <a:solidFill>
                  <a:srgbClr val="4F81BD"/>
                </a:solidFill>
                <a:latin typeface="Cambria"/>
              </a:rPr>
              <a:t>Read Me First</a:t>
            </a:r>
            <a:r>
              <a:rPr lang="zh-CN" altLang="en-US" b="1" i="1" baseline="0" dirty="0" smtClean="0">
                <a:solidFill>
                  <a:srgbClr val="4F81BD"/>
                </a:solidFill>
                <a:latin typeface="Cambria"/>
              </a:rPr>
              <a:t> </a:t>
            </a:r>
            <a:r>
              <a:rPr lang="en-US" altLang="zh-CN" b="1" i="0" baseline="0" dirty="0" smtClean="0">
                <a:solidFill>
                  <a:srgbClr val="4F81BD"/>
                </a:solidFill>
                <a:latin typeface="Cambria"/>
              </a:rPr>
              <a:t>have stayed with us</a:t>
            </a:r>
            <a:r>
              <a:rPr lang="zh-CN" altLang="en-US" b="1" i="0" baseline="0" dirty="0" smtClean="0">
                <a:solidFill>
                  <a:srgbClr val="4F81BD"/>
                </a:solidFill>
                <a:latin typeface="Cambria"/>
              </a:rPr>
              <a:t> </a:t>
            </a:r>
            <a:r>
              <a:rPr lang="en-US" altLang="zh-CN" b="1" i="0" baseline="0" dirty="0" smtClean="0">
                <a:solidFill>
                  <a:srgbClr val="4F81BD"/>
                </a:solidFill>
                <a:latin typeface="Cambria"/>
              </a:rPr>
              <a:t>since 1996 (Brook, et al. 1996, 2)</a:t>
            </a:r>
          </a:p>
          <a:p>
            <a:pPr marR="0" lvl="2" rtl="0"/>
            <a:r>
              <a:rPr lang="en-US" altLang="zh-CN" b="1" i="1" baseline="0" dirty="0" smtClean="0">
                <a:solidFill>
                  <a:srgbClr val="4F81BD"/>
                </a:solidFill>
                <a:latin typeface="Cambria"/>
              </a:rPr>
              <a:t>Time is a valuable commodity</a:t>
            </a:r>
          </a:p>
          <a:p>
            <a:pPr marR="0" lvl="2" rtl="0"/>
            <a:r>
              <a:rPr lang="en-US" altLang="zh-CN" b="1" i="1" baseline="0" dirty="0" smtClean="0">
                <a:solidFill>
                  <a:srgbClr val="4F81BD"/>
                </a:solidFill>
                <a:latin typeface="Cambria"/>
              </a:rPr>
              <a:t>Readers are worldwide</a:t>
            </a:r>
            <a:endParaRPr lang="zh-CN" altLang="en-US" b="1" i="1" baseline="0" dirty="0" smtClean="0">
              <a:solidFill>
                <a:srgbClr val="4F81BD"/>
              </a:solidFill>
              <a:latin typeface="Cambria"/>
            </a:endParaRPr>
          </a:p>
          <a:p>
            <a:endParaRPr lang="en-US" dirty="0"/>
          </a:p>
        </p:txBody>
      </p:sp>
      <p:sp>
        <p:nvSpPr>
          <p:cNvPr id="4" name="Slide Number Placeholder 3"/>
          <p:cNvSpPr>
            <a:spLocks noGrp="1"/>
          </p:cNvSpPr>
          <p:nvPr>
            <p:ph type="sldNum" sz="quarter" idx="10"/>
          </p:nvPr>
        </p:nvSpPr>
        <p:spPr/>
        <p:txBody>
          <a:bodyPr/>
          <a:lstStyle/>
          <a:p>
            <a:fld id="{DC46426A-5948-43DB-B11D-F884229D454B}" type="slidenum">
              <a:rPr lang="en-US" smtClean="0"/>
              <a:pPr/>
              <a:t>9</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R="0" lvl="0" rtl="0"/>
            <a:r>
              <a:rPr lang="en-US" altLang="zh-CN" dirty="0" smtClean="0"/>
              <a:t>Stylistic principles for computer documentation</a:t>
            </a:r>
          </a:p>
          <a:p>
            <a:pPr marR="0" lvl="1" rtl="0"/>
            <a:r>
              <a:rPr lang="en-US" altLang="zh-CN" dirty="0" smtClean="0"/>
              <a:t>You are going to see these general principles repeatedly (Brook, et al. 1996, 2ff)</a:t>
            </a:r>
          </a:p>
          <a:p>
            <a:pPr marR="0" lvl="2" rtl="0"/>
            <a:r>
              <a:rPr lang="en-US" altLang="zh-CN" dirty="0" smtClean="0"/>
              <a:t>Write simply, directly, and accurately</a:t>
            </a:r>
          </a:p>
          <a:p>
            <a:pPr marR="0" lvl="3" rtl="0"/>
            <a:r>
              <a:rPr lang="zh-CN" altLang="en-US" b="1" dirty="0" smtClean="0"/>
              <a:t>“</a:t>
            </a:r>
            <a:r>
              <a:rPr lang="en-US" altLang="zh-CN" b="1" dirty="0" smtClean="0"/>
              <a:t>A reader expects you to be an expert on the subject or product discussed in your document. Write in a style that affirms your expertise.</a:t>
            </a:r>
            <a:r>
              <a:rPr lang="zh-CN" altLang="en-US" b="1" dirty="0" smtClean="0"/>
              <a:t> </a:t>
            </a:r>
            <a:r>
              <a:rPr lang="en-US" altLang="zh-CN" b="1" dirty="0" smtClean="0"/>
              <a:t>For example, too many sentences that include </a:t>
            </a:r>
            <a:r>
              <a:rPr lang="zh-CN" altLang="en-US" b="1" dirty="0" smtClean="0"/>
              <a:t>‘</a:t>
            </a:r>
            <a:r>
              <a:rPr lang="en-US" altLang="zh-CN" b="1" dirty="0" smtClean="0"/>
              <a:t>you can</a:t>
            </a:r>
            <a:r>
              <a:rPr lang="zh-CN" altLang="en-US" b="1" dirty="0" smtClean="0"/>
              <a:t>’ </a:t>
            </a:r>
            <a:r>
              <a:rPr lang="en-US" altLang="zh-CN" b="1" dirty="0" smtClean="0"/>
              <a:t>or </a:t>
            </a:r>
            <a:r>
              <a:rPr lang="zh-CN" altLang="en-US" b="1" dirty="0" smtClean="0"/>
              <a:t>‘</a:t>
            </a:r>
            <a:r>
              <a:rPr lang="en-US" altLang="zh-CN" b="1" dirty="0" smtClean="0"/>
              <a:t>it is recommended</a:t>
            </a:r>
            <a:r>
              <a:rPr lang="zh-CN" altLang="en-US" b="1" dirty="0" smtClean="0"/>
              <a:t>’ </a:t>
            </a:r>
            <a:r>
              <a:rPr lang="en-US" altLang="zh-CN" b="1" dirty="0" smtClean="0"/>
              <a:t>may confuse a reader who asks </a:t>
            </a:r>
            <a:r>
              <a:rPr lang="zh-CN" altLang="en-US" b="1" dirty="0" smtClean="0"/>
              <a:t>‘</a:t>
            </a:r>
            <a:r>
              <a:rPr lang="en-US" altLang="zh-CN" b="1" dirty="0" smtClean="0"/>
              <a:t>but should</a:t>
            </a:r>
            <a:r>
              <a:rPr lang="zh-CN" altLang="en-US" b="1" dirty="0" smtClean="0"/>
              <a:t> </a:t>
            </a:r>
            <a:r>
              <a:rPr lang="en-US" altLang="zh-CN" b="1" dirty="0" smtClean="0"/>
              <a:t>I do this?</a:t>
            </a:r>
            <a:r>
              <a:rPr lang="zh-CN" altLang="en-US" b="1" dirty="0" smtClean="0"/>
              <a:t>’ </a:t>
            </a:r>
            <a:r>
              <a:rPr lang="en-US" altLang="zh-CN" b="1" dirty="0" smtClean="0"/>
              <a:t>If you explain that a choice exists, describe for a reader the advantages and disadvantages of the alternatives, and make recommendations depending upon different scenarios.</a:t>
            </a:r>
            <a:r>
              <a:rPr lang="zh-CN" altLang="en-US" b="1" dirty="0" smtClean="0"/>
              <a:t>’”</a:t>
            </a:r>
          </a:p>
          <a:p>
            <a:pPr marR="0" lvl="2" rtl="0">
              <a:buFont typeface="Arial" pitchFamily="34" charset="0"/>
              <a:buChar char="•"/>
            </a:pPr>
            <a:r>
              <a:rPr lang="en-US" altLang="zh-CN" dirty="0" smtClean="0"/>
              <a:t>Avoid humor</a:t>
            </a:r>
          </a:p>
          <a:p>
            <a:pPr marR="0" lvl="2" rtl="0">
              <a:buFont typeface="Arial" pitchFamily="34" charset="0"/>
              <a:buChar char="•"/>
            </a:pPr>
            <a:r>
              <a:rPr lang="en-US" altLang="zh-CN" dirty="0" smtClean="0"/>
              <a:t>Avoid jargon</a:t>
            </a:r>
          </a:p>
          <a:p>
            <a:pPr marR="0" lvl="2" rtl="0">
              <a:buFont typeface="Arial" pitchFamily="34" charset="0"/>
              <a:buChar char="•"/>
            </a:pPr>
            <a:r>
              <a:rPr lang="en-US" altLang="zh-CN" dirty="0" smtClean="0"/>
              <a:t>Be consistent</a:t>
            </a:r>
          </a:p>
          <a:p>
            <a:pPr marR="0" lvl="2" rtl="0">
              <a:buFont typeface="Arial" pitchFamily="34" charset="0"/>
              <a:buChar char="•"/>
            </a:pPr>
            <a:r>
              <a:rPr lang="en-US" altLang="zh-CN" dirty="0" smtClean="0"/>
              <a:t>Anticipate a reader</a:t>
            </a:r>
            <a:r>
              <a:rPr lang="zh-CN" altLang="en-US" dirty="0" smtClean="0"/>
              <a:t>’</a:t>
            </a:r>
            <a:r>
              <a:rPr lang="en-US" altLang="zh-CN" dirty="0" smtClean="0"/>
              <a:t>s questions</a:t>
            </a:r>
            <a:endParaRPr lang="zh-CN" altLang="en-US" dirty="0" smtClean="0"/>
          </a:p>
          <a:p>
            <a:endParaRPr lang="en-US" dirty="0"/>
          </a:p>
        </p:txBody>
      </p:sp>
      <p:sp>
        <p:nvSpPr>
          <p:cNvPr id="4" name="Slide Number Placeholder 3"/>
          <p:cNvSpPr>
            <a:spLocks noGrp="1"/>
          </p:cNvSpPr>
          <p:nvPr>
            <p:ph type="sldNum" sz="quarter" idx="10"/>
          </p:nvPr>
        </p:nvSpPr>
        <p:spPr/>
        <p:txBody>
          <a:bodyPr/>
          <a:lstStyle/>
          <a:p>
            <a:fld id="{DC46426A-5948-43DB-B11D-F884229D454B}" type="slidenum">
              <a:rPr lang="en-US" smtClean="0"/>
              <a:pPr/>
              <a:t>10</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R="0" lvl="0" rtl="0"/>
            <a:r>
              <a:rPr lang="en-US" altLang="zh-CN" dirty="0" smtClean="0"/>
              <a:t>Stylistic principles for computer documentation</a:t>
            </a:r>
          </a:p>
          <a:p>
            <a:pPr marR="0" lvl="1" rtl="0"/>
            <a:r>
              <a:rPr lang="en-US" altLang="zh-CN" dirty="0" smtClean="0"/>
              <a:t>You are going to see these general principles repeatedly (Brook, et al. 1996, 2ff)</a:t>
            </a:r>
          </a:p>
          <a:p>
            <a:pPr marR="0" lvl="2" rtl="0"/>
            <a:r>
              <a:rPr lang="en-US" altLang="zh-CN" dirty="0" smtClean="0"/>
              <a:t>Write simply, directly, and accurately</a:t>
            </a:r>
          </a:p>
          <a:p>
            <a:pPr marR="0" lvl="3" rtl="0"/>
            <a:r>
              <a:rPr lang="zh-CN" altLang="en-US" dirty="0" smtClean="0"/>
              <a:t>“</a:t>
            </a:r>
            <a:r>
              <a:rPr lang="en-US" altLang="zh-CN" dirty="0" smtClean="0"/>
              <a:t>A reader expects you to be an expert on the subject or product discussed in your document. Write in a style that affirms your expertise.</a:t>
            </a:r>
            <a:r>
              <a:rPr lang="zh-CN" altLang="en-US" dirty="0" smtClean="0"/>
              <a:t> </a:t>
            </a:r>
            <a:r>
              <a:rPr lang="en-US" altLang="zh-CN" dirty="0" smtClean="0"/>
              <a:t>For example, too many sentences that include </a:t>
            </a:r>
            <a:r>
              <a:rPr lang="zh-CN" altLang="en-US" dirty="0" smtClean="0"/>
              <a:t>‘</a:t>
            </a:r>
            <a:r>
              <a:rPr lang="en-US" altLang="zh-CN" dirty="0" smtClean="0"/>
              <a:t>you can</a:t>
            </a:r>
            <a:r>
              <a:rPr lang="zh-CN" altLang="en-US" dirty="0" smtClean="0"/>
              <a:t>’ </a:t>
            </a:r>
            <a:r>
              <a:rPr lang="en-US" altLang="zh-CN" dirty="0" smtClean="0"/>
              <a:t>or </a:t>
            </a:r>
            <a:r>
              <a:rPr lang="zh-CN" altLang="en-US" dirty="0" smtClean="0"/>
              <a:t>‘</a:t>
            </a:r>
            <a:r>
              <a:rPr lang="en-US" altLang="zh-CN" dirty="0" smtClean="0"/>
              <a:t>it is recommended</a:t>
            </a:r>
            <a:r>
              <a:rPr lang="zh-CN" altLang="en-US" dirty="0" smtClean="0"/>
              <a:t>’ </a:t>
            </a:r>
            <a:r>
              <a:rPr lang="en-US" altLang="zh-CN" dirty="0" smtClean="0"/>
              <a:t>may confuse a reader who asks </a:t>
            </a:r>
            <a:r>
              <a:rPr lang="zh-CN" altLang="en-US" dirty="0" smtClean="0"/>
              <a:t>‘</a:t>
            </a:r>
            <a:r>
              <a:rPr lang="en-US" altLang="zh-CN" dirty="0" smtClean="0"/>
              <a:t>but should</a:t>
            </a:r>
            <a:r>
              <a:rPr lang="zh-CN" altLang="en-US" dirty="0" smtClean="0"/>
              <a:t> </a:t>
            </a:r>
            <a:r>
              <a:rPr lang="en-US" altLang="zh-CN" dirty="0" smtClean="0"/>
              <a:t>I do this?</a:t>
            </a:r>
            <a:r>
              <a:rPr lang="zh-CN" altLang="en-US" dirty="0" smtClean="0"/>
              <a:t>’ </a:t>
            </a:r>
            <a:r>
              <a:rPr lang="en-US" altLang="zh-CN" dirty="0" smtClean="0"/>
              <a:t>If you explain that a choice exists, describe for a reader the advantages and disadvantages of the alternatives, and make recommendations depending upon different scenarios.</a:t>
            </a:r>
            <a:r>
              <a:rPr lang="zh-CN" altLang="en-US" dirty="0" smtClean="0"/>
              <a:t>’”</a:t>
            </a:r>
          </a:p>
          <a:p>
            <a:pPr marR="0" lvl="2" rtl="0">
              <a:buFont typeface="Arial" pitchFamily="34" charset="0"/>
              <a:buChar char="•"/>
            </a:pPr>
            <a:r>
              <a:rPr lang="en-US" altLang="zh-CN" b="1" dirty="0" smtClean="0"/>
              <a:t>Avoid humor</a:t>
            </a:r>
          </a:p>
          <a:p>
            <a:pPr marR="0" lvl="2" rtl="0">
              <a:buFont typeface="Arial" pitchFamily="34" charset="0"/>
              <a:buChar char="•"/>
            </a:pPr>
            <a:r>
              <a:rPr lang="en-US" altLang="zh-CN" dirty="0" smtClean="0"/>
              <a:t>Avoid jargon</a:t>
            </a:r>
          </a:p>
          <a:p>
            <a:pPr marR="0" lvl="2" rtl="0">
              <a:buFont typeface="Arial" pitchFamily="34" charset="0"/>
              <a:buChar char="•"/>
            </a:pPr>
            <a:r>
              <a:rPr lang="en-US" altLang="zh-CN" dirty="0" smtClean="0"/>
              <a:t>Be consistent</a:t>
            </a:r>
          </a:p>
          <a:p>
            <a:pPr marR="0" lvl="2" rtl="0">
              <a:buFont typeface="Arial" pitchFamily="34" charset="0"/>
              <a:buChar char="•"/>
            </a:pPr>
            <a:r>
              <a:rPr lang="en-US" altLang="zh-CN" dirty="0" smtClean="0"/>
              <a:t>Anticipate a reader</a:t>
            </a:r>
            <a:r>
              <a:rPr lang="zh-CN" altLang="en-US" dirty="0" smtClean="0"/>
              <a:t>’</a:t>
            </a:r>
            <a:r>
              <a:rPr lang="en-US" altLang="zh-CN" dirty="0" smtClean="0"/>
              <a:t>s questions</a:t>
            </a:r>
            <a:endParaRPr lang="zh-CN" altLang="en-US" dirty="0" smtClean="0"/>
          </a:p>
          <a:p>
            <a:endParaRPr lang="en-US" dirty="0"/>
          </a:p>
        </p:txBody>
      </p:sp>
      <p:sp>
        <p:nvSpPr>
          <p:cNvPr id="4" name="Slide Number Placeholder 3"/>
          <p:cNvSpPr>
            <a:spLocks noGrp="1"/>
          </p:cNvSpPr>
          <p:nvPr>
            <p:ph type="sldNum" sz="quarter" idx="10"/>
          </p:nvPr>
        </p:nvSpPr>
        <p:spPr/>
        <p:txBody>
          <a:bodyPr/>
          <a:lstStyle/>
          <a:p>
            <a:fld id="{DC46426A-5948-43DB-B11D-F884229D454B}" type="slidenum">
              <a:rPr lang="en-US" smtClean="0"/>
              <a:pPr/>
              <a:t>11</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R="0" lvl="0" rtl="0"/>
            <a:r>
              <a:rPr lang="en-US" altLang="zh-CN" dirty="0" smtClean="0"/>
              <a:t>Stylistic principles for computer documentation</a:t>
            </a:r>
          </a:p>
          <a:p>
            <a:pPr marR="0" lvl="1" rtl="0"/>
            <a:r>
              <a:rPr lang="en-US" altLang="zh-CN" dirty="0" smtClean="0"/>
              <a:t>You are going to see these general principles repeatedly (Brook, et al. 1996, 2ff)</a:t>
            </a:r>
          </a:p>
          <a:p>
            <a:pPr marR="0" lvl="2" rtl="0"/>
            <a:r>
              <a:rPr lang="en-US" altLang="zh-CN" dirty="0" smtClean="0"/>
              <a:t>Write simply, directly, and accurately</a:t>
            </a:r>
          </a:p>
          <a:p>
            <a:pPr marR="0" lvl="3" rtl="0"/>
            <a:r>
              <a:rPr lang="zh-CN" altLang="en-US" dirty="0" smtClean="0"/>
              <a:t>“</a:t>
            </a:r>
            <a:r>
              <a:rPr lang="en-US" altLang="zh-CN" dirty="0" smtClean="0"/>
              <a:t>A reader expects you to be an expert on the subject or product discussed in your document. Write in a style that affirms your expertise.</a:t>
            </a:r>
            <a:r>
              <a:rPr lang="zh-CN" altLang="en-US" dirty="0" smtClean="0"/>
              <a:t> </a:t>
            </a:r>
            <a:r>
              <a:rPr lang="en-US" altLang="zh-CN" dirty="0" smtClean="0"/>
              <a:t>For example, too many sentences that include </a:t>
            </a:r>
            <a:r>
              <a:rPr lang="zh-CN" altLang="en-US" dirty="0" smtClean="0"/>
              <a:t>‘</a:t>
            </a:r>
            <a:r>
              <a:rPr lang="en-US" altLang="zh-CN" dirty="0" smtClean="0"/>
              <a:t>you can</a:t>
            </a:r>
            <a:r>
              <a:rPr lang="zh-CN" altLang="en-US" dirty="0" smtClean="0"/>
              <a:t>’ </a:t>
            </a:r>
            <a:r>
              <a:rPr lang="en-US" altLang="zh-CN" dirty="0" smtClean="0"/>
              <a:t>or </a:t>
            </a:r>
            <a:r>
              <a:rPr lang="zh-CN" altLang="en-US" dirty="0" smtClean="0"/>
              <a:t>‘</a:t>
            </a:r>
            <a:r>
              <a:rPr lang="en-US" altLang="zh-CN" dirty="0" smtClean="0"/>
              <a:t>it is recommended</a:t>
            </a:r>
            <a:r>
              <a:rPr lang="zh-CN" altLang="en-US" dirty="0" smtClean="0"/>
              <a:t>’ </a:t>
            </a:r>
            <a:r>
              <a:rPr lang="en-US" altLang="zh-CN" dirty="0" smtClean="0"/>
              <a:t>may confuse a reader who asks </a:t>
            </a:r>
            <a:r>
              <a:rPr lang="zh-CN" altLang="en-US" dirty="0" smtClean="0"/>
              <a:t>‘</a:t>
            </a:r>
            <a:r>
              <a:rPr lang="en-US" altLang="zh-CN" dirty="0" smtClean="0"/>
              <a:t>but should</a:t>
            </a:r>
            <a:r>
              <a:rPr lang="zh-CN" altLang="en-US" dirty="0" smtClean="0"/>
              <a:t> </a:t>
            </a:r>
            <a:r>
              <a:rPr lang="en-US" altLang="zh-CN" dirty="0" smtClean="0"/>
              <a:t>I do this?</a:t>
            </a:r>
            <a:r>
              <a:rPr lang="zh-CN" altLang="en-US" dirty="0" smtClean="0"/>
              <a:t>’ </a:t>
            </a:r>
            <a:r>
              <a:rPr lang="en-US" altLang="zh-CN" dirty="0" smtClean="0"/>
              <a:t>If you explain that a choice exists, describe for a reader the advantages and disadvantages of the alternatives, and make recommendations depending upon different scenarios.</a:t>
            </a:r>
            <a:r>
              <a:rPr lang="zh-CN" altLang="en-US" dirty="0" smtClean="0"/>
              <a:t>’”</a:t>
            </a:r>
          </a:p>
          <a:p>
            <a:pPr marR="0" lvl="2" rtl="0">
              <a:buFont typeface="Arial" pitchFamily="34" charset="0"/>
              <a:buChar char="•"/>
            </a:pPr>
            <a:r>
              <a:rPr lang="en-US" altLang="zh-CN" dirty="0" smtClean="0"/>
              <a:t>Avoid humor</a:t>
            </a:r>
          </a:p>
          <a:p>
            <a:pPr marR="0" lvl="2" rtl="0">
              <a:buFont typeface="Arial" pitchFamily="34" charset="0"/>
              <a:buChar char="•"/>
            </a:pPr>
            <a:r>
              <a:rPr lang="en-US" altLang="zh-CN" b="1" dirty="0" smtClean="0"/>
              <a:t>Avoid jargon</a:t>
            </a:r>
          </a:p>
          <a:p>
            <a:pPr marR="0" lvl="2" rtl="0">
              <a:buFont typeface="Arial" pitchFamily="34" charset="0"/>
              <a:buChar char="•"/>
            </a:pPr>
            <a:r>
              <a:rPr lang="en-US" altLang="zh-CN" dirty="0" smtClean="0"/>
              <a:t>Be consistent</a:t>
            </a:r>
          </a:p>
          <a:p>
            <a:pPr marR="0" lvl="2" rtl="0">
              <a:buFont typeface="Arial" pitchFamily="34" charset="0"/>
              <a:buChar char="•"/>
            </a:pPr>
            <a:r>
              <a:rPr lang="en-US" altLang="zh-CN" dirty="0" smtClean="0"/>
              <a:t>Anticipate a reader</a:t>
            </a:r>
            <a:r>
              <a:rPr lang="zh-CN" altLang="en-US" dirty="0" smtClean="0"/>
              <a:t>’</a:t>
            </a:r>
            <a:r>
              <a:rPr lang="en-US" altLang="zh-CN" dirty="0" smtClean="0"/>
              <a:t>s questions</a:t>
            </a:r>
            <a:endParaRPr lang="zh-CN" altLang="en-US" dirty="0" smtClean="0"/>
          </a:p>
          <a:p>
            <a:endParaRPr lang="en-US" dirty="0"/>
          </a:p>
        </p:txBody>
      </p:sp>
      <p:sp>
        <p:nvSpPr>
          <p:cNvPr id="4" name="Slide Number Placeholder 3"/>
          <p:cNvSpPr>
            <a:spLocks noGrp="1"/>
          </p:cNvSpPr>
          <p:nvPr>
            <p:ph type="sldNum" sz="quarter" idx="10"/>
          </p:nvPr>
        </p:nvSpPr>
        <p:spPr/>
        <p:txBody>
          <a:bodyPr/>
          <a:lstStyle/>
          <a:p>
            <a:fld id="{DC46426A-5948-43DB-B11D-F884229D454B}" type="slidenum">
              <a:rPr lang="en-US" smtClean="0"/>
              <a:pPr/>
              <a:t>12</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R="0" lvl="0" rtl="0"/>
            <a:r>
              <a:rPr lang="en-US" altLang="zh-CN" dirty="0" smtClean="0"/>
              <a:t>Stylistic principles for computer documentation</a:t>
            </a:r>
          </a:p>
          <a:p>
            <a:pPr marR="0" lvl="1" rtl="0"/>
            <a:r>
              <a:rPr lang="en-US" altLang="zh-CN" dirty="0" smtClean="0"/>
              <a:t>You are going to see these general principles repeatedly (Brook, et al. 1996, 2ff)</a:t>
            </a:r>
          </a:p>
          <a:p>
            <a:pPr marR="0" lvl="2" rtl="0"/>
            <a:r>
              <a:rPr lang="en-US" altLang="zh-CN" dirty="0" smtClean="0"/>
              <a:t>Write simply, directly, and accurately</a:t>
            </a:r>
          </a:p>
          <a:p>
            <a:pPr marR="0" lvl="3" rtl="0"/>
            <a:r>
              <a:rPr lang="zh-CN" altLang="en-US" dirty="0" smtClean="0"/>
              <a:t>“</a:t>
            </a:r>
            <a:r>
              <a:rPr lang="en-US" altLang="zh-CN" dirty="0" smtClean="0"/>
              <a:t>A reader expects you to be an expert on the subject or product discussed in your document. Write in a style that affirms your expertise.</a:t>
            </a:r>
            <a:r>
              <a:rPr lang="zh-CN" altLang="en-US" dirty="0" smtClean="0"/>
              <a:t> </a:t>
            </a:r>
            <a:r>
              <a:rPr lang="en-US" altLang="zh-CN" dirty="0" smtClean="0"/>
              <a:t>For example, too many sentences that include </a:t>
            </a:r>
            <a:r>
              <a:rPr lang="zh-CN" altLang="en-US" dirty="0" smtClean="0"/>
              <a:t>‘</a:t>
            </a:r>
            <a:r>
              <a:rPr lang="en-US" altLang="zh-CN" dirty="0" smtClean="0"/>
              <a:t>you can</a:t>
            </a:r>
            <a:r>
              <a:rPr lang="zh-CN" altLang="en-US" dirty="0" smtClean="0"/>
              <a:t>’ </a:t>
            </a:r>
            <a:r>
              <a:rPr lang="en-US" altLang="zh-CN" dirty="0" smtClean="0"/>
              <a:t>or </a:t>
            </a:r>
            <a:r>
              <a:rPr lang="zh-CN" altLang="en-US" dirty="0" smtClean="0"/>
              <a:t>‘</a:t>
            </a:r>
            <a:r>
              <a:rPr lang="en-US" altLang="zh-CN" dirty="0" smtClean="0"/>
              <a:t>it is recommended</a:t>
            </a:r>
            <a:r>
              <a:rPr lang="zh-CN" altLang="en-US" dirty="0" smtClean="0"/>
              <a:t>’ </a:t>
            </a:r>
            <a:r>
              <a:rPr lang="en-US" altLang="zh-CN" dirty="0" smtClean="0"/>
              <a:t>may confuse a reader who asks </a:t>
            </a:r>
            <a:r>
              <a:rPr lang="zh-CN" altLang="en-US" dirty="0" smtClean="0"/>
              <a:t>‘</a:t>
            </a:r>
            <a:r>
              <a:rPr lang="en-US" altLang="zh-CN" dirty="0" smtClean="0"/>
              <a:t>but should</a:t>
            </a:r>
            <a:r>
              <a:rPr lang="zh-CN" altLang="en-US" dirty="0" smtClean="0"/>
              <a:t> </a:t>
            </a:r>
            <a:r>
              <a:rPr lang="en-US" altLang="zh-CN" dirty="0" smtClean="0"/>
              <a:t>I do this?</a:t>
            </a:r>
            <a:r>
              <a:rPr lang="zh-CN" altLang="en-US" dirty="0" smtClean="0"/>
              <a:t>’ </a:t>
            </a:r>
            <a:r>
              <a:rPr lang="en-US" altLang="zh-CN" dirty="0" smtClean="0"/>
              <a:t>If you explain that a choice exists, describe for a reader the advantages and disadvantages of the alternatives, and make recommendations depending upon different scenarios.</a:t>
            </a:r>
            <a:r>
              <a:rPr lang="zh-CN" altLang="en-US" dirty="0" smtClean="0"/>
              <a:t>’”</a:t>
            </a:r>
          </a:p>
          <a:p>
            <a:pPr marR="0" lvl="2" rtl="0">
              <a:buFont typeface="Arial" pitchFamily="34" charset="0"/>
              <a:buChar char="•"/>
            </a:pPr>
            <a:r>
              <a:rPr lang="en-US" altLang="zh-CN" dirty="0" smtClean="0"/>
              <a:t>Avoid humor</a:t>
            </a:r>
          </a:p>
          <a:p>
            <a:pPr marR="0" lvl="2" rtl="0">
              <a:buFont typeface="Arial" pitchFamily="34" charset="0"/>
              <a:buChar char="•"/>
            </a:pPr>
            <a:r>
              <a:rPr lang="en-US" altLang="zh-CN" dirty="0" smtClean="0"/>
              <a:t>Avoid jargon</a:t>
            </a:r>
          </a:p>
          <a:p>
            <a:pPr marR="0" lvl="2" rtl="0">
              <a:buFont typeface="Arial" pitchFamily="34" charset="0"/>
              <a:buChar char="•"/>
            </a:pPr>
            <a:r>
              <a:rPr lang="en-US" altLang="zh-CN" b="1" dirty="0" smtClean="0"/>
              <a:t>Be consistent</a:t>
            </a:r>
          </a:p>
          <a:p>
            <a:pPr marR="0" lvl="2" rtl="0">
              <a:buFont typeface="Arial" pitchFamily="34" charset="0"/>
              <a:buChar char="•"/>
            </a:pPr>
            <a:r>
              <a:rPr lang="en-US" altLang="zh-CN" dirty="0" smtClean="0"/>
              <a:t>Anticipate a reader</a:t>
            </a:r>
            <a:r>
              <a:rPr lang="zh-CN" altLang="en-US" dirty="0" smtClean="0"/>
              <a:t>’</a:t>
            </a:r>
            <a:r>
              <a:rPr lang="en-US" altLang="zh-CN" dirty="0" smtClean="0"/>
              <a:t>s questions</a:t>
            </a:r>
            <a:endParaRPr lang="zh-CN" altLang="en-US" dirty="0" smtClean="0"/>
          </a:p>
          <a:p>
            <a:endParaRPr lang="en-US" dirty="0"/>
          </a:p>
        </p:txBody>
      </p:sp>
      <p:sp>
        <p:nvSpPr>
          <p:cNvPr id="4" name="Slide Number Placeholder 3"/>
          <p:cNvSpPr>
            <a:spLocks noGrp="1"/>
          </p:cNvSpPr>
          <p:nvPr>
            <p:ph type="sldNum" sz="quarter" idx="10"/>
          </p:nvPr>
        </p:nvSpPr>
        <p:spPr/>
        <p:txBody>
          <a:bodyPr/>
          <a:lstStyle/>
          <a:p>
            <a:fld id="{DC46426A-5948-43DB-B11D-F884229D454B}" type="slidenum">
              <a:rPr lang="en-US" smtClean="0"/>
              <a:pPr/>
              <a:t>13</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R="0" lvl="0" rtl="0"/>
            <a:r>
              <a:rPr lang="en-US" altLang="zh-CN" dirty="0" smtClean="0"/>
              <a:t>Stylistic principles for computer documentation</a:t>
            </a:r>
          </a:p>
          <a:p>
            <a:pPr marR="0" lvl="1" rtl="0"/>
            <a:r>
              <a:rPr lang="en-US" altLang="zh-CN" dirty="0" smtClean="0"/>
              <a:t>You are going to see these general principles repeatedly (Brook, et al. 1996, 2ff)</a:t>
            </a:r>
          </a:p>
          <a:p>
            <a:pPr marR="0" lvl="2" rtl="0"/>
            <a:r>
              <a:rPr lang="en-US" altLang="zh-CN" dirty="0" smtClean="0"/>
              <a:t>Write simply, directly, and accurately</a:t>
            </a:r>
          </a:p>
          <a:p>
            <a:pPr marR="0" lvl="3" rtl="0"/>
            <a:r>
              <a:rPr lang="zh-CN" altLang="en-US" dirty="0" smtClean="0"/>
              <a:t>“</a:t>
            </a:r>
            <a:r>
              <a:rPr lang="en-US" altLang="zh-CN" dirty="0" smtClean="0"/>
              <a:t>A reader expects you to be an expert on the subject or product discussed in your document. Write in a style that affirms your expertise.</a:t>
            </a:r>
            <a:r>
              <a:rPr lang="zh-CN" altLang="en-US" dirty="0" smtClean="0"/>
              <a:t> </a:t>
            </a:r>
            <a:r>
              <a:rPr lang="en-US" altLang="zh-CN" dirty="0" smtClean="0"/>
              <a:t>For example, too many sentences that include </a:t>
            </a:r>
            <a:r>
              <a:rPr lang="zh-CN" altLang="en-US" dirty="0" smtClean="0"/>
              <a:t>‘</a:t>
            </a:r>
            <a:r>
              <a:rPr lang="en-US" altLang="zh-CN" dirty="0" smtClean="0"/>
              <a:t>you can</a:t>
            </a:r>
            <a:r>
              <a:rPr lang="zh-CN" altLang="en-US" dirty="0" smtClean="0"/>
              <a:t>’ </a:t>
            </a:r>
            <a:r>
              <a:rPr lang="en-US" altLang="zh-CN" dirty="0" smtClean="0"/>
              <a:t>or </a:t>
            </a:r>
            <a:r>
              <a:rPr lang="zh-CN" altLang="en-US" dirty="0" smtClean="0"/>
              <a:t>‘</a:t>
            </a:r>
            <a:r>
              <a:rPr lang="en-US" altLang="zh-CN" dirty="0" smtClean="0"/>
              <a:t>it is recommended</a:t>
            </a:r>
            <a:r>
              <a:rPr lang="zh-CN" altLang="en-US" dirty="0" smtClean="0"/>
              <a:t>’ </a:t>
            </a:r>
            <a:r>
              <a:rPr lang="en-US" altLang="zh-CN" dirty="0" smtClean="0"/>
              <a:t>may confuse a reader who asks </a:t>
            </a:r>
            <a:r>
              <a:rPr lang="zh-CN" altLang="en-US" dirty="0" smtClean="0"/>
              <a:t>‘</a:t>
            </a:r>
            <a:r>
              <a:rPr lang="en-US" altLang="zh-CN" dirty="0" smtClean="0"/>
              <a:t>but should</a:t>
            </a:r>
            <a:r>
              <a:rPr lang="zh-CN" altLang="en-US" dirty="0" smtClean="0"/>
              <a:t> </a:t>
            </a:r>
            <a:r>
              <a:rPr lang="en-US" altLang="zh-CN" dirty="0" smtClean="0"/>
              <a:t>I do this?</a:t>
            </a:r>
            <a:r>
              <a:rPr lang="zh-CN" altLang="en-US" dirty="0" smtClean="0"/>
              <a:t>’ </a:t>
            </a:r>
            <a:r>
              <a:rPr lang="en-US" altLang="zh-CN" dirty="0" smtClean="0"/>
              <a:t>If you explain that a choice exists, describe for a reader the advantages and disadvantages of the alternatives, and make recommendations depending upon different scenarios.</a:t>
            </a:r>
            <a:r>
              <a:rPr lang="zh-CN" altLang="en-US" dirty="0" smtClean="0"/>
              <a:t>’”</a:t>
            </a:r>
          </a:p>
          <a:p>
            <a:pPr marR="0" lvl="2" rtl="0">
              <a:buFont typeface="Arial" pitchFamily="34" charset="0"/>
              <a:buChar char="•"/>
            </a:pPr>
            <a:r>
              <a:rPr lang="en-US" altLang="zh-CN" dirty="0" smtClean="0"/>
              <a:t>Avoid humor</a:t>
            </a:r>
          </a:p>
          <a:p>
            <a:pPr marR="0" lvl="2" rtl="0">
              <a:buFont typeface="Arial" pitchFamily="34" charset="0"/>
              <a:buChar char="•"/>
            </a:pPr>
            <a:r>
              <a:rPr lang="en-US" altLang="zh-CN" dirty="0" smtClean="0"/>
              <a:t>Avoid jargon</a:t>
            </a:r>
          </a:p>
          <a:p>
            <a:pPr marR="0" lvl="2" rtl="0">
              <a:buFont typeface="Arial" pitchFamily="34" charset="0"/>
              <a:buChar char="•"/>
            </a:pPr>
            <a:r>
              <a:rPr lang="en-US" altLang="zh-CN" dirty="0" smtClean="0"/>
              <a:t>Be consistent</a:t>
            </a:r>
          </a:p>
          <a:p>
            <a:pPr marR="0" lvl="2" rtl="0">
              <a:buFont typeface="Arial" pitchFamily="34" charset="0"/>
              <a:buChar char="•"/>
            </a:pPr>
            <a:r>
              <a:rPr lang="en-US" altLang="zh-CN" dirty="0" smtClean="0"/>
              <a:t>Anticipate a reader</a:t>
            </a:r>
            <a:r>
              <a:rPr lang="zh-CN" altLang="en-US" dirty="0" smtClean="0"/>
              <a:t>’</a:t>
            </a:r>
            <a:r>
              <a:rPr lang="en-US" altLang="zh-CN" dirty="0" smtClean="0"/>
              <a:t>s questions</a:t>
            </a:r>
          </a:p>
          <a:p>
            <a:pPr marR="0" lvl="0" rtl="0">
              <a:buFont typeface="Arial" pitchFamily="34" charset="0"/>
              <a:buNone/>
            </a:pPr>
            <a:r>
              <a:rPr lang="en-US" altLang="zh-CN" b="1" dirty="0" smtClean="0"/>
              <a:t>Questions?</a:t>
            </a:r>
            <a:endParaRPr lang="zh-CN" altLang="en-US" b="1" dirty="0" smtClean="0"/>
          </a:p>
          <a:p>
            <a:endParaRPr lang="en-US" dirty="0"/>
          </a:p>
        </p:txBody>
      </p:sp>
      <p:sp>
        <p:nvSpPr>
          <p:cNvPr id="4" name="Slide Number Placeholder 3"/>
          <p:cNvSpPr>
            <a:spLocks noGrp="1"/>
          </p:cNvSpPr>
          <p:nvPr>
            <p:ph type="sldNum" sz="quarter" idx="10"/>
          </p:nvPr>
        </p:nvSpPr>
        <p:spPr/>
        <p:txBody>
          <a:bodyPr/>
          <a:lstStyle/>
          <a:p>
            <a:fld id="{DC46426A-5948-43DB-B11D-F884229D454B}" type="slidenum">
              <a:rPr lang="en-US" smtClean="0"/>
              <a:pPr/>
              <a:t>14</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R="0" lvl="0" rtl="0"/>
            <a:r>
              <a:rPr lang="en-US" altLang="zh-CN" dirty="0" smtClean="0"/>
              <a:t>Medium to convey this knowledge</a:t>
            </a:r>
            <a:r>
              <a:rPr lang="zh-CN" altLang="en-US" dirty="0" smtClean="0"/>
              <a:t> </a:t>
            </a:r>
            <a:r>
              <a:rPr lang="en-US" altLang="zh-CN" dirty="0" smtClean="0"/>
              <a:t>in 2011: the</a:t>
            </a:r>
            <a:r>
              <a:rPr lang="zh-CN" altLang="en-US" dirty="0" smtClean="0"/>
              <a:t> </a:t>
            </a:r>
            <a:r>
              <a:rPr lang="en-US" altLang="zh-CN" dirty="0" smtClean="0"/>
              <a:t>Web</a:t>
            </a:r>
          </a:p>
          <a:p>
            <a:pPr marR="0" lvl="1" rtl="0"/>
            <a:r>
              <a:rPr lang="en-US" altLang="zh-CN" dirty="0" smtClean="0"/>
              <a:t>The Yahoo Style Guide says to do the following for information on the Web (Barr 2010, 3ff):</a:t>
            </a:r>
          </a:p>
          <a:p>
            <a:pPr marR="0" lvl="1" rtl="0"/>
            <a:r>
              <a:rPr lang="en-US" altLang="zh-CN" dirty="0" smtClean="0"/>
              <a:t>(Summary)</a:t>
            </a:r>
          </a:p>
          <a:p>
            <a:pPr marR="0" lvl="2" rtl="0"/>
            <a:r>
              <a:rPr lang="en-US" altLang="zh-CN" dirty="0" smtClean="0"/>
              <a:t>Shape your text for online reading.</a:t>
            </a:r>
          </a:p>
          <a:p>
            <a:pPr marR="0" lvl="2" rtl="0"/>
            <a:r>
              <a:rPr lang="en-US" altLang="zh-CN" dirty="0" smtClean="0"/>
              <a:t>Get to the point.</a:t>
            </a:r>
          </a:p>
          <a:p>
            <a:pPr marR="0" lvl="2" rtl="0"/>
            <a:r>
              <a:rPr lang="en-US" altLang="zh-CN" dirty="0" smtClean="0"/>
              <a:t>Make text easy to scan.</a:t>
            </a:r>
          </a:p>
          <a:p>
            <a:pPr marR="0" lvl="2" rtl="0"/>
            <a:r>
              <a:rPr lang="en-US" altLang="zh-CN" dirty="0" smtClean="0"/>
              <a:t>Write for the world.</a:t>
            </a:r>
          </a:p>
          <a:p>
            <a:pPr marR="0" lvl="2" rtl="0"/>
            <a:r>
              <a:rPr lang="en-US" altLang="zh-CN" dirty="0" smtClean="0"/>
              <a:t>Help people navigate.</a:t>
            </a:r>
            <a:endParaRPr lang="zh-CN" altLang="en-US" dirty="0" smtClean="0"/>
          </a:p>
          <a:p>
            <a:endParaRPr lang="en-US" dirty="0"/>
          </a:p>
        </p:txBody>
      </p:sp>
      <p:sp>
        <p:nvSpPr>
          <p:cNvPr id="4" name="Slide Number Placeholder 3"/>
          <p:cNvSpPr>
            <a:spLocks noGrp="1"/>
          </p:cNvSpPr>
          <p:nvPr>
            <p:ph type="sldNum" sz="quarter" idx="10"/>
          </p:nvPr>
        </p:nvSpPr>
        <p:spPr/>
        <p:txBody>
          <a:bodyPr/>
          <a:lstStyle/>
          <a:p>
            <a:fld id="{DC46426A-5948-43DB-B11D-F884229D454B}" type="slidenum">
              <a:rPr lang="en-US" smtClean="0"/>
              <a:pPr/>
              <a:t>15</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R="0" lvl="0" rtl="0"/>
            <a:r>
              <a:rPr lang="en-US" altLang="zh-CN" dirty="0" smtClean="0"/>
              <a:t>Medium to convey this knowledge</a:t>
            </a:r>
            <a:r>
              <a:rPr lang="zh-CN" altLang="en-US" dirty="0" smtClean="0"/>
              <a:t> </a:t>
            </a:r>
            <a:r>
              <a:rPr lang="en-US" altLang="zh-CN" dirty="0" smtClean="0"/>
              <a:t>in 2011: the</a:t>
            </a:r>
            <a:r>
              <a:rPr lang="zh-CN" altLang="en-US" dirty="0" smtClean="0"/>
              <a:t> </a:t>
            </a:r>
            <a:r>
              <a:rPr lang="en-US" altLang="zh-CN" dirty="0" smtClean="0"/>
              <a:t>Web</a:t>
            </a:r>
          </a:p>
          <a:p>
            <a:pPr marR="0" lvl="1" rtl="0"/>
            <a:r>
              <a:rPr lang="en-US" altLang="zh-CN" dirty="0" smtClean="0"/>
              <a:t>The Yahoo Style Guide says to do the following for information on the Web (Barr 2010, 3ff):</a:t>
            </a:r>
          </a:p>
          <a:p>
            <a:pPr marR="0" lvl="1" rtl="0"/>
            <a:r>
              <a:rPr lang="en-US" altLang="zh-CN" dirty="0" smtClean="0"/>
              <a:t>(Summary)</a:t>
            </a:r>
          </a:p>
          <a:p>
            <a:pPr marR="0" lvl="2" rtl="0"/>
            <a:r>
              <a:rPr lang="en-US" altLang="zh-CN" b="1" dirty="0" smtClean="0"/>
              <a:t>Shape your text for online reading.</a:t>
            </a:r>
          </a:p>
          <a:p>
            <a:pPr marR="0" lvl="2" rtl="0"/>
            <a:r>
              <a:rPr lang="en-US" altLang="zh-CN" dirty="0" smtClean="0"/>
              <a:t>Get to the point.</a:t>
            </a:r>
          </a:p>
          <a:p>
            <a:pPr marR="0" lvl="2" rtl="0"/>
            <a:r>
              <a:rPr lang="en-US" altLang="zh-CN" dirty="0" smtClean="0"/>
              <a:t>Make text easy to scan.</a:t>
            </a:r>
          </a:p>
          <a:p>
            <a:pPr marR="0" lvl="2" rtl="0"/>
            <a:r>
              <a:rPr lang="en-US" altLang="zh-CN" dirty="0" smtClean="0"/>
              <a:t>Write for the world.</a:t>
            </a:r>
          </a:p>
          <a:p>
            <a:pPr marR="0" lvl="2" rtl="0"/>
            <a:r>
              <a:rPr lang="en-US" altLang="zh-CN" dirty="0" smtClean="0"/>
              <a:t>Help people navigate.</a:t>
            </a:r>
            <a:endParaRPr lang="zh-CN" altLang="en-US" dirty="0" smtClean="0"/>
          </a:p>
          <a:p>
            <a:endParaRPr lang="en-US" dirty="0"/>
          </a:p>
        </p:txBody>
      </p:sp>
      <p:sp>
        <p:nvSpPr>
          <p:cNvPr id="4" name="Slide Number Placeholder 3"/>
          <p:cNvSpPr>
            <a:spLocks noGrp="1"/>
          </p:cNvSpPr>
          <p:nvPr>
            <p:ph type="sldNum" sz="quarter" idx="10"/>
          </p:nvPr>
        </p:nvSpPr>
        <p:spPr/>
        <p:txBody>
          <a:bodyPr/>
          <a:lstStyle/>
          <a:p>
            <a:fld id="{DC46426A-5948-43DB-B11D-F884229D454B}" type="slidenum">
              <a:rPr lang="en-US" smtClean="0"/>
              <a:pPr/>
              <a:t>16</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R="0" lvl="0" rtl="0"/>
            <a:r>
              <a:rPr lang="en-US" altLang="zh-CN" dirty="0" smtClean="0"/>
              <a:t>Medium to convey this knowledge</a:t>
            </a:r>
            <a:r>
              <a:rPr lang="zh-CN" altLang="en-US" dirty="0" smtClean="0"/>
              <a:t> </a:t>
            </a:r>
            <a:r>
              <a:rPr lang="en-US" altLang="zh-CN" dirty="0" smtClean="0"/>
              <a:t>in 2011: the</a:t>
            </a:r>
            <a:r>
              <a:rPr lang="zh-CN" altLang="en-US" dirty="0" smtClean="0"/>
              <a:t> </a:t>
            </a:r>
            <a:r>
              <a:rPr lang="en-US" altLang="zh-CN" dirty="0" smtClean="0"/>
              <a:t>Web</a:t>
            </a:r>
          </a:p>
          <a:p>
            <a:pPr marR="0" lvl="1" rtl="0"/>
            <a:r>
              <a:rPr lang="en-US" altLang="zh-CN" dirty="0" smtClean="0"/>
              <a:t>The Yahoo Style Guide says to do the following for information on the Web (Barr 2010, 3ff):</a:t>
            </a:r>
          </a:p>
          <a:p>
            <a:pPr marR="0" lvl="1" rtl="0"/>
            <a:r>
              <a:rPr lang="en-US" altLang="zh-CN" dirty="0" smtClean="0"/>
              <a:t>(Summary)</a:t>
            </a:r>
          </a:p>
          <a:p>
            <a:pPr marR="0" lvl="2" rtl="0"/>
            <a:r>
              <a:rPr lang="en-US" altLang="zh-CN" dirty="0" smtClean="0"/>
              <a:t>Shape your text for online reading.</a:t>
            </a:r>
          </a:p>
          <a:p>
            <a:pPr marR="0" lvl="2" rtl="0"/>
            <a:r>
              <a:rPr lang="en-US" altLang="zh-CN" b="1" dirty="0" smtClean="0"/>
              <a:t>Get to the point.</a:t>
            </a:r>
          </a:p>
          <a:p>
            <a:pPr marR="0" lvl="2" rtl="0"/>
            <a:r>
              <a:rPr lang="en-US" altLang="zh-CN" dirty="0" smtClean="0"/>
              <a:t>Make text easy to scan.</a:t>
            </a:r>
          </a:p>
          <a:p>
            <a:pPr marR="0" lvl="2" rtl="0"/>
            <a:r>
              <a:rPr lang="en-US" altLang="zh-CN" dirty="0" smtClean="0"/>
              <a:t>Write for the world.</a:t>
            </a:r>
          </a:p>
          <a:p>
            <a:pPr marR="0" lvl="2" rtl="0"/>
            <a:r>
              <a:rPr lang="en-US" altLang="zh-CN" dirty="0" smtClean="0"/>
              <a:t>Help people navigate.</a:t>
            </a:r>
            <a:endParaRPr lang="zh-CN" altLang="en-US" dirty="0" smtClean="0"/>
          </a:p>
          <a:p>
            <a:endParaRPr lang="en-US" dirty="0"/>
          </a:p>
        </p:txBody>
      </p:sp>
      <p:sp>
        <p:nvSpPr>
          <p:cNvPr id="4" name="Slide Number Placeholder 3"/>
          <p:cNvSpPr>
            <a:spLocks noGrp="1"/>
          </p:cNvSpPr>
          <p:nvPr>
            <p:ph type="sldNum" sz="quarter" idx="10"/>
          </p:nvPr>
        </p:nvSpPr>
        <p:spPr/>
        <p:txBody>
          <a:bodyPr/>
          <a:lstStyle/>
          <a:p>
            <a:fld id="{DC46426A-5948-43DB-B11D-F884229D454B}" type="slidenum">
              <a:rPr lang="en-US" smtClean="0"/>
              <a:pPr/>
              <a:t>17</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R="0" lvl="0" rtl="0"/>
            <a:r>
              <a:rPr lang="en-US" altLang="zh-CN" dirty="0" smtClean="0"/>
              <a:t>Medium to convey this knowledge</a:t>
            </a:r>
            <a:r>
              <a:rPr lang="zh-CN" altLang="en-US" dirty="0" smtClean="0"/>
              <a:t> </a:t>
            </a:r>
            <a:r>
              <a:rPr lang="en-US" altLang="zh-CN" dirty="0" smtClean="0"/>
              <a:t>in 2011: the</a:t>
            </a:r>
            <a:r>
              <a:rPr lang="zh-CN" altLang="en-US" dirty="0" smtClean="0"/>
              <a:t> </a:t>
            </a:r>
            <a:r>
              <a:rPr lang="en-US" altLang="zh-CN" dirty="0" smtClean="0"/>
              <a:t>Web</a:t>
            </a:r>
          </a:p>
          <a:p>
            <a:pPr marR="0" lvl="1" rtl="0"/>
            <a:r>
              <a:rPr lang="en-US" altLang="zh-CN" dirty="0" smtClean="0"/>
              <a:t>The Yahoo Style Guide says to do the following for information on the Web (Barr 2010, 3ff):</a:t>
            </a:r>
          </a:p>
          <a:p>
            <a:pPr marR="0" lvl="1" rtl="0"/>
            <a:r>
              <a:rPr lang="en-US" altLang="zh-CN" dirty="0" smtClean="0"/>
              <a:t>(Summary)</a:t>
            </a:r>
          </a:p>
          <a:p>
            <a:pPr marR="0" lvl="2" rtl="0"/>
            <a:r>
              <a:rPr lang="en-US" altLang="zh-CN" dirty="0" smtClean="0"/>
              <a:t>Shape your text for online reading.</a:t>
            </a:r>
          </a:p>
          <a:p>
            <a:pPr marR="0" lvl="2" rtl="0"/>
            <a:r>
              <a:rPr lang="en-US" altLang="zh-CN" dirty="0" smtClean="0"/>
              <a:t>Get to the point.</a:t>
            </a:r>
          </a:p>
          <a:p>
            <a:pPr marR="0" lvl="2" rtl="0"/>
            <a:r>
              <a:rPr lang="en-US" altLang="zh-CN" b="1" dirty="0" smtClean="0"/>
              <a:t>Make text easy to scan.</a:t>
            </a:r>
          </a:p>
          <a:p>
            <a:pPr marR="0" lvl="2" rtl="0"/>
            <a:r>
              <a:rPr lang="en-US" altLang="zh-CN" dirty="0" smtClean="0"/>
              <a:t>Write for the world.</a:t>
            </a:r>
          </a:p>
          <a:p>
            <a:pPr marR="0" lvl="2" rtl="0"/>
            <a:r>
              <a:rPr lang="en-US" altLang="zh-CN" dirty="0" smtClean="0"/>
              <a:t>Help people navigate.</a:t>
            </a:r>
            <a:endParaRPr lang="zh-CN" altLang="en-US" dirty="0" smtClean="0"/>
          </a:p>
          <a:p>
            <a:endParaRPr lang="en-US" dirty="0"/>
          </a:p>
        </p:txBody>
      </p:sp>
      <p:sp>
        <p:nvSpPr>
          <p:cNvPr id="4" name="Slide Number Placeholder 3"/>
          <p:cNvSpPr>
            <a:spLocks noGrp="1"/>
          </p:cNvSpPr>
          <p:nvPr>
            <p:ph type="sldNum" sz="quarter" idx="10"/>
          </p:nvPr>
        </p:nvSpPr>
        <p:spPr/>
        <p:txBody>
          <a:bodyPr/>
          <a:lstStyle/>
          <a:p>
            <a:fld id="{DC46426A-5948-43DB-B11D-F884229D454B}" type="slidenum">
              <a:rPr lang="en-US" smtClean="0"/>
              <a:pPr/>
              <a:t>18</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r>
              <a:rPr lang="en-US" altLang="zh-CN" b="1" dirty="0" smtClean="0">
                <a:solidFill>
                  <a:srgbClr val="4F81BD"/>
                </a:solidFill>
                <a:latin typeface="Cambria"/>
              </a:rPr>
              <a:t>From the Society for Technical Communications website (Society for Technical Communications 2011)</a:t>
            </a:r>
          </a:p>
          <a:p>
            <a:pPr marR="0" lvl="0" rtl="0">
              <a:buFont typeface="Arial" pitchFamily="34" charset="0"/>
              <a:buNone/>
            </a:pPr>
            <a:endParaRPr lang="en-US" altLang="zh-CN" b="1" i="1" baseline="0" dirty="0" smtClean="0">
              <a:solidFill>
                <a:srgbClr val="4F81BD"/>
              </a:solidFill>
              <a:latin typeface="Cambria"/>
            </a:endParaRPr>
          </a:p>
          <a:p>
            <a:pPr marR="0" lvl="0" rtl="0">
              <a:buFont typeface="Arial" pitchFamily="34" charset="0"/>
              <a:buNone/>
            </a:pPr>
            <a:r>
              <a:rPr lang="en-US" altLang="zh-CN" b="1" i="1" baseline="0" dirty="0" smtClean="0">
                <a:solidFill>
                  <a:srgbClr val="4F81BD"/>
                </a:solidFill>
                <a:latin typeface="Cambria"/>
              </a:rPr>
              <a:t>Technical communication is a broad field and includes any form of communication that exhibits one or more of the following characteristics:</a:t>
            </a:r>
          </a:p>
          <a:p>
            <a:pPr marR="0" lvl="1" rtl="0">
              <a:buFont typeface="Arial" pitchFamily="34" charset="0"/>
              <a:buChar char="•"/>
            </a:pPr>
            <a:r>
              <a:rPr lang="en-US" altLang="zh-CN" baseline="0" dirty="0" smtClean="0">
                <a:solidFill>
                  <a:srgbClr val="243F60"/>
                </a:solidFill>
                <a:latin typeface="Cambria"/>
              </a:rPr>
              <a:t>Communicating </a:t>
            </a:r>
            <a:r>
              <a:rPr lang="en-US" altLang="zh-CN" i="1" baseline="0" dirty="0" smtClean="0">
                <a:solidFill>
                  <a:srgbClr val="243F60"/>
                </a:solidFill>
                <a:latin typeface="Cambria"/>
              </a:rPr>
              <a:t>about technical or specialized topics, such as computer applications, medical procedures, or environmental regulations.</a:t>
            </a:r>
          </a:p>
          <a:p>
            <a:pPr marR="0" lvl="1" rtl="0">
              <a:buFont typeface="Arial" pitchFamily="34" charset="0"/>
              <a:buChar char="•"/>
            </a:pPr>
            <a:r>
              <a:rPr lang="en-US" altLang="zh-CN" baseline="0" dirty="0" smtClean="0">
                <a:solidFill>
                  <a:srgbClr val="243F60"/>
                </a:solidFill>
                <a:latin typeface="Cambria"/>
              </a:rPr>
              <a:t>Communicating </a:t>
            </a:r>
            <a:r>
              <a:rPr lang="en-US" altLang="zh-CN" i="1" baseline="0" dirty="0" smtClean="0">
                <a:solidFill>
                  <a:srgbClr val="243F60"/>
                </a:solidFill>
                <a:latin typeface="Cambria"/>
              </a:rPr>
              <a:t>by using technology, such as web pages, help files, or social media sites.</a:t>
            </a:r>
          </a:p>
          <a:p>
            <a:pPr marR="0" lvl="1" rtl="0">
              <a:buFont typeface="Arial" pitchFamily="34" charset="0"/>
              <a:buChar char="•"/>
            </a:pPr>
            <a:r>
              <a:rPr lang="en-US" altLang="zh-CN" baseline="0" dirty="0" smtClean="0">
                <a:solidFill>
                  <a:srgbClr val="243F60"/>
                </a:solidFill>
                <a:latin typeface="Cambria"/>
              </a:rPr>
              <a:t>Providing instructions</a:t>
            </a:r>
            <a:r>
              <a:rPr lang="zh-CN" altLang="en-US" i="1" baseline="0" dirty="0" smtClean="0">
                <a:solidFill>
                  <a:srgbClr val="243F60"/>
                </a:solidFill>
                <a:latin typeface="Cambria"/>
              </a:rPr>
              <a:t> </a:t>
            </a:r>
            <a:r>
              <a:rPr lang="en-US" altLang="zh-CN" i="1" baseline="0" dirty="0" smtClean="0">
                <a:solidFill>
                  <a:srgbClr val="243F60"/>
                </a:solidFill>
                <a:latin typeface="Cambria"/>
              </a:rPr>
              <a:t>about how to do something, regardless of how technical the task is or even if technology is used to create or distribute that communication.</a:t>
            </a:r>
            <a:endParaRPr lang="zh-CN" altLang="en-US" i="1" baseline="0" dirty="0" smtClean="0">
              <a:solidFill>
                <a:srgbClr val="243F60"/>
              </a:solidFill>
              <a:latin typeface="Cambria"/>
            </a:endParaRPr>
          </a:p>
          <a:p>
            <a:endParaRPr lang="en-US" dirty="0"/>
          </a:p>
        </p:txBody>
      </p:sp>
      <p:sp>
        <p:nvSpPr>
          <p:cNvPr id="4" name="Slide Number Placeholder 3"/>
          <p:cNvSpPr>
            <a:spLocks noGrp="1"/>
          </p:cNvSpPr>
          <p:nvPr>
            <p:ph type="sldNum" sz="quarter" idx="10"/>
          </p:nvPr>
        </p:nvSpPr>
        <p:spPr/>
        <p:txBody>
          <a:bodyPr/>
          <a:lstStyle/>
          <a:p>
            <a:fld id="{DC46426A-5948-43DB-B11D-F884229D454B}" type="slidenum">
              <a:rPr lang="en-US" smtClean="0"/>
              <a:pPr/>
              <a:t>1</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R="0" lvl="0" rtl="0"/>
            <a:r>
              <a:rPr lang="en-US" altLang="zh-CN" dirty="0" smtClean="0"/>
              <a:t>Medium to convey this knowledge</a:t>
            </a:r>
            <a:r>
              <a:rPr lang="zh-CN" altLang="en-US" dirty="0" smtClean="0"/>
              <a:t> </a:t>
            </a:r>
            <a:r>
              <a:rPr lang="en-US" altLang="zh-CN" dirty="0" smtClean="0"/>
              <a:t>in 2011: the</a:t>
            </a:r>
            <a:r>
              <a:rPr lang="zh-CN" altLang="en-US" dirty="0" smtClean="0"/>
              <a:t> </a:t>
            </a:r>
            <a:r>
              <a:rPr lang="en-US" altLang="zh-CN" dirty="0" smtClean="0"/>
              <a:t>Web</a:t>
            </a:r>
          </a:p>
          <a:p>
            <a:pPr marR="0" lvl="1" rtl="0"/>
            <a:r>
              <a:rPr lang="en-US" altLang="zh-CN" dirty="0" smtClean="0"/>
              <a:t>The Yahoo Style Guide says to do the following for information on the Web (Barr 2010, 3ff):</a:t>
            </a:r>
          </a:p>
          <a:p>
            <a:pPr marR="0" lvl="1" rtl="0"/>
            <a:r>
              <a:rPr lang="en-US" altLang="zh-CN" dirty="0" smtClean="0"/>
              <a:t>(Summary)</a:t>
            </a:r>
          </a:p>
          <a:p>
            <a:pPr marR="0" lvl="2" rtl="0"/>
            <a:r>
              <a:rPr lang="en-US" altLang="zh-CN" dirty="0" smtClean="0"/>
              <a:t>Shape your text for online reading.</a:t>
            </a:r>
          </a:p>
          <a:p>
            <a:pPr marR="0" lvl="2" rtl="0"/>
            <a:r>
              <a:rPr lang="en-US" altLang="zh-CN" dirty="0" smtClean="0"/>
              <a:t>Get to the point.</a:t>
            </a:r>
          </a:p>
          <a:p>
            <a:pPr marR="0" lvl="2" rtl="0"/>
            <a:r>
              <a:rPr lang="en-US" altLang="zh-CN" dirty="0" smtClean="0"/>
              <a:t>Make text easy to scan.</a:t>
            </a:r>
          </a:p>
          <a:p>
            <a:pPr marR="0" lvl="2" rtl="0"/>
            <a:r>
              <a:rPr lang="en-US" altLang="zh-CN" b="1" dirty="0" smtClean="0"/>
              <a:t>Write for the world.</a:t>
            </a:r>
          </a:p>
          <a:p>
            <a:pPr marR="0" lvl="2" rtl="0"/>
            <a:r>
              <a:rPr lang="en-US" altLang="zh-CN" dirty="0" smtClean="0"/>
              <a:t>Help people navigate.</a:t>
            </a:r>
            <a:endParaRPr lang="zh-CN" altLang="en-US" dirty="0" smtClean="0"/>
          </a:p>
          <a:p>
            <a:endParaRPr lang="en-US" dirty="0"/>
          </a:p>
        </p:txBody>
      </p:sp>
      <p:sp>
        <p:nvSpPr>
          <p:cNvPr id="4" name="Slide Number Placeholder 3"/>
          <p:cNvSpPr>
            <a:spLocks noGrp="1"/>
          </p:cNvSpPr>
          <p:nvPr>
            <p:ph type="sldNum" sz="quarter" idx="10"/>
          </p:nvPr>
        </p:nvSpPr>
        <p:spPr/>
        <p:txBody>
          <a:bodyPr/>
          <a:lstStyle/>
          <a:p>
            <a:fld id="{DC46426A-5948-43DB-B11D-F884229D454B}" type="slidenum">
              <a:rPr lang="en-US" smtClean="0"/>
              <a:pPr/>
              <a:t>19</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R="0" lvl="0" rtl="0"/>
            <a:r>
              <a:rPr lang="en-US" altLang="zh-CN" dirty="0" smtClean="0"/>
              <a:t>Medium to convey this knowledge</a:t>
            </a:r>
            <a:r>
              <a:rPr lang="zh-CN" altLang="en-US" dirty="0" smtClean="0"/>
              <a:t> </a:t>
            </a:r>
            <a:r>
              <a:rPr lang="en-US" altLang="zh-CN" dirty="0" smtClean="0"/>
              <a:t>in 2011: the</a:t>
            </a:r>
            <a:r>
              <a:rPr lang="zh-CN" altLang="en-US" dirty="0" smtClean="0"/>
              <a:t> </a:t>
            </a:r>
            <a:r>
              <a:rPr lang="en-US" altLang="zh-CN" dirty="0" smtClean="0"/>
              <a:t>Web</a:t>
            </a:r>
          </a:p>
          <a:p>
            <a:pPr marR="0" lvl="1" rtl="0"/>
            <a:r>
              <a:rPr lang="en-US" altLang="zh-CN" dirty="0" smtClean="0"/>
              <a:t>The Yahoo Style Guide says to do the following for information on the Web (Barr 2010, 3ff):</a:t>
            </a:r>
          </a:p>
          <a:p>
            <a:pPr marR="0" lvl="1" rtl="0"/>
            <a:r>
              <a:rPr lang="en-US" altLang="zh-CN" dirty="0" smtClean="0"/>
              <a:t>(Summary)</a:t>
            </a:r>
          </a:p>
          <a:p>
            <a:pPr marR="0" lvl="2" rtl="0"/>
            <a:r>
              <a:rPr lang="en-US" altLang="zh-CN" dirty="0" smtClean="0"/>
              <a:t>Shape your text for online reading.</a:t>
            </a:r>
          </a:p>
          <a:p>
            <a:pPr marR="0" lvl="2" rtl="0"/>
            <a:r>
              <a:rPr lang="en-US" altLang="zh-CN" dirty="0" smtClean="0"/>
              <a:t>Get to the point.</a:t>
            </a:r>
          </a:p>
          <a:p>
            <a:pPr marR="0" lvl="2" rtl="0"/>
            <a:r>
              <a:rPr lang="en-US" altLang="zh-CN" dirty="0" smtClean="0"/>
              <a:t>Make text easy to scan.</a:t>
            </a:r>
          </a:p>
          <a:p>
            <a:pPr marR="0" lvl="2" rtl="0"/>
            <a:r>
              <a:rPr lang="en-US" altLang="zh-CN" dirty="0" smtClean="0"/>
              <a:t>Write for the world.</a:t>
            </a:r>
          </a:p>
          <a:p>
            <a:pPr marR="0" lvl="2" rtl="0"/>
            <a:r>
              <a:rPr lang="en-US" altLang="zh-CN" b="1" dirty="0" smtClean="0"/>
              <a:t>Help people navigate.</a:t>
            </a:r>
            <a:endParaRPr lang="zh-CN" altLang="en-US" b="1" dirty="0" smtClean="0"/>
          </a:p>
          <a:p>
            <a:endParaRPr lang="en-US" dirty="0"/>
          </a:p>
        </p:txBody>
      </p:sp>
      <p:sp>
        <p:nvSpPr>
          <p:cNvPr id="4" name="Slide Number Placeholder 3"/>
          <p:cNvSpPr>
            <a:spLocks noGrp="1"/>
          </p:cNvSpPr>
          <p:nvPr>
            <p:ph type="sldNum" sz="quarter" idx="10"/>
          </p:nvPr>
        </p:nvSpPr>
        <p:spPr/>
        <p:txBody>
          <a:bodyPr/>
          <a:lstStyle/>
          <a:p>
            <a:fld id="{DC46426A-5948-43DB-B11D-F884229D454B}" type="slidenum">
              <a:rPr lang="en-US" smtClean="0"/>
              <a:pPr/>
              <a:t>20</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R="0" lvl="0" rtl="0"/>
            <a:r>
              <a:rPr lang="en-US" altLang="zh-CN" b="0" i="1" baseline="0" dirty="0" smtClean="0">
                <a:latin typeface="Cambria"/>
              </a:rPr>
              <a:t>Shape your text for online reading</a:t>
            </a:r>
            <a:r>
              <a:rPr lang="zh-CN" altLang="en-US" b="0" i="1" baseline="0" dirty="0" smtClean="0">
                <a:latin typeface="Cambria"/>
              </a:rPr>
              <a:t> </a:t>
            </a:r>
            <a:r>
              <a:rPr lang="en-US" altLang="zh-CN" b="0" i="1" baseline="0" dirty="0" smtClean="0">
                <a:latin typeface="Cambria"/>
              </a:rPr>
              <a:t>(Concepts)</a:t>
            </a:r>
          </a:p>
          <a:p>
            <a:pPr marR="0" lvl="1" rtl="0"/>
            <a:r>
              <a:rPr lang="en-US" altLang="zh-CN" b="0" baseline="0" dirty="0" smtClean="0">
                <a:solidFill>
                  <a:srgbClr val="4F81BD"/>
                </a:solidFill>
                <a:latin typeface="Cambria"/>
              </a:rPr>
              <a:t>How do people read material online? (Pause for question)</a:t>
            </a:r>
          </a:p>
          <a:p>
            <a:pPr marR="0" lvl="1" rtl="0"/>
            <a:r>
              <a:rPr lang="en-US" altLang="zh-CN" b="0" baseline="0" dirty="0" smtClean="0">
                <a:solidFill>
                  <a:srgbClr val="4F81BD"/>
                </a:solidFill>
                <a:latin typeface="Cambria"/>
              </a:rPr>
              <a:t>		Research shows that people </a:t>
            </a:r>
            <a:r>
              <a:rPr lang="en-US" altLang="zh-CN" b="0" i="1" baseline="0" dirty="0" smtClean="0">
                <a:solidFill>
                  <a:srgbClr val="4F81BD"/>
                </a:solidFill>
                <a:latin typeface="Cambria"/>
              </a:rPr>
              <a:t>scan</a:t>
            </a:r>
            <a:r>
              <a:rPr lang="zh-CN" altLang="en-US" b="0" i="1" baseline="0" dirty="0" smtClean="0">
                <a:solidFill>
                  <a:srgbClr val="4F81BD"/>
                </a:solidFill>
                <a:latin typeface="Cambria"/>
              </a:rPr>
              <a:t> </a:t>
            </a:r>
            <a:r>
              <a:rPr lang="en-US" altLang="zh-CN" b="0" i="1" baseline="0" dirty="0" smtClean="0">
                <a:solidFill>
                  <a:srgbClr val="4F81BD"/>
                </a:solidFill>
                <a:latin typeface="Cambria"/>
              </a:rPr>
              <a:t>text on computer screens, not read text (J. Nielsen 1997)</a:t>
            </a:r>
          </a:p>
          <a:p>
            <a:pPr marR="0" lvl="2" rtl="0"/>
            <a:r>
              <a:rPr lang="en-US" altLang="zh-CN" b="0" i="0" baseline="0" dirty="0" smtClean="0">
                <a:solidFill>
                  <a:srgbClr val="4F81BD"/>
                </a:solidFill>
                <a:latin typeface="Cambria"/>
              </a:rPr>
              <a:t>Highlighted keywords</a:t>
            </a:r>
            <a:r>
              <a:rPr lang="zh-CN" altLang="en-US" b="0" i="0" baseline="0" dirty="0" smtClean="0">
                <a:solidFill>
                  <a:srgbClr val="4F81BD"/>
                </a:solidFill>
                <a:latin typeface="Cambria"/>
              </a:rPr>
              <a:t> </a:t>
            </a:r>
            <a:r>
              <a:rPr lang="en-US" altLang="zh-CN" b="0" i="0" baseline="0" dirty="0" smtClean="0">
                <a:solidFill>
                  <a:srgbClr val="4F81BD"/>
                </a:solidFill>
                <a:latin typeface="Cambria"/>
              </a:rPr>
              <a:t>(hypertext, typeface)</a:t>
            </a:r>
          </a:p>
          <a:p>
            <a:pPr marR="0" lvl="2" rtl="0"/>
            <a:r>
              <a:rPr lang="en-US" altLang="zh-CN" b="0" i="0" baseline="0" dirty="0" smtClean="0">
                <a:solidFill>
                  <a:srgbClr val="4F81BD"/>
                </a:solidFill>
                <a:latin typeface="Cambria"/>
              </a:rPr>
              <a:t>Meaningful subheadings</a:t>
            </a:r>
            <a:r>
              <a:rPr lang="zh-CN" altLang="en-US" b="0" i="0" baseline="0" dirty="0" smtClean="0">
                <a:solidFill>
                  <a:srgbClr val="4F81BD"/>
                </a:solidFill>
                <a:latin typeface="Cambria"/>
              </a:rPr>
              <a:t> </a:t>
            </a:r>
            <a:r>
              <a:rPr lang="en-US" altLang="zh-CN" b="0" i="0" baseline="0" dirty="0" smtClean="0">
                <a:solidFill>
                  <a:srgbClr val="4F81BD"/>
                </a:solidFill>
                <a:latin typeface="Cambria"/>
              </a:rPr>
              <a:t>(not clever subheadings)</a:t>
            </a:r>
          </a:p>
          <a:p>
            <a:pPr marR="0" lvl="2" rtl="0"/>
            <a:r>
              <a:rPr lang="en-US" altLang="zh-CN" b="0" i="0" baseline="0" dirty="0" smtClean="0">
                <a:solidFill>
                  <a:srgbClr val="4F81BD"/>
                </a:solidFill>
                <a:latin typeface="Cambria"/>
              </a:rPr>
              <a:t>Bulleted lists</a:t>
            </a:r>
          </a:p>
          <a:p>
            <a:pPr marR="0" lvl="2" rtl="0"/>
            <a:r>
              <a:rPr lang="en-US" altLang="zh-CN" b="0" i="0" baseline="0" dirty="0" smtClean="0">
                <a:solidFill>
                  <a:srgbClr val="4F81BD"/>
                </a:solidFill>
                <a:latin typeface="Cambria"/>
              </a:rPr>
              <a:t>One idea</a:t>
            </a:r>
            <a:r>
              <a:rPr lang="zh-CN" altLang="en-US" b="0" i="0" baseline="0" dirty="0" smtClean="0">
                <a:solidFill>
                  <a:srgbClr val="4F81BD"/>
                </a:solidFill>
                <a:latin typeface="Cambria"/>
              </a:rPr>
              <a:t> </a:t>
            </a:r>
            <a:r>
              <a:rPr lang="en-US" altLang="zh-CN" b="0" i="0" baseline="0" dirty="0" smtClean="0">
                <a:solidFill>
                  <a:srgbClr val="4F81BD"/>
                </a:solidFill>
                <a:latin typeface="Cambria"/>
              </a:rPr>
              <a:t>per paragraph</a:t>
            </a:r>
          </a:p>
          <a:p>
            <a:pPr marR="0" lvl="2" rtl="0"/>
            <a:r>
              <a:rPr lang="en-US" altLang="zh-CN" b="0" i="0" baseline="0" dirty="0" smtClean="0">
                <a:solidFill>
                  <a:srgbClr val="4F81BD"/>
                </a:solidFill>
                <a:latin typeface="Cambria"/>
              </a:rPr>
              <a:t>Inverted pyramid</a:t>
            </a:r>
            <a:r>
              <a:rPr lang="zh-CN" altLang="en-US" b="0" i="0" baseline="0" dirty="0" smtClean="0">
                <a:solidFill>
                  <a:srgbClr val="4F81BD"/>
                </a:solidFill>
                <a:latin typeface="Cambria"/>
              </a:rPr>
              <a:t> </a:t>
            </a:r>
            <a:r>
              <a:rPr lang="en-US" altLang="zh-CN" b="0" i="0" baseline="0" dirty="0" smtClean="0">
                <a:solidFill>
                  <a:srgbClr val="4F81BD"/>
                </a:solidFill>
                <a:latin typeface="Cambria"/>
              </a:rPr>
              <a:t>style, starting with the conclusion (journalistic style)</a:t>
            </a:r>
          </a:p>
          <a:p>
            <a:pPr marR="0" lvl="2" rtl="0"/>
            <a:r>
              <a:rPr lang="en-US" altLang="zh-CN" b="0" i="0" baseline="0" dirty="0" smtClean="0">
                <a:solidFill>
                  <a:srgbClr val="4F81BD"/>
                </a:solidFill>
                <a:latin typeface="Cambria"/>
              </a:rPr>
              <a:t>Half the word count</a:t>
            </a:r>
            <a:r>
              <a:rPr lang="zh-CN" altLang="en-US" b="0" i="0" baseline="0" dirty="0" smtClean="0">
                <a:solidFill>
                  <a:srgbClr val="4F81BD"/>
                </a:solidFill>
                <a:latin typeface="Cambria"/>
              </a:rPr>
              <a:t> </a:t>
            </a:r>
            <a:r>
              <a:rPr lang="en-US" altLang="zh-CN" b="0" i="0" baseline="0" dirty="0" smtClean="0">
                <a:solidFill>
                  <a:srgbClr val="4F81BD"/>
                </a:solidFill>
                <a:latin typeface="Cambria"/>
              </a:rPr>
              <a:t>(or less) than conventional writing</a:t>
            </a:r>
            <a:endParaRPr lang="zh-CN" altLang="en-US" b="0" i="0" baseline="0" dirty="0" smtClean="0">
              <a:solidFill>
                <a:srgbClr val="4F81BD"/>
              </a:solidFill>
              <a:latin typeface="Cambria"/>
            </a:endParaRPr>
          </a:p>
          <a:p>
            <a:endParaRPr lang="en-US" i="0" dirty="0"/>
          </a:p>
        </p:txBody>
      </p:sp>
      <p:sp>
        <p:nvSpPr>
          <p:cNvPr id="4" name="Slide Number Placeholder 3"/>
          <p:cNvSpPr>
            <a:spLocks noGrp="1"/>
          </p:cNvSpPr>
          <p:nvPr>
            <p:ph type="sldNum" sz="quarter" idx="10"/>
          </p:nvPr>
        </p:nvSpPr>
        <p:spPr/>
        <p:txBody>
          <a:bodyPr/>
          <a:lstStyle/>
          <a:p>
            <a:fld id="{DC46426A-5948-43DB-B11D-F884229D454B}" type="slidenum">
              <a:rPr lang="en-US" smtClean="0"/>
              <a:pPr/>
              <a:t>21</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R="0" lvl="0" rtl="0"/>
            <a:r>
              <a:rPr lang="en-US" altLang="zh-CN" b="0" i="0" baseline="0" dirty="0" smtClean="0">
                <a:latin typeface="Cambria"/>
              </a:rPr>
              <a:t>Shape your text for online reading</a:t>
            </a:r>
            <a:r>
              <a:rPr lang="zh-CN" altLang="en-US" b="0" i="0" baseline="0" dirty="0" smtClean="0">
                <a:latin typeface="Cambria"/>
              </a:rPr>
              <a:t> </a:t>
            </a:r>
            <a:r>
              <a:rPr lang="en-US" altLang="zh-CN" b="0" i="0" baseline="0" dirty="0" smtClean="0">
                <a:latin typeface="Cambria"/>
              </a:rPr>
              <a:t>(Concepts)</a:t>
            </a:r>
          </a:p>
          <a:p>
            <a:pPr marR="0" lvl="1" rtl="0"/>
            <a:r>
              <a:rPr lang="en-US" altLang="zh-CN" b="0" i="0" baseline="0" dirty="0" smtClean="0">
                <a:solidFill>
                  <a:srgbClr val="4F81BD"/>
                </a:solidFill>
                <a:latin typeface="Cambria"/>
              </a:rPr>
              <a:t>How do people read material online? </a:t>
            </a:r>
            <a:r>
              <a:rPr lang="en-US" altLang="zh-CN" b="1" i="0" baseline="0" dirty="0" smtClean="0">
                <a:solidFill>
                  <a:srgbClr val="4F81BD"/>
                </a:solidFill>
                <a:latin typeface="Cambria"/>
              </a:rPr>
              <a:t>Research shows that people scan</a:t>
            </a:r>
            <a:r>
              <a:rPr lang="zh-CN" altLang="en-US" b="1" i="0" baseline="0" dirty="0" smtClean="0">
                <a:solidFill>
                  <a:srgbClr val="4F81BD"/>
                </a:solidFill>
                <a:latin typeface="Cambria"/>
              </a:rPr>
              <a:t> </a:t>
            </a:r>
            <a:r>
              <a:rPr lang="en-US" altLang="zh-CN" b="1" i="0" baseline="0" dirty="0" smtClean="0">
                <a:solidFill>
                  <a:srgbClr val="4F81BD"/>
                </a:solidFill>
                <a:latin typeface="Cambria"/>
              </a:rPr>
              <a:t>text on computer screens, not read text (J. Nielsen 1997)</a:t>
            </a:r>
          </a:p>
          <a:p>
            <a:pPr marR="0" lvl="2" rtl="0"/>
            <a:r>
              <a:rPr lang="en-US" altLang="zh-CN" b="0" i="0" baseline="0" dirty="0" smtClean="0">
                <a:solidFill>
                  <a:srgbClr val="4F81BD"/>
                </a:solidFill>
                <a:latin typeface="Cambria"/>
              </a:rPr>
              <a:t>Highlighted keywords</a:t>
            </a:r>
            <a:r>
              <a:rPr lang="zh-CN" altLang="en-US" b="0" i="0" baseline="0" dirty="0" smtClean="0">
                <a:solidFill>
                  <a:srgbClr val="4F81BD"/>
                </a:solidFill>
                <a:latin typeface="Cambria"/>
              </a:rPr>
              <a:t> </a:t>
            </a:r>
            <a:r>
              <a:rPr lang="en-US" altLang="zh-CN" b="0" i="0" baseline="0" dirty="0" smtClean="0">
                <a:solidFill>
                  <a:srgbClr val="4F81BD"/>
                </a:solidFill>
                <a:latin typeface="Cambria"/>
              </a:rPr>
              <a:t>(hypertext, typeface)</a:t>
            </a:r>
          </a:p>
          <a:p>
            <a:pPr marR="0" lvl="2" rtl="0"/>
            <a:r>
              <a:rPr lang="en-US" altLang="zh-CN" b="0" i="0" baseline="0" dirty="0" smtClean="0">
                <a:solidFill>
                  <a:srgbClr val="4F81BD"/>
                </a:solidFill>
                <a:latin typeface="Cambria"/>
              </a:rPr>
              <a:t>Meaningful subheadings</a:t>
            </a:r>
            <a:r>
              <a:rPr lang="zh-CN" altLang="en-US" b="0" i="0" baseline="0" dirty="0" smtClean="0">
                <a:solidFill>
                  <a:srgbClr val="4F81BD"/>
                </a:solidFill>
                <a:latin typeface="Cambria"/>
              </a:rPr>
              <a:t> </a:t>
            </a:r>
            <a:r>
              <a:rPr lang="en-US" altLang="zh-CN" b="0" i="0" baseline="0" dirty="0" smtClean="0">
                <a:solidFill>
                  <a:srgbClr val="4F81BD"/>
                </a:solidFill>
                <a:latin typeface="Cambria"/>
              </a:rPr>
              <a:t>(not clever subheadings)</a:t>
            </a:r>
          </a:p>
          <a:p>
            <a:pPr marR="0" lvl="2" rtl="0"/>
            <a:r>
              <a:rPr lang="en-US" altLang="zh-CN" b="0" i="0" baseline="0" dirty="0" smtClean="0">
                <a:solidFill>
                  <a:srgbClr val="4F81BD"/>
                </a:solidFill>
                <a:latin typeface="Cambria"/>
              </a:rPr>
              <a:t>Bulleted lists</a:t>
            </a:r>
          </a:p>
          <a:p>
            <a:pPr marR="0" lvl="2" rtl="0"/>
            <a:r>
              <a:rPr lang="en-US" altLang="zh-CN" b="0" i="0" baseline="0" dirty="0" smtClean="0">
                <a:solidFill>
                  <a:srgbClr val="4F81BD"/>
                </a:solidFill>
                <a:latin typeface="Cambria"/>
              </a:rPr>
              <a:t>One idea</a:t>
            </a:r>
            <a:r>
              <a:rPr lang="zh-CN" altLang="en-US" b="0" i="0" baseline="0" dirty="0" smtClean="0">
                <a:solidFill>
                  <a:srgbClr val="4F81BD"/>
                </a:solidFill>
                <a:latin typeface="Cambria"/>
              </a:rPr>
              <a:t> </a:t>
            </a:r>
            <a:r>
              <a:rPr lang="en-US" altLang="zh-CN" b="0" i="0" baseline="0" dirty="0" smtClean="0">
                <a:solidFill>
                  <a:srgbClr val="4F81BD"/>
                </a:solidFill>
                <a:latin typeface="Cambria"/>
              </a:rPr>
              <a:t>per paragraph</a:t>
            </a:r>
          </a:p>
          <a:p>
            <a:pPr marR="0" lvl="2" rtl="0"/>
            <a:r>
              <a:rPr lang="en-US" altLang="zh-CN" b="0" i="0" baseline="0" dirty="0" smtClean="0">
                <a:solidFill>
                  <a:srgbClr val="4F81BD"/>
                </a:solidFill>
                <a:latin typeface="Cambria"/>
              </a:rPr>
              <a:t>Inverted pyramid</a:t>
            </a:r>
            <a:r>
              <a:rPr lang="zh-CN" altLang="en-US" b="0" i="0" baseline="0" dirty="0" smtClean="0">
                <a:solidFill>
                  <a:srgbClr val="4F81BD"/>
                </a:solidFill>
                <a:latin typeface="Cambria"/>
              </a:rPr>
              <a:t> </a:t>
            </a:r>
            <a:r>
              <a:rPr lang="en-US" altLang="zh-CN" b="0" i="0" baseline="0" dirty="0" smtClean="0">
                <a:solidFill>
                  <a:srgbClr val="4F81BD"/>
                </a:solidFill>
                <a:latin typeface="Cambria"/>
              </a:rPr>
              <a:t>style, starting with the conclusion (journalistic style)</a:t>
            </a:r>
          </a:p>
          <a:p>
            <a:pPr marR="0" lvl="2" rtl="0"/>
            <a:r>
              <a:rPr lang="en-US" altLang="zh-CN" b="0" i="0" baseline="0" dirty="0" smtClean="0">
                <a:solidFill>
                  <a:srgbClr val="4F81BD"/>
                </a:solidFill>
                <a:latin typeface="Cambria"/>
              </a:rPr>
              <a:t>Half the word count</a:t>
            </a:r>
            <a:r>
              <a:rPr lang="zh-CN" altLang="en-US" b="0" i="0" baseline="0" dirty="0" smtClean="0">
                <a:solidFill>
                  <a:srgbClr val="4F81BD"/>
                </a:solidFill>
                <a:latin typeface="Cambria"/>
              </a:rPr>
              <a:t> </a:t>
            </a:r>
            <a:r>
              <a:rPr lang="en-US" altLang="zh-CN" b="0" i="0" baseline="0" dirty="0" smtClean="0">
                <a:solidFill>
                  <a:srgbClr val="4F81BD"/>
                </a:solidFill>
                <a:latin typeface="Cambria"/>
              </a:rPr>
              <a:t>(or less) than conventional writing</a:t>
            </a:r>
            <a:endParaRPr lang="zh-CN" altLang="en-US" b="0" i="0" baseline="0" dirty="0" smtClean="0">
              <a:solidFill>
                <a:srgbClr val="4F81BD"/>
              </a:solidFill>
              <a:latin typeface="Cambria"/>
            </a:endParaRPr>
          </a:p>
          <a:p>
            <a:endParaRPr lang="en-US" b="0" i="0" dirty="0"/>
          </a:p>
        </p:txBody>
      </p:sp>
      <p:sp>
        <p:nvSpPr>
          <p:cNvPr id="4" name="Slide Number Placeholder 3"/>
          <p:cNvSpPr>
            <a:spLocks noGrp="1"/>
          </p:cNvSpPr>
          <p:nvPr>
            <p:ph type="sldNum" sz="quarter" idx="10"/>
          </p:nvPr>
        </p:nvSpPr>
        <p:spPr/>
        <p:txBody>
          <a:bodyPr/>
          <a:lstStyle/>
          <a:p>
            <a:fld id="{DC46426A-5948-43DB-B11D-F884229D454B}" type="slidenum">
              <a:rPr lang="en-US" smtClean="0"/>
              <a:pPr/>
              <a:t>22</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R="0" lvl="0" rtl="0"/>
            <a:r>
              <a:rPr lang="en-US" altLang="zh-CN" b="0" i="0" baseline="0" dirty="0" smtClean="0">
                <a:latin typeface="Cambria"/>
              </a:rPr>
              <a:t>Shape your text for online reading</a:t>
            </a:r>
            <a:r>
              <a:rPr lang="zh-CN" altLang="en-US" b="0" i="0" baseline="0" dirty="0" smtClean="0">
                <a:latin typeface="Cambria"/>
              </a:rPr>
              <a:t> </a:t>
            </a:r>
            <a:r>
              <a:rPr lang="en-US" altLang="zh-CN" b="0" i="0" baseline="0" dirty="0" smtClean="0">
                <a:latin typeface="Cambria"/>
              </a:rPr>
              <a:t>(Concepts)</a:t>
            </a:r>
          </a:p>
          <a:p>
            <a:pPr marR="0" lvl="1" rtl="0"/>
            <a:r>
              <a:rPr lang="en-US" altLang="zh-CN" b="0" i="0" baseline="0" dirty="0" smtClean="0">
                <a:solidFill>
                  <a:srgbClr val="4F81BD"/>
                </a:solidFill>
                <a:latin typeface="Cambria"/>
              </a:rPr>
              <a:t>How do people read material online? Research shows that people scan</a:t>
            </a:r>
            <a:r>
              <a:rPr lang="zh-CN" altLang="en-US" b="0" i="0" baseline="0" dirty="0" smtClean="0">
                <a:solidFill>
                  <a:srgbClr val="4F81BD"/>
                </a:solidFill>
                <a:latin typeface="Cambria"/>
              </a:rPr>
              <a:t> </a:t>
            </a:r>
            <a:r>
              <a:rPr lang="en-US" altLang="zh-CN" b="0" i="0" baseline="0" dirty="0" smtClean="0">
                <a:solidFill>
                  <a:srgbClr val="4F81BD"/>
                </a:solidFill>
                <a:latin typeface="Cambria"/>
              </a:rPr>
              <a:t>text on computer screens, not read text (J. Nielsen 1997)</a:t>
            </a:r>
          </a:p>
          <a:p>
            <a:pPr marR="0" lvl="2" rtl="0"/>
            <a:r>
              <a:rPr lang="en-US" altLang="zh-CN" b="1" i="0" baseline="0" dirty="0" smtClean="0">
                <a:solidFill>
                  <a:srgbClr val="4F81BD"/>
                </a:solidFill>
                <a:latin typeface="Cambria"/>
              </a:rPr>
              <a:t>Highlighted keywords</a:t>
            </a:r>
            <a:r>
              <a:rPr lang="zh-CN" altLang="en-US" b="1" i="0" baseline="0" dirty="0" smtClean="0">
                <a:solidFill>
                  <a:srgbClr val="4F81BD"/>
                </a:solidFill>
                <a:latin typeface="Cambria"/>
              </a:rPr>
              <a:t> </a:t>
            </a:r>
            <a:r>
              <a:rPr lang="en-US" altLang="zh-CN" b="1" i="0" baseline="0" dirty="0" smtClean="0">
                <a:solidFill>
                  <a:srgbClr val="4F81BD"/>
                </a:solidFill>
                <a:latin typeface="Cambria"/>
              </a:rPr>
              <a:t>(hypertext, typeface)</a:t>
            </a:r>
          </a:p>
          <a:p>
            <a:pPr marR="0" lvl="2" rtl="0"/>
            <a:r>
              <a:rPr lang="en-US" altLang="zh-CN" b="0" i="0" baseline="0" dirty="0" smtClean="0">
                <a:solidFill>
                  <a:srgbClr val="4F81BD"/>
                </a:solidFill>
                <a:latin typeface="Cambria"/>
              </a:rPr>
              <a:t>Meaningful subheadings</a:t>
            </a:r>
            <a:r>
              <a:rPr lang="zh-CN" altLang="en-US" b="0" i="0" baseline="0" dirty="0" smtClean="0">
                <a:solidFill>
                  <a:srgbClr val="4F81BD"/>
                </a:solidFill>
                <a:latin typeface="Cambria"/>
              </a:rPr>
              <a:t> </a:t>
            </a:r>
            <a:r>
              <a:rPr lang="en-US" altLang="zh-CN" b="0" i="0" baseline="0" dirty="0" smtClean="0">
                <a:solidFill>
                  <a:srgbClr val="4F81BD"/>
                </a:solidFill>
                <a:latin typeface="Cambria"/>
              </a:rPr>
              <a:t>(not clever subheadings)</a:t>
            </a:r>
          </a:p>
          <a:p>
            <a:pPr marR="0" lvl="2" rtl="0"/>
            <a:r>
              <a:rPr lang="en-US" altLang="zh-CN" b="0" i="0" baseline="0" dirty="0" smtClean="0">
                <a:solidFill>
                  <a:srgbClr val="4F81BD"/>
                </a:solidFill>
                <a:latin typeface="Cambria"/>
              </a:rPr>
              <a:t>Bulleted lists</a:t>
            </a:r>
          </a:p>
          <a:p>
            <a:pPr marR="0" lvl="2" rtl="0"/>
            <a:r>
              <a:rPr lang="en-US" altLang="zh-CN" b="0" i="0" baseline="0" dirty="0" smtClean="0">
                <a:solidFill>
                  <a:srgbClr val="4F81BD"/>
                </a:solidFill>
                <a:latin typeface="Cambria"/>
              </a:rPr>
              <a:t>One idea</a:t>
            </a:r>
            <a:r>
              <a:rPr lang="zh-CN" altLang="en-US" b="0" i="0" baseline="0" dirty="0" smtClean="0">
                <a:solidFill>
                  <a:srgbClr val="4F81BD"/>
                </a:solidFill>
                <a:latin typeface="Cambria"/>
              </a:rPr>
              <a:t> </a:t>
            </a:r>
            <a:r>
              <a:rPr lang="en-US" altLang="zh-CN" b="0" i="0" baseline="0" dirty="0" smtClean="0">
                <a:solidFill>
                  <a:srgbClr val="4F81BD"/>
                </a:solidFill>
                <a:latin typeface="Cambria"/>
              </a:rPr>
              <a:t>per paragraph</a:t>
            </a:r>
          </a:p>
          <a:p>
            <a:pPr marR="0" lvl="2" rtl="0"/>
            <a:r>
              <a:rPr lang="en-US" altLang="zh-CN" b="0" i="0" baseline="0" dirty="0" smtClean="0">
                <a:solidFill>
                  <a:srgbClr val="4F81BD"/>
                </a:solidFill>
                <a:latin typeface="Cambria"/>
              </a:rPr>
              <a:t>Inverted pyramid</a:t>
            </a:r>
            <a:r>
              <a:rPr lang="zh-CN" altLang="en-US" b="0" i="0" baseline="0" dirty="0" smtClean="0">
                <a:solidFill>
                  <a:srgbClr val="4F81BD"/>
                </a:solidFill>
                <a:latin typeface="Cambria"/>
              </a:rPr>
              <a:t> </a:t>
            </a:r>
            <a:r>
              <a:rPr lang="en-US" altLang="zh-CN" b="0" i="0" baseline="0" dirty="0" smtClean="0">
                <a:solidFill>
                  <a:srgbClr val="4F81BD"/>
                </a:solidFill>
                <a:latin typeface="Cambria"/>
              </a:rPr>
              <a:t>style, starting with the conclusion (journalistic style)</a:t>
            </a:r>
          </a:p>
          <a:p>
            <a:pPr marR="0" lvl="2" rtl="0"/>
            <a:r>
              <a:rPr lang="en-US" altLang="zh-CN" b="0" i="0" baseline="0" dirty="0" smtClean="0">
                <a:solidFill>
                  <a:srgbClr val="4F81BD"/>
                </a:solidFill>
                <a:latin typeface="Cambria"/>
              </a:rPr>
              <a:t>Half the word count</a:t>
            </a:r>
            <a:r>
              <a:rPr lang="zh-CN" altLang="en-US" b="0" i="0" baseline="0" dirty="0" smtClean="0">
                <a:solidFill>
                  <a:srgbClr val="4F81BD"/>
                </a:solidFill>
                <a:latin typeface="Cambria"/>
              </a:rPr>
              <a:t> </a:t>
            </a:r>
            <a:r>
              <a:rPr lang="en-US" altLang="zh-CN" b="0" i="0" baseline="0" dirty="0" smtClean="0">
                <a:solidFill>
                  <a:srgbClr val="4F81BD"/>
                </a:solidFill>
                <a:latin typeface="Cambria"/>
              </a:rPr>
              <a:t>(or less) than conventional writing</a:t>
            </a:r>
            <a:endParaRPr lang="zh-CN" altLang="en-US" b="0" i="0" baseline="0" dirty="0" smtClean="0">
              <a:solidFill>
                <a:srgbClr val="4F81BD"/>
              </a:solidFill>
              <a:latin typeface="Cambria"/>
            </a:endParaRPr>
          </a:p>
          <a:p>
            <a:endParaRPr lang="en-US" dirty="0"/>
          </a:p>
        </p:txBody>
      </p:sp>
      <p:sp>
        <p:nvSpPr>
          <p:cNvPr id="4" name="Slide Number Placeholder 3"/>
          <p:cNvSpPr>
            <a:spLocks noGrp="1"/>
          </p:cNvSpPr>
          <p:nvPr>
            <p:ph type="sldNum" sz="quarter" idx="10"/>
          </p:nvPr>
        </p:nvSpPr>
        <p:spPr/>
        <p:txBody>
          <a:bodyPr/>
          <a:lstStyle/>
          <a:p>
            <a:fld id="{DC46426A-5948-43DB-B11D-F884229D454B}" type="slidenum">
              <a:rPr lang="en-US" smtClean="0"/>
              <a:pPr/>
              <a:t>23</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R="0" lvl="0" rtl="0"/>
            <a:r>
              <a:rPr lang="en-US" altLang="zh-CN" b="0" i="0" baseline="0" dirty="0" smtClean="0">
                <a:latin typeface="Cambria"/>
              </a:rPr>
              <a:t>Shape your text for online reading</a:t>
            </a:r>
            <a:r>
              <a:rPr lang="zh-CN" altLang="en-US" b="0" i="0" baseline="0" dirty="0" smtClean="0">
                <a:latin typeface="Cambria"/>
              </a:rPr>
              <a:t> </a:t>
            </a:r>
            <a:r>
              <a:rPr lang="en-US" altLang="zh-CN" b="0" i="0" baseline="0" dirty="0" smtClean="0">
                <a:latin typeface="Cambria"/>
              </a:rPr>
              <a:t>(Concepts)</a:t>
            </a:r>
          </a:p>
          <a:p>
            <a:pPr marR="0" lvl="1" rtl="0"/>
            <a:r>
              <a:rPr lang="en-US" altLang="zh-CN" b="0" i="0" baseline="0" dirty="0" smtClean="0">
                <a:solidFill>
                  <a:srgbClr val="4F81BD"/>
                </a:solidFill>
                <a:latin typeface="Cambria"/>
              </a:rPr>
              <a:t>How do people read material online? Research shows that people scan</a:t>
            </a:r>
            <a:r>
              <a:rPr lang="zh-CN" altLang="en-US" b="0" i="0" baseline="0" dirty="0" smtClean="0">
                <a:solidFill>
                  <a:srgbClr val="4F81BD"/>
                </a:solidFill>
                <a:latin typeface="Cambria"/>
              </a:rPr>
              <a:t> </a:t>
            </a:r>
            <a:r>
              <a:rPr lang="en-US" altLang="zh-CN" b="0" i="0" baseline="0" dirty="0" smtClean="0">
                <a:solidFill>
                  <a:srgbClr val="4F81BD"/>
                </a:solidFill>
                <a:latin typeface="Cambria"/>
              </a:rPr>
              <a:t>text on computer screens, not read text (J. Nielsen 1997)</a:t>
            </a:r>
          </a:p>
          <a:p>
            <a:pPr marR="0" lvl="2" rtl="0"/>
            <a:r>
              <a:rPr lang="en-US" altLang="zh-CN" b="0" i="0" baseline="0" dirty="0" smtClean="0">
                <a:solidFill>
                  <a:srgbClr val="4F81BD"/>
                </a:solidFill>
                <a:latin typeface="Cambria"/>
              </a:rPr>
              <a:t>Highlighted keywords</a:t>
            </a:r>
            <a:r>
              <a:rPr lang="zh-CN" altLang="en-US" b="0" i="0" baseline="0" dirty="0" smtClean="0">
                <a:solidFill>
                  <a:srgbClr val="4F81BD"/>
                </a:solidFill>
                <a:latin typeface="Cambria"/>
              </a:rPr>
              <a:t> </a:t>
            </a:r>
            <a:r>
              <a:rPr lang="en-US" altLang="zh-CN" b="0" i="0" baseline="0" dirty="0" smtClean="0">
                <a:solidFill>
                  <a:srgbClr val="4F81BD"/>
                </a:solidFill>
                <a:latin typeface="Cambria"/>
              </a:rPr>
              <a:t>(hypertext, typeface)</a:t>
            </a:r>
          </a:p>
          <a:p>
            <a:pPr marR="0" lvl="2" rtl="0"/>
            <a:r>
              <a:rPr lang="en-US" altLang="zh-CN" b="1" i="0" baseline="0" dirty="0" smtClean="0">
                <a:solidFill>
                  <a:srgbClr val="4F81BD"/>
                </a:solidFill>
                <a:latin typeface="Cambria"/>
              </a:rPr>
              <a:t>Meaningful subheadings</a:t>
            </a:r>
            <a:r>
              <a:rPr lang="zh-CN" altLang="en-US" b="1" i="0" baseline="0" dirty="0" smtClean="0">
                <a:solidFill>
                  <a:srgbClr val="4F81BD"/>
                </a:solidFill>
                <a:latin typeface="Cambria"/>
              </a:rPr>
              <a:t> </a:t>
            </a:r>
            <a:r>
              <a:rPr lang="en-US" altLang="zh-CN" b="1" i="0" baseline="0" dirty="0" smtClean="0">
                <a:solidFill>
                  <a:srgbClr val="4F81BD"/>
                </a:solidFill>
                <a:latin typeface="Cambria"/>
              </a:rPr>
              <a:t>(not clever subheadings)</a:t>
            </a:r>
          </a:p>
          <a:p>
            <a:pPr marR="0" lvl="2" rtl="0"/>
            <a:r>
              <a:rPr lang="en-US" altLang="zh-CN" b="0" i="0" baseline="0" dirty="0" smtClean="0">
                <a:solidFill>
                  <a:srgbClr val="4F81BD"/>
                </a:solidFill>
                <a:latin typeface="Cambria"/>
              </a:rPr>
              <a:t>Bulleted lists</a:t>
            </a:r>
          </a:p>
          <a:p>
            <a:pPr marR="0" lvl="2" rtl="0"/>
            <a:r>
              <a:rPr lang="en-US" altLang="zh-CN" b="0" i="0" baseline="0" dirty="0" smtClean="0">
                <a:solidFill>
                  <a:srgbClr val="4F81BD"/>
                </a:solidFill>
                <a:latin typeface="Cambria"/>
              </a:rPr>
              <a:t>One idea</a:t>
            </a:r>
            <a:r>
              <a:rPr lang="zh-CN" altLang="en-US" b="0" i="0" baseline="0" dirty="0" smtClean="0">
                <a:solidFill>
                  <a:srgbClr val="4F81BD"/>
                </a:solidFill>
                <a:latin typeface="Cambria"/>
              </a:rPr>
              <a:t> </a:t>
            </a:r>
            <a:r>
              <a:rPr lang="en-US" altLang="zh-CN" b="0" i="0" baseline="0" dirty="0" smtClean="0">
                <a:solidFill>
                  <a:srgbClr val="4F81BD"/>
                </a:solidFill>
                <a:latin typeface="Cambria"/>
              </a:rPr>
              <a:t>per paragraph</a:t>
            </a:r>
          </a:p>
          <a:p>
            <a:pPr marR="0" lvl="2" rtl="0"/>
            <a:r>
              <a:rPr lang="en-US" altLang="zh-CN" b="0" i="0" baseline="0" dirty="0" smtClean="0">
                <a:solidFill>
                  <a:srgbClr val="4F81BD"/>
                </a:solidFill>
                <a:latin typeface="Cambria"/>
              </a:rPr>
              <a:t>Inverted pyramid</a:t>
            </a:r>
            <a:r>
              <a:rPr lang="zh-CN" altLang="en-US" b="0" i="0" baseline="0" dirty="0" smtClean="0">
                <a:solidFill>
                  <a:srgbClr val="4F81BD"/>
                </a:solidFill>
                <a:latin typeface="Cambria"/>
              </a:rPr>
              <a:t> </a:t>
            </a:r>
            <a:r>
              <a:rPr lang="en-US" altLang="zh-CN" b="0" i="0" baseline="0" dirty="0" smtClean="0">
                <a:solidFill>
                  <a:srgbClr val="4F81BD"/>
                </a:solidFill>
                <a:latin typeface="Cambria"/>
              </a:rPr>
              <a:t>style, starting with the conclusion (journalistic style)</a:t>
            </a:r>
          </a:p>
          <a:p>
            <a:pPr marR="0" lvl="2" rtl="0"/>
            <a:r>
              <a:rPr lang="en-US" altLang="zh-CN" b="0" i="0" baseline="0" dirty="0" smtClean="0">
                <a:solidFill>
                  <a:srgbClr val="4F81BD"/>
                </a:solidFill>
                <a:latin typeface="Cambria"/>
              </a:rPr>
              <a:t>Half the word count</a:t>
            </a:r>
            <a:r>
              <a:rPr lang="zh-CN" altLang="en-US" b="0" i="0" baseline="0" dirty="0" smtClean="0">
                <a:solidFill>
                  <a:srgbClr val="4F81BD"/>
                </a:solidFill>
                <a:latin typeface="Cambria"/>
              </a:rPr>
              <a:t> </a:t>
            </a:r>
            <a:r>
              <a:rPr lang="en-US" altLang="zh-CN" b="0" i="0" baseline="0" dirty="0" smtClean="0">
                <a:solidFill>
                  <a:srgbClr val="4F81BD"/>
                </a:solidFill>
                <a:latin typeface="Cambria"/>
              </a:rPr>
              <a:t>(or less) than conventional writing</a:t>
            </a:r>
            <a:endParaRPr lang="zh-CN" altLang="en-US" b="0" i="0" baseline="0" dirty="0" smtClean="0">
              <a:solidFill>
                <a:srgbClr val="4F81BD"/>
              </a:solidFill>
              <a:latin typeface="Cambria"/>
            </a:endParaRPr>
          </a:p>
          <a:p>
            <a:endParaRPr lang="en-US" b="0" i="0" dirty="0"/>
          </a:p>
        </p:txBody>
      </p:sp>
      <p:sp>
        <p:nvSpPr>
          <p:cNvPr id="4" name="Slide Number Placeholder 3"/>
          <p:cNvSpPr>
            <a:spLocks noGrp="1"/>
          </p:cNvSpPr>
          <p:nvPr>
            <p:ph type="sldNum" sz="quarter" idx="10"/>
          </p:nvPr>
        </p:nvSpPr>
        <p:spPr/>
        <p:txBody>
          <a:bodyPr/>
          <a:lstStyle/>
          <a:p>
            <a:fld id="{DC46426A-5948-43DB-B11D-F884229D454B}" type="slidenum">
              <a:rPr lang="en-US" smtClean="0"/>
              <a:pPr/>
              <a:t>24</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R="0" lvl="0" rtl="0"/>
            <a:r>
              <a:rPr lang="en-US" altLang="zh-CN" b="0" i="0" baseline="0" dirty="0" smtClean="0">
                <a:latin typeface="Cambria"/>
              </a:rPr>
              <a:t>Shape your text for online reading</a:t>
            </a:r>
            <a:r>
              <a:rPr lang="zh-CN" altLang="en-US" b="0" i="0" baseline="0" dirty="0" smtClean="0">
                <a:latin typeface="Cambria"/>
              </a:rPr>
              <a:t> </a:t>
            </a:r>
            <a:r>
              <a:rPr lang="en-US" altLang="zh-CN" b="0" i="0" baseline="0" dirty="0" smtClean="0">
                <a:latin typeface="Cambria"/>
              </a:rPr>
              <a:t>(Concepts)</a:t>
            </a:r>
          </a:p>
          <a:p>
            <a:pPr marR="0" lvl="1" rtl="0"/>
            <a:r>
              <a:rPr lang="en-US" altLang="zh-CN" b="0" i="0" baseline="0" dirty="0" smtClean="0">
                <a:solidFill>
                  <a:srgbClr val="4F81BD"/>
                </a:solidFill>
                <a:latin typeface="Cambria"/>
              </a:rPr>
              <a:t>How do people read material online? Research shows that people scan</a:t>
            </a:r>
            <a:r>
              <a:rPr lang="zh-CN" altLang="en-US" b="0" i="0" baseline="0" dirty="0" smtClean="0">
                <a:solidFill>
                  <a:srgbClr val="4F81BD"/>
                </a:solidFill>
                <a:latin typeface="Cambria"/>
              </a:rPr>
              <a:t> </a:t>
            </a:r>
            <a:r>
              <a:rPr lang="en-US" altLang="zh-CN" b="0" i="0" baseline="0" dirty="0" smtClean="0">
                <a:solidFill>
                  <a:srgbClr val="4F81BD"/>
                </a:solidFill>
                <a:latin typeface="Cambria"/>
              </a:rPr>
              <a:t>text on computer screens, not read text (J. Nielsen 1997)</a:t>
            </a:r>
          </a:p>
          <a:p>
            <a:pPr marR="0" lvl="2" rtl="0"/>
            <a:r>
              <a:rPr lang="en-US" altLang="zh-CN" b="0" i="0" baseline="0" dirty="0" smtClean="0">
                <a:solidFill>
                  <a:srgbClr val="4F81BD"/>
                </a:solidFill>
                <a:latin typeface="Cambria"/>
              </a:rPr>
              <a:t>Highlighted keywords</a:t>
            </a:r>
            <a:r>
              <a:rPr lang="zh-CN" altLang="en-US" b="0" i="0" baseline="0" dirty="0" smtClean="0">
                <a:solidFill>
                  <a:srgbClr val="4F81BD"/>
                </a:solidFill>
                <a:latin typeface="Cambria"/>
              </a:rPr>
              <a:t> </a:t>
            </a:r>
            <a:r>
              <a:rPr lang="en-US" altLang="zh-CN" b="0" i="0" baseline="0" dirty="0" smtClean="0">
                <a:solidFill>
                  <a:srgbClr val="4F81BD"/>
                </a:solidFill>
                <a:latin typeface="Cambria"/>
              </a:rPr>
              <a:t>(hypertext, typeface)</a:t>
            </a:r>
          </a:p>
          <a:p>
            <a:pPr marR="0" lvl="2" rtl="0"/>
            <a:r>
              <a:rPr lang="en-US" altLang="zh-CN" b="0" i="0" baseline="0" dirty="0" smtClean="0">
                <a:solidFill>
                  <a:srgbClr val="4F81BD"/>
                </a:solidFill>
                <a:latin typeface="Cambria"/>
              </a:rPr>
              <a:t>Meaningful subheadings</a:t>
            </a:r>
            <a:r>
              <a:rPr lang="zh-CN" altLang="en-US" b="0" i="0" baseline="0" dirty="0" smtClean="0">
                <a:solidFill>
                  <a:srgbClr val="4F81BD"/>
                </a:solidFill>
                <a:latin typeface="Cambria"/>
              </a:rPr>
              <a:t> </a:t>
            </a:r>
            <a:r>
              <a:rPr lang="en-US" altLang="zh-CN" b="0" i="0" baseline="0" dirty="0" smtClean="0">
                <a:solidFill>
                  <a:srgbClr val="4F81BD"/>
                </a:solidFill>
                <a:latin typeface="Cambria"/>
              </a:rPr>
              <a:t>(not clever subheadings)</a:t>
            </a:r>
          </a:p>
          <a:p>
            <a:pPr marR="0" lvl="2" rtl="0"/>
            <a:r>
              <a:rPr lang="en-US" altLang="zh-CN" b="1" i="0" baseline="0" dirty="0" smtClean="0">
                <a:solidFill>
                  <a:srgbClr val="4F81BD"/>
                </a:solidFill>
                <a:latin typeface="Cambria"/>
              </a:rPr>
              <a:t>Bulleted lists</a:t>
            </a:r>
          </a:p>
          <a:p>
            <a:pPr marR="0" lvl="2" rtl="0"/>
            <a:r>
              <a:rPr lang="en-US" altLang="zh-CN" b="0" i="0" baseline="0" dirty="0" smtClean="0">
                <a:solidFill>
                  <a:srgbClr val="4F81BD"/>
                </a:solidFill>
                <a:latin typeface="Cambria"/>
              </a:rPr>
              <a:t>One idea</a:t>
            </a:r>
            <a:r>
              <a:rPr lang="zh-CN" altLang="en-US" b="0" i="0" baseline="0" dirty="0" smtClean="0">
                <a:solidFill>
                  <a:srgbClr val="4F81BD"/>
                </a:solidFill>
                <a:latin typeface="Cambria"/>
              </a:rPr>
              <a:t> </a:t>
            </a:r>
            <a:r>
              <a:rPr lang="en-US" altLang="zh-CN" b="0" i="0" baseline="0" dirty="0" smtClean="0">
                <a:solidFill>
                  <a:srgbClr val="4F81BD"/>
                </a:solidFill>
                <a:latin typeface="Cambria"/>
              </a:rPr>
              <a:t>per paragraph</a:t>
            </a:r>
          </a:p>
          <a:p>
            <a:pPr marR="0" lvl="2" rtl="0"/>
            <a:r>
              <a:rPr lang="en-US" altLang="zh-CN" b="0" i="0" baseline="0" dirty="0" smtClean="0">
                <a:solidFill>
                  <a:srgbClr val="4F81BD"/>
                </a:solidFill>
                <a:latin typeface="Cambria"/>
              </a:rPr>
              <a:t>Inverted pyramid</a:t>
            </a:r>
            <a:r>
              <a:rPr lang="zh-CN" altLang="en-US" b="0" i="0" baseline="0" dirty="0" smtClean="0">
                <a:solidFill>
                  <a:srgbClr val="4F81BD"/>
                </a:solidFill>
                <a:latin typeface="Cambria"/>
              </a:rPr>
              <a:t> </a:t>
            </a:r>
            <a:r>
              <a:rPr lang="en-US" altLang="zh-CN" b="0" i="0" baseline="0" dirty="0" smtClean="0">
                <a:solidFill>
                  <a:srgbClr val="4F81BD"/>
                </a:solidFill>
                <a:latin typeface="Cambria"/>
              </a:rPr>
              <a:t>style, starting with the conclusion (journalistic style)</a:t>
            </a:r>
          </a:p>
          <a:p>
            <a:pPr marR="0" lvl="2" rtl="0"/>
            <a:r>
              <a:rPr lang="en-US" altLang="zh-CN" b="0" i="0" baseline="0" dirty="0" smtClean="0">
                <a:solidFill>
                  <a:srgbClr val="4F81BD"/>
                </a:solidFill>
                <a:latin typeface="Cambria"/>
              </a:rPr>
              <a:t>Half the word count</a:t>
            </a:r>
            <a:r>
              <a:rPr lang="zh-CN" altLang="en-US" b="0" i="0" baseline="0" dirty="0" smtClean="0">
                <a:solidFill>
                  <a:srgbClr val="4F81BD"/>
                </a:solidFill>
                <a:latin typeface="Cambria"/>
              </a:rPr>
              <a:t> </a:t>
            </a:r>
            <a:r>
              <a:rPr lang="en-US" altLang="zh-CN" b="0" i="0" baseline="0" dirty="0" smtClean="0">
                <a:solidFill>
                  <a:srgbClr val="4F81BD"/>
                </a:solidFill>
                <a:latin typeface="Cambria"/>
              </a:rPr>
              <a:t>(or less) than conventional writing</a:t>
            </a:r>
            <a:endParaRPr lang="zh-CN" altLang="en-US" b="0" i="0" baseline="0" dirty="0" smtClean="0">
              <a:solidFill>
                <a:srgbClr val="4F81BD"/>
              </a:solidFill>
              <a:latin typeface="Cambria"/>
            </a:endParaRPr>
          </a:p>
          <a:p>
            <a:endParaRPr lang="en-US" b="0" i="0" dirty="0"/>
          </a:p>
        </p:txBody>
      </p:sp>
      <p:sp>
        <p:nvSpPr>
          <p:cNvPr id="4" name="Slide Number Placeholder 3"/>
          <p:cNvSpPr>
            <a:spLocks noGrp="1"/>
          </p:cNvSpPr>
          <p:nvPr>
            <p:ph type="sldNum" sz="quarter" idx="10"/>
          </p:nvPr>
        </p:nvSpPr>
        <p:spPr/>
        <p:txBody>
          <a:bodyPr/>
          <a:lstStyle/>
          <a:p>
            <a:fld id="{DC46426A-5948-43DB-B11D-F884229D454B}" type="slidenum">
              <a:rPr lang="en-US" smtClean="0"/>
              <a:pPr/>
              <a:t>25</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R="0" lvl="0" rtl="0"/>
            <a:r>
              <a:rPr lang="en-US" altLang="zh-CN" b="0" i="0" baseline="0" dirty="0" smtClean="0">
                <a:latin typeface="Cambria"/>
              </a:rPr>
              <a:t>Shape your text for online reading</a:t>
            </a:r>
            <a:r>
              <a:rPr lang="zh-CN" altLang="en-US" b="0" i="0" baseline="0" dirty="0" smtClean="0">
                <a:latin typeface="Cambria"/>
              </a:rPr>
              <a:t> </a:t>
            </a:r>
            <a:r>
              <a:rPr lang="en-US" altLang="zh-CN" b="0" i="0" baseline="0" dirty="0" smtClean="0">
                <a:latin typeface="Cambria"/>
              </a:rPr>
              <a:t>(Concepts)</a:t>
            </a:r>
          </a:p>
          <a:p>
            <a:pPr marR="0" lvl="1" rtl="0"/>
            <a:r>
              <a:rPr lang="en-US" altLang="zh-CN" b="0" i="0" baseline="0" dirty="0" smtClean="0">
                <a:solidFill>
                  <a:srgbClr val="4F81BD"/>
                </a:solidFill>
                <a:latin typeface="Cambria"/>
              </a:rPr>
              <a:t>How do people read material online? Research shows that people scan</a:t>
            </a:r>
            <a:r>
              <a:rPr lang="zh-CN" altLang="en-US" b="0" i="0" baseline="0" dirty="0" smtClean="0">
                <a:solidFill>
                  <a:srgbClr val="4F81BD"/>
                </a:solidFill>
                <a:latin typeface="Cambria"/>
              </a:rPr>
              <a:t> </a:t>
            </a:r>
            <a:r>
              <a:rPr lang="en-US" altLang="zh-CN" b="0" i="0" baseline="0" dirty="0" smtClean="0">
                <a:solidFill>
                  <a:srgbClr val="4F81BD"/>
                </a:solidFill>
                <a:latin typeface="Cambria"/>
              </a:rPr>
              <a:t>text on computer screens, not read text (J. Nielsen 1997)</a:t>
            </a:r>
          </a:p>
          <a:p>
            <a:pPr marR="0" lvl="2" rtl="0"/>
            <a:r>
              <a:rPr lang="en-US" altLang="zh-CN" b="0" i="0" baseline="0" dirty="0" smtClean="0">
                <a:solidFill>
                  <a:srgbClr val="4F81BD"/>
                </a:solidFill>
                <a:latin typeface="Cambria"/>
              </a:rPr>
              <a:t>Highlighted keywords</a:t>
            </a:r>
            <a:r>
              <a:rPr lang="zh-CN" altLang="en-US" b="0" i="0" baseline="0" dirty="0" smtClean="0">
                <a:solidFill>
                  <a:srgbClr val="4F81BD"/>
                </a:solidFill>
                <a:latin typeface="Cambria"/>
              </a:rPr>
              <a:t> </a:t>
            </a:r>
            <a:r>
              <a:rPr lang="en-US" altLang="zh-CN" b="0" i="0" baseline="0" dirty="0" smtClean="0">
                <a:solidFill>
                  <a:srgbClr val="4F81BD"/>
                </a:solidFill>
                <a:latin typeface="Cambria"/>
              </a:rPr>
              <a:t>(hypertext, typeface)</a:t>
            </a:r>
          </a:p>
          <a:p>
            <a:pPr marR="0" lvl="2" rtl="0"/>
            <a:r>
              <a:rPr lang="en-US" altLang="zh-CN" b="0" i="0" baseline="0" dirty="0" smtClean="0">
                <a:solidFill>
                  <a:srgbClr val="4F81BD"/>
                </a:solidFill>
                <a:latin typeface="Cambria"/>
              </a:rPr>
              <a:t>Meaningful subheadings</a:t>
            </a:r>
            <a:r>
              <a:rPr lang="zh-CN" altLang="en-US" b="0" i="0" baseline="0" dirty="0" smtClean="0">
                <a:solidFill>
                  <a:srgbClr val="4F81BD"/>
                </a:solidFill>
                <a:latin typeface="Cambria"/>
              </a:rPr>
              <a:t> </a:t>
            </a:r>
            <a:r>
              <a:rPr lang="en-US" altLang="zh-CN" b="0" i="0" baseline="0" dirty="0" smtClean="0">
                <a:solidFill>
                  <a:srgbClr val="4F81BD"/>
                </a:solidFill>
                <a:latin typeface="Cambria"/>
              </a:rPr>
              <a:t>(not clever subheadings)</a:t>
            </a:r>
          </a:p>
          <a:p>
            <a:pPr marR="0" lvl="2" rtl="0"/>
            <a:r>
              <a:rPr lang="en-US" altLang="zh-CN" b="0" i="0" baseline="0" dirty="0" smtClean="0">
                <a:solidFill>
                  <a:srgbClr val="4F81BD"/>
                </a:solidFill>
                <a:latin typeface="Cambria"/>
              </a:rPr>
              <a:t>Bulleted lists</a:t>
            </a:r>
          </a:p>
          <a:p>
            <a:pPr marR="0" lvl="2" rtl="0"/>
            <a:r>
              <a:rPr lang="en-US" altLang="zh-CN" b="1" i="0" baseline="0" dirty="0" smtClean="0">
                <a:solidFill>
                  <a:srgbClr val="4F81BD"/>
                </a:solidFill>
                <a:latin typeface="Cambria"/>
              </a:rPr>
              <a:t>One idea</a:t>
            </a:r>
            <a:r>
              <a:rPr lang="zh-CN" altLang="en-US" b="1" i="0" baseline="0" dirty="0" smtClean="0">
                <a:solidFill>
                  <a:srgbClr val="4F81BD"/>
                </a:solidFill>
                <a:latin typeface="Cambria"/>
              </a:rPr>
              <a:t> </a:t>
            </a:r>
            <a:r>
              <a:rPr lang="en-US" altLang="zh-CN" b="1" i="0" baseline="0" dirty="0" smtClean="0">
                <a:solidFill>
                  <a:srgbClr val="4F81BD"/>
                </a:solidFill>
                <a:latin typeface="Cambria"/>
              </a:rPr>
              <a:t>per paragraph</a:t>
            </a:r>
          </a:p>
          <a:p>
            <a:pPr marR="0" lvl="2" rtl="0"/>
            <a:r>
              <a:rPr lang="en-US" altLang="zh-CN" b="0" i="0" baseline="0" dirty="0" smtClean="0">
                <a:solidFill>
                  <a:srgbClr val="4F81BD"/>
                </a:solidFill>
                <a:latin typeface="Cambria"/>
              </a:rPr>
              <a:t>Inverted pyramid</a:t>
            </a:r>
            <a:r>
              <a:rPr lang="zh-CN" altLang="en-US" b="0" i="0" baseline="0" dirty="0" smtClean="0">
                <a:solidFill>
                  <a:srgbClr val="4F81BD"/>
                </a:solidFill>
                <a:latin typeface="Cambria"/>
              </a:rPr>
              <a:t> </a:t>
            </a:r>
            <a:r>
              <a:rPr lang="en-US" altLang="zh-CN" b="0" i="0" baseline="0" dirty="0" smtClean="0">
                <a:solidFill>
                  <a:srgbClr val="4F81BD"/>
                </a:solidFill>
                <a:latin typeface="Cambria"/>
              </a:rPr>
              <a:t>style, starting with the conclusion (journalistic style)</a:t>
            </a:r>
          </a:p>
          <a:p>
            <a:pPr marR="0" lvl="2" rtl="0"/>
            <a:r>
              <a:rPr lang="en-US" altLang="zh-CN" b="0" i="0" baseline="0" dirty="0" smtClean="0">
                <a:solidFill>
                  <a:srgbClr val="4F81BD"/>
                </a:solidFill>
                <a:latin typeface="Cambria"/>
              </a:rPr>
              <a:t>Half the word count</a:t>
            </a:r>
            <a:r>
              <a:rPr lang="zh-CN" altLang="en-US" b="0" i="0" baseline="0" dirty="0" smtClean="0">
                <a:solidFill>
                  <a:srgbClr val="4F81BD"/>
                </a:solidFill>
                <a:latin typeface="Cambria"/>
              </a:rPr>
              <a:t> </a:t>
            </a:r>
            <a:r>
              <a:rPr lang="en-US" altLang="zh-CN" b="0" i="0" baseline="0" dirty="0" smtClean="0">
                <a:solidFill>
                  <a:srgbClr val="4F81BD"/>
                </a:solidFill>
                <a:latin typeface="Cambria"/>
              </a:rPr>
              <a:t>(or less) than conventional writing</a:t>
            </a:r>
            <a:endParaRPr lang="zh-CN" altLang="en-US" b="0" i="0" baseline="0" dirty="0" smtClean="0">
              <a:solidFill>
                <a:srgbClr val="4F81BD"/>
              </a:solidFill>
              <a:latin typeface="Cambria"/>
            </a:endParaRPr>
          </a:p>
          <a:p>
            <a:endParaRPr lang="en-US" b="0" i="0" dirty="0"/>
          </a:p>
        </p:txBody>
      </p:sp>
      <p:sp>
        <p:nvSpPr>
          <p:cNvPr id="4" name="Slide Number Placeholder 3"/>
          <p:cNvSpPr>
            <a:spLocks noGrp="1"/>
          </p:cNvSpPr>
          <p:nvPr>
            <p:ph type="sldNum" sz="quarter" idx="10"/>
          </p:nvPr>
        </p:nvSpPr>
        <p:spPr/>
        <p:txBody>
          <a:bodyPr/>
          <a:lstStyle/>
          <a:p>
            <a:fld id="{DC46426A-5948-43DB-B11D-F884229D454B}" type="slidenum">
              <a:rPr lang="en-US" smtClean="0"/>
              <a:pPr/>
              <a:t>26</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R="0" lvl="0" rtl="0"/>
            <a:r>
              <a:rPr lang="en-US" altLang="zh-CN" b="0" i="0" baseline="0" dirty="0" smtClean="0">
                <a:latin typeface="Cambria"/>
              </a:rPr>
              <a:t>Shape your text for online reading</a:t>
            </a:r>
            <a:r>
              <a:rPr lang="zh-CN" altLang="en-US" b="0" i="0" baseline="0" dirty="0" smtClean="0">
                <a:latin typeface="Cambria"/>
              </a:rPr>
              <a:t> </a:t>
            </a:r>
            <a:r>
              <a:rPr lang="en-US" altLang="zh-CN" b="0" i="0" baseline="0" dirty="0" smtClean="0">
                <a:latin typeface="Cambria"/>
              </a:rPr>
              <a:t>(Concepts)</a:t>
            </a:r>
          </a:p>
          <a:p>
            <a:pPr marR="0" lvl="1" rtl="0"/>
            <a:r>
              <a:rPr lang="en-US" altLang="zh-CN" b="0" i="0" baseline="0" dirty="0" smtClean="0">
                <a:solidFill>
                  <a:srgbClr val="4F81BD"/>
                </a:solidFill>
                <a:latin typeface="Cambria"/>
              </a:rPr>
              <a:t>How do people read material online? Research shows that people scan</a:t>
            </a:r>
            <a:r>
              <a:rPr lang="zh-CN" altLang="en-US" b="0" i="0" baseline="0" dirty="0" smtClean="0">
                <a:solidFill>
                  <a:srgbClr val="4F81BD"/>
                </a:solidFill>
                <a:latin typeface="Cambria"/>
              </a:rPr>
              <a:t> </a:t>
            </a:r>
            <a:r>
              <a:rPr lang="en-US" altLang="zh-CN" b="0" i="0" baseline="0" dirty="0" smtClean="0">
                <a:solidFill>
                  <a:srgbClr val="4F81BD"/>
                </a:solidFill>
                <a:latin typeface="Cambria"/>
              </a:rPr>
              <a:t>text on computer screens, not read text (J. Nielsen 1997)</a:t>
            </a:r>
          </a:p>
          <a:p>
            <a:pPr marR="0" lvl="2" rtl="0"/>
            <a:r>
              <a:rPr lang="en-US" altLang="zh-CN" b="0" i="0" baseline="0" dirty="0" smtClean="0">
                <a:solidFill>
                  <a:srgbClr val="4F81BD"/>
                </a:solidFill>
                <a:latin typeface="Cambria"/>
              </a:rPr>
              <a:t>Highlighted keywords</a:t>
            </a:r>
            <a:r>
              <a:rPr lang="zh-CN" altLang="en-US" b="0" i="0" baseline="0" dirty="0" smtClean="0">
                <a:solidFill>
                  <a:srgbClr val="4F81BD"/>
                </a:solidFill>
                <a:latin typeface="Cambria"/>
              </a:rPr>
              <a:t> </a:t>
            </a:r>
            <a:r>
              <a:rPr lang="en-US" altLang="zh-CN" b="0" i="0" baseline="0" dirty="0" smtClean="0">
                <a:solidFill>
                  <a:srgbClr val="4F81BD"/>
                </a:solidFill>
                <a:latin typeface="Cambria"/>
              </a:rPr>
              <a:t>(hypertext, typeface)</a:t>
            </a:r>
          </a:p>
          <a:p>
            <a:pPr marR="0" lvl="2" rtl="0"/>
            <a:r>
              <a:rPr lang="en-US" altLang="zh-CN" b="0" i="0" baseline="0" dirty="0" smtClean="0">
                <a:solidFill>
                  <a:srgbClr val="4F81BD"/>
                </a:solidFill>
                <a:latin typeface="Cambria"/>
              </a:rPr>
              <a:t>Meaningful subheadings</a:t>
            </a:r>
            <a:r>
              <a:rPr lang="zh-CN" altLang="en-US" b="0" i="0" baseline="0" dirty="0" smtClean="0">
                <a:solidFill>
                  <a:srgbClr val="4F81BD"/>
                </a:solidFill>
                <a:latin typeface="Cambria"/>
              </a:rPr>
              <a:t> </a:t>
            </a:r>
            <a:r>
              <a:rPr lang="en-US" altLang="zh-CN" b="0" i="0" baseline="0" dirty="0" smtClean="0">
                <a:solidFill>
                  <a:srgbClr val="4F81BD"/>
                </a:solidFill>
                <a:latin typeface="Cambria"/>
              </a:rPr>
              <a:t>(not clever subheadings)</a:t>
            </a:r>
          </a:p>
          <a:p>
            <a:pPr marR="0" lvl="2" rtl="0"/>
            <a:r>
              <a:rPr lang="en-US" altLang="zh-CN" b="0" i="0" baseline="0" dirty="0" smtClean="0">
                <a:solidFill>
                  <a:srgbClr val="4F81BD"/>
                </a:solidFill>
                <a:latin typeface="Cambria"/>
              </a:rPr>
              <a:t>Bulleted lists</a:t>
            </a:r>
          </a:p>
          <a:p>
            <a:pPr marR="0" lvl="2" rtl="0"/>
            <a:r>
              <a:rPr lang="en-US" altLang="zh-CN" b="0" i="0" baseline="0" dirty="0" smtClean="0">
                <a:solidFill>
                  <a:srgbClr val="4F81BD"/>
                </a:solidFill>
                <a:latin typeface="Cambria"/>
              </a:rPr>
              <a:t>One idea</a:t>
            </a:r>
            <a:r>
              <a:rPr lang="zh-CN" altLang="en-US" b="0" i="0" baseline="0" dirty="0" smtClean="0">
                <a:solidFill>
                  <a:srgbClr val="4F81BD"/>
                </a:solidFill>
                <a:latin typeface="Cambria"/>
              </a:rPr>
              <a:t> </a:t>
            </a:r>
            <a:r>
              <a:rPr lang="en-US" altLang="zh-CN" b="0" i="0" baseline="0" dirty="0" smtClean="0">
                <a:solidFill>
                  <a:srgbClr val="4F81BD"/>
                </a:solidFill>
                <a:latin typeface="Cambria"/>
              </a:rPr>
              <a:t>per paragraph</a:t>
            </a:r>
          </a:p>
          <a:p>
            <a:pPr marR="0" lvl="2" rtl="0"/>
            <a:r>
              <a:rPr lang="en-US" altLang="zh-CN" b="1" i="0" baseline="0" dirty="0" smtClean="0">
                <a:solidFill>
                  <a:srgbClr val="4F81BD"/>
                </a:solidFill>
                <a:latin typeface="Cambria"/>
              </a:rPr>
              <a:t>Inverted pyramid</a:t>
            </a:r>
            <a:r>
              <a:rPr lang="zh-CN" altLang="en-US" b="1" i="0" baseline="0" dirty="0" smtClean="0">
                <a:solidFill>
                  <a:srgbClr val="4F81BD"/>
                </a:solidFill>
                <a:latin typeface="Cambria"/>
              </a:rPr>
              <a:t> </a:t>
            </a:r>
            <a:r>
              <a:rPr lang="en-US" altLang="zh-CN" b="1" i="0" baseline="0" dirty="0" smtClean="0">
                <a:solidFill>
                  <a:srgbClr val="4F81BD"/>
                </a:solidFill>
                <a:latin typeface="Cambria"/>
              </a:rPr>
              <a:t>style, starting with the conclusion (journalistic style) [more later]</a:t>
            </a:r>
          </a:p>
          <a:p>
            <a:pPr marR="0" lvl="2" rtl="0"/>
            <a:r>
              <a:rPr lang="en-US" altLang="zh-CN" b="0" i="0" baseline="0" dirty="0" smtClean="0">
                <a:solidFill>
                  <a:srgbClr val="4F81BD"/>
                </a:solidFill>
                <a:latin typeface="Cambria"/>
              </a:rPr>
              <a:t>Half the word count</a:t>
            </a:r>
            <a:r>
              <a:rPr lang="zh-CN" altLang="en-US" b="0" i="0" baseline="0" dirty="0" smtClean="0">
                <a:solidFill>
                  <a:srgbClr val="4F81BD"/>
                </a:solidFill>
                <a:latin typeface="Cambria"/>
              </a:rPr>
              <a:t> </a:t>
            </a:r>
            <a:r>
              <a:rPr lang="en-US" altLang="zh-CN" b="0" i="0" baseline="0" dirty="0" smtClean="0">
                <a:solidFill>
                  <a:srgbClr val="4F81BD"/>
                </a:solidFill>
                <a:latin typeface="Cambria"/>
              </a:rPr>
              <a:t>(or less) than conventional writing</a:t>
            </a:r>
            <a:endParaRPr lang="zh-CN" altLang="en-US" b="0" i="0" baseline="0" dirty="0" smtClean="0">
              <a:solidFill>
                <a:srgbClr val="4F81BD"/>
              </a:solidFill>
              <a:latin typeface="Cambria"/>
            </a:endParaRPr>
          </a:p>
          <a:p>
            <a:endParaRPr lang="en-US" b="0" i="0" dirty="0"/>
          </a:p>
        </p:txBody>
      </p:sp>
      <p:sp>
        <p:nvSpPr>
          <p:cNvPr id="4" name="Slide Number Placeholder 3"/>
          <p:cNvSpPr>
            <a:spLocks noGrp="1"/>
          </p:cNvSpPr>
          <p:nvPr>
            <p:ph type="sldNum" sz="quarter" idx="10"/>
          </p:nvPr>
        </p:nvSpPr>
        <p:spPr/>
        <p:txBody>
          <a:bodyPr/>
          <a:lstStyle/>
          <a:p>
            <a:fld id="{DC46426A-5948-43DB-B11D-F884229D454B}" type="slidenum">
              <a:rPr lang="en-US" smtClean="0"/>
              <a:pPr/>
              <a:t>27</a:t>
            </a:fld>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R="0" lvl="0" rtl="0"/>
            <a:r>
              <a:rPr lang="en-US" altLang="zh-CN" b="0" i="0" baseline="0" dirty="0" smtClean="0">
                <a:latin typeface="Cambria"/>
              </a:rPr>
              <a:t>Shape your text for online reading</a:t>
            </a:r>
            <a:r>
              <a:rPr lang="zh-CN" altLang="en-US" b="0" i="0" baseline="0" dirty="0" smtClean="0">
                <a:latin typeface="Cambria"/>
              </a:rPr>
              <a:t> </a:t>
            </a:r>
            <a:r>
              <a:rPr lang="en-US" altLang="zh-CN" b="0" i="0" baseline="0" dirty="0" smtClean="0">
                <a:latin typeface="Cambria"/>
              </a:rPr>
              <a:t>(Concepts)</a:t>
            </a:r>
          </a:p>
          <a:p>
            <a:pPr marR="0" lvl="1" rtl="0"/>
            <a:r>
              <a:rPr lang="en-US" altLang="zh-CN" b="0" i="0" baseline="0" dirty="0" smtClean="0">
                <a:solidFill>
                  <a:srgbClr val="4F81BD"/>
                </a:solidFill>
                <a:latin typeface="Cambria"/>
              </a:rPr>
              <a:t>How do people read material online? Research shows that people scan</a:t>
            </a:r>
            <a:r>
              <a:rPr lang="zh-CN" altLang="en-US" b="0" i="0" baseline="0" dirty="0" smtClean="0">
                <a:solidFill>
                  <a:srgbClr val="4F81BD"/>
                </a:solidFill>
                <a:latin typeface="Cambria"/>
              </a:rPr>
              <a:t> </a:t>
            </a:r>
            <a:r>
              <a:rPr lang="en-US" altLang="zh-CN" b="0" i="0" baseline="0" dirty="0" smtClean="0">
                <a:solidFill>
                  <a:srgbClr val="4F81BD"/>
                </a:solidFill>
                <a:latin typeface="Cambria"/>
              </a:rPr>
              <a:t>text on computer screens, not read text (J. Nielsen 1997)</a:t>
            </a:r>
          </a:p>
          <a:p>
            <a:pPr marR="0" lvl="2" rtl="0"/>
            <a:r>
              <a:rPr lang="en-US" altLang="zh-CN" b="0" i="0" baseline="0" dirty="0" smtClean="0">
                <a:solidFill>
                  <a:srgbClr val="4F81BD"/>
                </a:solidFill>
                <a:latin typeface="Cambria"/>
              </a:rPr>
              <a:t>Highlighted keywords</a:t>
            </a:r>
            <a:r>
              <a:rPr lang="zh-CN" altLang="en-US" b="0" i="0" baseline="0" dirty="0" smtClean="0">
                <a:solidFill>
                  <a:srgbClr val="4F81BD"/>
                </a:solidFill>
                <a:latin typeface="Cambria"/>
              </a:rPr>
              <a:t> </a:t>
            </a:r>
            <a:r>
              <a:rPr lang="en-US" altLang="zh-CN" b="0" i="0" baseline="0" dirty="0" smtClean="0">
                <a:solidFill>
                  <a:srgbClr val="4F81BD"/>
                </a:solidFill>
                <a:latin typeface="Cambria"/>
              </a:rPr>
              <a:t>(hypertext, typeface)</a:t>
            </a:r>
          </a:p>
          <a:p>
            <a:pPr marR="0" lvl="2" rtl="0"/>
            <a:r>
              <a:rPr lang="en-US" altLang="zh-CN" b="0" i="0" baseline="0" dirty="0" smtClean="0">
                <a:solidFill>
                  <a:srgbClr val="4F81BD"/>
                </a:solidFill>
                <a:latin typeface="Cambria"/>
              </a:rPr>
              <a:t>Meaningful subheadings</a:t>
            </a:r>
            <a:r>
              <a:rPr lang="zh-CN" altLang="en-US" b="0" i="0" baseline="0" dirty="0" smtClean="0">
                <a:solidFill>
                  <a:srgbClr val="4F81BD"/>
                </a:solidFill>
                <a:latin typeface="Cambria"/>
              </a:rPr>
              <a:t> </a:t>
            </a:r>
            <a:r>
              <a:rPr lang="en-US" altLang="zh-CN" b="0" i="0" baseline="0" dirty="0" smtClean="0">
                <a:solidFill>
                  <a:srgbClr val="4F81BD"/>
                </a:solidFill>
                <a:latin typeface="Cambria"/>
              </a:rPr>
              <a:t>(not clever subheadings)</a:t>
            </a:r>
          </a:p>
          <a:p>
            <a:pPr marR="0" lvl="2" rtl="0"/>
            <a:r>
              <a:rPr lang="en-US" altLang="zh-CN" b="0" i="0" baseline="0" dirty="0" smtClean="0">
                <a:solidFill>
                  <a:srgbClr val="4F81BD"/>
                </a:solidFill>
                <a:latin typeface="Cambria"/>
              </a:rPr>
              <a:t>Bulleted lists</a:t>
            </a:r>
          </a:p>
          <a:p>
            <a:pPr marR="0" lvl="2" rtl="0"/>
            <a:r>
              <a:rPr lang="en-US" altLang="zh-CN" b="0" i="0" baseline="0" dirty="0" smtClean="0">
                <a:solidFill>
                  <a:srgbClr val="4F81BD"/>
                </a:solidFill>
                <a:latin typeface="Cambria"/>
              </a:rPr>
              <a:t>One idea</a:t>
            </a:r>
            <a:r>
              <a:rPr lang="zh-CN" altLang="en-US" b="0" i="0" baseline="0" dirty="0" smtClean="0">
                <a:solidFill>
                  <a:srgbClr val="4F81BD"/>
                </a:solidFill>
                <a:latin typeface="Cambria"/>
              </a:rPr>
              <a:t> </a:t>
            </a:r>
            <a:r>
              <a:rPr lang="en-US" altLang="zh-CN" b="0" i="0" baseline="0" dirty="0" smtClean="0">
                <a:solidFill>
                  <a:srgbClr val="4F81BD"/>
                </a:solidFill>
                <a:latin typeface="Cambria"/>
              </a:rPr>
              <a:t>per paragraph</a:t>
            </a:r>
          </a:p>
          <a:p>
            <a:pPr marR="0" lvl="2" rtl="0"/>
            <a:r>
              <a:rPr lang="en-US" altLang="zh-CN" b="0" i="0" baseline="0" dirty="0" smtClean="0">
                <a:solidFill>
                  <a:srgbClr val="4F81BD"/>
                </a:solidFill>
                <a:latin typeface="Cambria"/>
              </a:rPr>
              <a:t>Inverted pyramid</a:t>
            </a:r>
            <a:r>
              <a:rPr lang="zh-CN" altLang="en-US" b="0" i="0" baseline="0" dirty="0" smtClean="0">
                <a:solidFill>
                  <a:srgbClr val="4F81BD"/>
                </a:solidFill>
                <a:latin typeface="Cambria"/>
              </a:rPr>
              <a:t> </a:t>
            </a:r>
            <a:r>
              <a:rPr lang="en-US" altLang="zh-CN" b="0" i="0" baseline="0" dirty="0" smtClean="0">
                <a:solidFill>
                  <a:srgbClr val="4F81BD"/>
                </a:solidFill>
                <a:latin typeface="Cambria"/>
              </a:rPr>
              <a:t>style, starting with the conclusion (journalistic style)</a:t>
            </a:r>
          </a:p>
          <a:p>
            <a:pPr marR="0" lvl="2" rtl="0"/>
            <a:r>
              <a:rPr lang="en-US" altLang="zh-CN" b="1" i="0" baseline="0" dirty="0" smtClean="0">
                <a:solidFill>
                  <a:srgbClr val="4F81BD"/>
                </a:solidFill>
                <a:latin typeface="Cambria"/>
              </a:rPr>
              <a:t>Half the word count</a:t>
            </a:r>
            <a:r>
              <a:rPr lang="zh-CN" altLang="en-US" b="1" i="0" baseline="0" dirty="0" smtClean="0">
                <a:solidFill>
                  <a:srgbClr val="4F81BD"/>
                </a:solidFill>
                <a:latin typeface="Cambria"/>
              </a:rPr>
              <a:t> </a:t>
            </a:r>
            <a:r>
              <a:rPr lang="en-US" altLang="zh-CN" b="1" i="0" baseline="0" dirty="0" smtClean="0">
                <a:solidFill>
                  <a:srgbClr val="4F81BD"/>
                </a:solidFill>
                <a:latin typeface="Cambria"/>
              </a:rPr>
              <a:t>(or less) than conventional writing</a:t>
            </a:r>
            <a:endParaRPr lang="zh-CN" altLang="en-US" b="1" i="0" baseline="0" dirty="0" smtClean="0">
              <a:solidFill>
                <a:srgbClr val="4F81BD"/>
              </a:solidFill>
              <a:latin typeface="Cambria"/>
            </a:endParaRPr>
          </a:p>
          <a:p>
            <a:endParaRPr lang="en-US" b="0" i="0" dirty="0"/>
          </a:p>
        </p:txBody>
      </p:sp>
      <p:sp>
        <p:nvSpPr>
          <p:cNvPr id="4" name="Slide Number Placeholder 3"/>
          <p:cNvSpPr>
            <a:spLocks noGrp="1"/>
          </p:cNvSpPr>
          <p:nvPr>
            <p:ph type="sldNum" sz="quarter" idx="10"/>
          </p:nvPr>
        </p:nvSpPr>
        <p:spPr/>
        <p:txBody>
          <a:bodyPr/>
          <a:lstStyle/>
          <a:p>
            <a:fld id="{DC46426A-5948-43DB-B11D-F884229D454B}" type="slidenum">
              <a:rPr lang="en-US" smtClean="0"/>
              <a:pPr/>
              <a:t>28</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r>
              <a:rPr lang="en-US" altLang="zh-CN" b="1" dirty="0" smtClean="0">
                <a:solidFill>
                  <a:srgbClr val="4F81BD"/>
                </a:solidFill>
                <a:latin typeface="Cambria"/>
              </a:rPr>
              <a:t>From the Society for Technical Communications website (Society for Technical Communications 2011)</a:t>
            </a:r>
          </a:p>
          <a:p>
            <a:pPr marR="0" lvl="0" rtl="0">
              <a:buFont typeface="Arial" pitchFamily="34" charset="0"/>
              <a:buNone/>
            </a:pPr>
            <a:endParaRPr lang="en-US" altLang="zh-CN" b="1" i="1" baseline="0" dirty="0" smtClean="0">
              <a:solidFill>
                <a:srgbClr val="4F81BD"/>
              </a:solidFill>
              <a:latin typeface="Cambria"/>
            </a:endParaRPr>
          </a:p>
          <a:p>
            <a:pPr marR="0" lvl="0" rtl="0">
              <a:buFont typeface="Arial" pitchFamily="34" charset="0"/>
              <a:buNone/>
            </a:pPr>
            <a:r>
              <a:rPr lang="en-US" altLang="zh-CN" b="1" i="1" baseline="0" dirty="0" smtClean="0">
                <a:solidFill>
                  <a:srgbClr val="4F81BD"/>
                </a:solidFill>
                <a:latin typeface="Cambria"/>
              </a:rPr>
              <a:t>Technical communication is a broad field and includes any form of communication that exhibits one or more of the following characteristics:</a:t>
            </a:r>
          </a:p>
          <a:p>
            <a:pPr marR="0" lvl="1" rtl="0">
              <a:buFont typeface="Arial" pitchFamily="34" charset="0"/>
              <a:buChar char="•"/>
            </a:pPr>
            <a:r>
              <a:rPr lang="en-US" altLang="zh-CN" baseline="0" dirty="0" smtClean="0">
                <a:solidFill>
                  <a:srgbClr val="243F60"/>
                </a:solidFill>
                <a:latin typeface="Cambria"/>
              </a:rPr>
              <a:t>Communicating </a:t>
            </a:r>
            <a:r>
              <a:rPr lang="en-US" altLang="zh-CN" i="1" baseline="0" dirty="0" smtClean="0">
                <a:solidFill>
                  <a:srgbClr val="243F60"/>
                </a:solidFill>
                <a:latin typeface="Cambria"/>
              </a:rPr>
              <a:t>about technical or specialized topics, such as computer applications, medical procedures, or environmental regulations.</a:t>
            </a:r>
          </a:p>
          <a:p>
            <a:pPr marR="0" lvl="1" rtl="0">
              <a:buFont typeface="Arial" pitchFamily="34" charset="0"/>
              <a:buChar char="•"/>
            </a:pPr>
            <a:r>
              <a:rPr lang="en-US" altLang="zh-CN" baseline="0" dirty="0" smtClean="0">
                <a:solidFill>
                  <a:srgbClr val="243F60"/>
                </a:solidFill>
                <a:latin typeface="Cambria"/>
              </a:rPr>
              <a:t>Communicating </a:t>
            </a:r>
            <a:r>
              <a:rPr lang="en-US" altLang="zh-CN" i="1" baseline="0" dirty="0" smtClean="0">
                <a:solidFill>
                  <a:srgbClr val="243F60"/>
                </a:solidFill>
                <a:latin typeface="Cambria"/>
              </a:rPr>
              <a:t>by using technology, such as web pages, help files, or social media sites.</a:t>
            </a:r>
          </a:p>
          <a:p>
            <a:pPr marR="0" lvl="1" rtl="0">
              <a:buFont typeface="Arial" pitchFamily="34" charset="0"/>
              <a:buChar char="•"/>
            </a:pPr>
            <a:r>
              <a:rPr lang="en-US" altLang="zh-CN" baseline="0" dirty="0" smtClean="0">
                <a:solidFill>
                  <a:srgbClr val="243F60"/>
                </a:solidFill>
                <a:latin typeface="Cambria"/>
              </a:rPr>
              <a:t>Providing instructions</a:t>
            </a:r>
            <a:r>
              <a:rPr lang="zh-CN" altLang="en-US" i="1" baseline="0" dirty="0" smtClean="0">
                <a:solidFill>
                  <a:srgbClr val="243F60"/>
                </a:solidFill>
                <a:latin typeface="Cambria"/>
              </a:rPr>
              <a:t> </a:t>
            </a:r>
            <a:r>
              <a:rPr lang="en-US" altLang="zh-CN" i="1" baseline="0" dirty="0" smtClean="0">
                <a:solidFill>
                  <a:srgbClr val="243F60"/>
                </a:solidFill>
                <a:latin typeface="Cambria"/>
              </a:rPr>
              <a:t>about how to do something, regardless of how technical the task is or even if technology is used to create or distribute that communication.</a:t>
            </a:r>
            <a:endParaRPr lang="zh-CN" altLang="en-US" i="1" baseline="0" dirty="0" smtClean="0">
              <a:solidFill>
                <a:srgbClr val="243F60"/>
              </a:solidFill>
              <a:latin typeface="Cambria"/>
            </a:endParaRPr>
          </a:p>
          <a:p>
            <a:endParaRPr lang="en-US" dirty="0"/>
          </a:p>
        </p:txBody>
      </p:sp>
      <p:sp>
        <p:nvSpPr>
          <p:cNvPr id="4" name="Slide Number Placeholder 3"/>
          <p:cNvSpPr>
            <a:spLocks noGrp="1"/>
          </p:cNvSpPr>
          <p:nvPr>
            <p:ph type="sldNum" sz="quarter" idx="10"/>
          </p:nvPr>
        </p:nvSpPr>
        <p:spPr/>
        <p:txBody>
          <a:bodyPr/>
          <a:lstStyle/>
          <a:p>
            <a:fld id="{DC46426A-5948-43DB-B11D-F884229D454B}" type="slidenum">
              <a:rPr lang="en-US" smtClean="0"/>
              <a:pPr/>
              <a:t>2</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fontScale="92500" lnSpcReduction="10000"/>
          </a:bodyPr>
          <a:lstStyle/>
          <a:p>
            <a:pPr marR="0" lvl="0" rtl="0"/>
            <a:r>
              <a:rPr lang="en-US" altLang="zh-CN" b="1" i="1" baseline="0" dirty="0" smtClean="0">
                <a:latin typeface="Cambria"/>
              </a:rPr>
              <a:t>Shape your text for online reading</a:t>
            </a:r>
            <a:r>
              <a:rPr lang="zh-CN" altLang="en-US" b="1" i="1" baseline="0" dirty="0" smtClean="0">
                <a:latin typeface="Cambria"/>
              </a:rPr>
              <a:t> </a:t>
            </a:r>
            <a:r>
              <a:rPr lang="en-US" altLang="zh-CN" b="1" i="1" baseline="0" dirty="0" smtClean="0">
                <a:latin typeface="Cambria"/>
              </a:rPr>
              <a:t>(Writing and Presentation Style)</a:t>
            </a:r>
          </a:p>
          <a:p>
            <a:pPr marR="0" lvl="1" rtl="0"/>
            <a:r>
              <a:rPr lang="en-US" altLang="zh-CN" b="1" baseline="0" dirty="0" smtClean="0">
                <a:solidFill>
                  <a:srgbClr val="4F81BD"/>
                </a:solidFill>
                <a:latin typeface="Cambria"/>
              </a:rPr>
              <a:t>Research with 5 versions of the same website, but with different wording shows improvements in performance measures (J. Nielsen 1997): </a:t>
            </a:r>
          </a:p>
          <a:p>
            <a:pPr marR="0" lvl="1" rtl="0">
              <a:buFont typeface="Arial" pitchFamily="34" charset="0"/>
              <a:buChar char="•"/>
            </a:pPr>
            <a:r>
              <a:rPr lang="en-US" altLang="zh-CN" b="1" baseline="0" dirty="0" smtClean="0">
                <a:solidFill>
                  <a:srgbClr val="4F81BD"/>
                </a:solidFill>
                <a:latin typeface="Cambria"/>
              </a:rPr>
              <a:t>Time</a:t>
            </a:r>
          </a:p>
          <a:p>
            <a:pPr marR="0" lvl="1" rtl="0">
              <a:buFont typeface="Arial" pitchFamily="34" charset="0"/>
              <a:buChar char="•"/>
            </a:pPr>
            <a:r>
              <a:rPr lang="en-US" altLang="zh-CN" b="1" baseline="0" dirty="0" smtClean="0">
                <a:solidFill>
                  <a:srgbClr val="4F81BD"/>
                </a:solidFill>
                <a:latin typeface="Cambria"/>
              </a:rPr>
              <a:t>Errors</a:t>
            </a:r>
          </a:p>
          <a:p>
            <a:pPr marR="0" lvl="1" rtl="0">
              <a:buFont typeface="Arial" pitchFamily="34" charset="0"/>
              <a:buChar char="•"/>
            </a:pPr>
            <a:r>
              <a:rPr lang="en-US" altLang="zh-CN" b="1" baseline="0" dirty="0" smtClean="0">
                <a:solidFill>
                  <a:srgbClr val="4F81BD"/>
                </a:solidFill>
                <a:latin typeface="Cambria"/>
              </a:rPr>
              <a:t>Memory</a:t>
            </a:r>
          </a:p>
          <a:p>
            <a:pPr marR="0" lvl="1" rtl="0">
              <a:buFont typeface="Arial" pitchFamily="34" charset="0"/>
              <a:buChar char="•"/>
            </a:pPr>
            <a:r>
              <a:rPr lang="en-US" altLang="zh-CN" b="1" baseline="0" dirty="0" smtClean="0">
                <a:solidFill>
                  <a:srgbClr val="4F81BD"/>
                </a:solidFill>
                <a:latin typeface="Cambria"/>
              </a:rPr>
              <a:t>Site structure</a:t>
            </a:r>
          </a:p>
          <a:p>
            <a:pPr marR="0" lvl="2" rtl="0"/>
            <a:r>
              <a:rPr lang="en-US" altLang="zh-CN" b="1" i="1" baseline="0" dirty="0" smtClean="0">
                <a:solidFill>
                  <a:srgbClr val="4F81BD"/>
                </a:solidFill>
                <a:latin typeface="Cambria"/>
              </a:rPr>
              <a:t>Original Version</a:t>
            </a:r>
          </a:p>
          <a:p>
            <a:pPr marR="0" lvl="3" rtl="0"/>
            <a:r>
              <a:rPr lang="en-US" altLang="zh-CN" baseline="0" dirty="0" smtClean="0">
                <a:solidFill>
                  <a:srgbClr val="243F60"/>
                </a:solidFill>
                <a:latin typeface="Cambria"/>
              </a:rPr>
              <a:t>Nebraska is filled with internationally recognized attractions that draw large crowds of people every year, without fail. In 1996, some of the most popular places were Fort Robinson State Park (355,000 visitors), Scotts Bluff National Monument (132,166), Arbor Lodge State Historical Park &amp; Museum (100,000),</a:t>
            </a:r>
            <a:r>
              <a:rPr lang="zh-CN" altLang="en-US" baseline="0" dirty="0" smtClean="0">
                <a:solidFill>
                  <a:srgbClr val="243F60"/>
                </a:solidFill>
                <a:latin typeface="Cambria"/>
              </a:rPr>
              <a:t> </a:t>
            </a:r>
            <a:r>
              <a:rPr lang="en-US" altLang="zh-CN" baseline="0" dirty="0" smtClean="0">
                <a:solidFill>
                  <a:srgbClr val="243F60"/>
                </a:solidFill>
                <a:latin typeface="Cambria"/>
                <a:hlinkClick r:id="rId3"/>
              </a:rPr>
              <a:t>Carhenge</a:t>
            </a:r>
            <a:r>
              <a:rPr lang="zh-CN" altLang="en-US" baseline="0" dirty="0" smtClean="0">
                <a:solidFill>
                  <a:srgbClr val="243F60"/>
                </a:solidFill>
                <a:latin typeface="Cambria"/>
                <a:hlinkClick r:id="rId3"/>
              </a:rPr>
              <a:t> </a:t>
            </a:r>
            <a:r>
              <a:rPr lang="en-US" altLang="zh-CN" baseline="0" dirty="0" smtClean="0">
                <a:solidFill>
                  <a:srgbClr val="243F60"/>
                </a:solidFill>
                <a:latin typeface="Cambria"/>
                <a:hlinkClick r:id="rId3"/>
              </a:rPr>
              <a:t>(86,598), Stuhr Museum of the Prairie Pioneer (60,002), and Buffalo Bill Ranch State Historical Park (28,446).</a:t>
            </a:r>
          </a:p>
          <a:p>
            <a:pPr marR="0" lvl="2" rtl="0"/>
            <a:r>
              <a:rPr lang="en-US" altLang="zh-CN" b="1" i="1" baseline="0" dirty="0" smtClean="0">
                <a:solidFill>
                  <a:srgbClr val="4F81BD"/>
                </a:solidFill>
                <a:latin typeface="Cambria"/>
              </a:rPr>
              <a:t>Combined Version (Uses all three style</a:t>
            </a:r>
            <a:r>
              <a:rPr lang="zh-CN" altLang="en-US" b="1" i="1" baseline="0" dirty="0" smtClean="0">
                <a:solidFill>
                  <a:srgbClr val="4F81BD"/>
                </a:solidFill>
                <a:latin typeface="Cambria"/>
              </a:rPr>
              <a:t> </a:t>
            </a:r>
            <a:r>
              <a:rPr lang="en-US" altLang="zh-CN" b="1" i="1" baseline="0" dirty="0" smtClean="0">
                <a:solidFill>
                  <a:srgbClr val="4F81BD"/>
                </a:solidFill>
                <a:latin typeface="Cambria"/>
              </a:rPr>
              <a:t>improvements)</a:t>
            </a:r>
          </a:p>
          <a:p>
            <a:pPr marR="0" lvl="3" rtl="0"/>
            <a:r>
              <a:rPr lang="en-US" altLang="zh-CN" baseline="0" dirty="0" smtClean="0">
                <a:solidFill>
                  <a:srgbClr val="243F60"/>
                </a:solidFill>
                <a:latin typeface="Cambria"/>
              </a:rPr>
              <a:t>In 1996, six of the most-visited places in Nebraska were:</a:t>
            </a:r>
          </a:p>
          <a:p>
            <a:pPr marR="0" lvl="4" rtl="0"/>
            <a:r>
              <a:rPr lang="en-US" altLang="zh-CN" i="1" baseline="0" dirty="0" smtClean="0">
                <a:solidFill>
                  <a:srgbClr val="243F60"/>
                </a:solidFill>
                <a:latin typeface="Cambria"/>
              </a:rPr>
              <a:t>Fort Robinson State Park</a:t>
            </a:r>
          </a:p>
          <a:p>
            <a:pPr marR="0" lvl="4" rtl="0"/>
            <a:r>
              <a:rPr lang="en-US" altLang="zh-CN" i="1" baseline="0" dirty="0" smtClean="0">
                <a:solidFill>
                  <a:srgbClr val="404040"/>
                </a:solidFill>
                <a:latin typeface="Cambria"/>
              </a:rPr>
              <a:t>Scotts Bluff National Monument</a:t>
            </a:r>
          </a:p>
          <a:p>
            <a:pPr marR="0" lvl="4" rtl="0"/>
            <a:r>
              <a:rPr lang="en-US" altLang="zh-CN" baseline="0" dirty="0" smtClean="0">
                <a:solidFill>
                  <a:srgbClr val="404040"/>
                </a:solidFill>
                <a:latin typeface="Cambria"/>
              </a:rPr>
              <a:t>Arbor Lodge State Historical Park &amp; Museum</a:t>
            </a:r>
          </a:p>
          <a:p>
            <a:pPr marR="0" lvl="4" rtl="0"/>
            <a:r>
              <a:rPr lang="en-US" altLang="zh-CN" i="1" baseline="0" dirty="0" smtClean="0">
                <a:solidFill>
                  <a:srgbClr val="404040"/>
                </a:solidFill>
                <a:latin typeface="Cambria"/>
              </a:rPr>
              <a:t>Carhenge</a:t>
            </a:r>
          </a:p>
          <a:p>
            <a:pPr marR="0" lvl="4" rtl="0"/>
            <a:r>
              <a:rPr lang="en-US" altLang="zh-CN" i="1" baseline="0" dirty="0" smtClean="0">
                <a:solidFill>
                  <a:srgbClr val="404040"/>
                </a:solidFill>
                <a:latin typeface="Cambria"/>
              </a:rPr>
              <a:t>Stuhr Museum of the Prairie Pioneer</a:t>
            </a:r>
          </a:p>
          <a:p>
            <a:pPr marR="0" lvl="4" rtl="0"/>
            <a:r>
              <a:rPr lang="en-US" altLang="zh-CN" i="1" baseline="0" dirty="0" smtClean="0">
                <a:solidFill>
                  <a:srgbClr val="404040"/>
                </a:solidFill>
                <a:latin typeface="Cambria"/>
              </a:rPr>
              <a:t>Buffalo Bill Ranch State Historical Park</a:t>
            </a:r>
          </a:p>
          <a:p>
            <a:pPr marR="0" lvl="2" rtl="0"/>
            <a:r>
              <a:rPr lang="en-US" altLang="zh-CN" b="1" i="1" baseline="0" dirty="0" smtClean="0">
                <a:solidFill>
                  <a:srgbClr val="4F81BD"/>
                </a:solidFill>
                <a:latin typeface="Cambria"/>
              </a:rPr>
              <a:t>Four performance measures (time, errors, memory, and site structure):</a:t>
            </a:r>
          </a:p>
          <a:p>
            <a:pPr marR="0" lvl="3" rtl="0"/>
            <a:r>
              <a:rPr lang="en-US" altLang="zh-CN" baseline="0" dirty="0" smtClean="0">
                <a:solidFill>
                  <a:srgbClr val="243F60"/>
                </a:solidFill>
                <a:latin typeface="Cambria"/>
              </a:rPr>
              <a:t>Concise: 58% improvement</a:t>
            </a:r>
          </a:p>
          <a:p>
            <a:pPr marR="0" lvl="3" rtl="0"/>
            <a:r>
              <a:rPr lang="en-US" altLang="zh-CN" baseline="0" dirty="0" smtClean="0">
                <a:solidFill>
                  <a:srgbClr val="243F60"/>
                </a:solidFill>
                <a:latin typeface="Cambria"/>
              </a:rPr>
              <a:t>Scannable layout: 47% improvement</a:t>
            </a:r>
          </a:p>
          <a:p>
            <a:pPr marR="0" lvl="3" rtl="0"/>
            <a:r>
              <a:rPr lang="en-US" altLang="zh-CN" baseline="0" dirty="0" smtClean="0">
                <a:solidFill>
                  <a:srgbClr val="243F60"/>
                </a:solidFill>
                <a:latin typeface="Cambria"/>
              </a:rPr>
              <a:t>Objective language: 27%</a:t>
            </a:r>
          </a:p>
          <a:p>
            <a:pPr marR="0" lvl="3" rtl="0"/>
            <a:r>
              <a:rPr lang="en-US" altLang="zh-CN" baseline="0" dirty="0" smtClean="0">
                <a:solidFill>
                  <a:srgbClr val="243F60"/>
                </a:solidFill>
                <a:latin typeface="Cambria"/>
              </a:rPr>
              <a:t>Combined version: 124% improvement</a:t>
            </a:r>
            <a:endParaRPr lang="zh-CN" altLang="en-US" baseline="0" dirty="0" smtClean="0">
              <a:solidFill>
                <a:srgbClr val="243F60"/>
              </a:solidFill>
              <a:latin typeface="Cambria"/>
            </a:endParaRPr>
          </a:p>
          <a:p>
            <a:endParaRPr lang="en-US" dirty="0"/>
          </a:p>
        </p:txBody>
      </p:sp>
      <p:sp>
        <p:nvSpPr>
          <p:cNvPr id="4" name="Slide Number Placeholder 3"/>
          <p:cNvSpPr>
            <a:spLocks noGrp="1"/>
          </p:cNvSpPr>
          <p:nvPr>
            <p:ph type="sldNum" sz="quarter" idx="10"/>
          </p:nvPr>
        </p:nvSpPr>
        <p:spPr/>
        <p:txBody>
          <a:bodyPr/>
          <a:lstStyle/>
          <a:p>
            <a:fld id="{DC46426A-5948-43DB-B11D-F884229D454B}" type="slidenum">
              <a:rPr lang="en-US" smtClean="0"/>
              <a:pPr/>
              <a:t>29</a:t>
            </a:fld>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fontScale="92500" lnSpcReduction="10000"/>
          </a:bodyPr>
          <a:lstStyle/>
          <a:p>
            <a:pPr marR="0" lvl="0" rtl="0"/>
            <a:r>
              <a:rPr lang="en-US" altLang="zh-CN" b="1" i="1" baseline="0" dirty="0" smtClean="0">
                <a:latin typeface="Cambria"/>
              </a:rPr>
              <a:t>Shape your text for online reading</a:t>
            </a:r>
            <a:r>
              <a:rPr lang="zh-CN" altLang="en-US" b="1" i="1" baseline="0" dirty="0" smtClean="0">
                <a:latin typeface="Cambria"/>
              </a:rPr>
              <a:t> </a:t>
            </a:r>
            <a:r>
              <a:rPr lang="en-US" altLang="zh-CN" b="1" i="1" baseline="0" dirty="0" smtClean="0">
                <a:latin typeface="Cambria"/>
              </a:rPr>
              <a:t>(Writing and Presentation Style)</a:t>
            </a:r>
          </a:p>
          <a:p>
            <a:pPr marR="0" lvl="1" rtl="0"/>
            <a:r>
              <a:rPr lang="en-US" altLang="zh-CN" b="1" baseline="0" dirty="0" smtClean="0">
                <a:solidFill>
                  <a:srgbClr val="4F81BD"/>
                </a:solidFill>
                <a:latin typeface="Cambria"/>
              </a:rPr>
              <a:t>Research with 5 versions of the same website, but with different wording shows improvements in performance measures: time, errors, memory, and site structure (J. Nielsen 1997):</a:t>
            </a:r>
          </a:p>
          <a:p>
            <a:pPr marR="0" lvl="2" rtl="0"/>
            <a:r>
              <a:rPr lang="en-US" altLang="zh-CN" b="1" i="1" baseline="0" dirty="0" smtClean="0">
                <a:solidFill>
                  <a:srgbClr val="4F81BD"/>
                </a:solidFill>
                <a:latin typeface="Cambria"/>
              </a:rPr>
              <a:t>Original Version</a:t>
            </a:r>
          </a:p>
          <a:p>
            <a:pPr marR="0" lvl="3" rtl="0"/>
            <a:r>
              <a:rPr lang="en-US" altLang="zh-CN" b="1" baseline="0" dirty="0" smtClean="0">
                <a:solidFill>
                  <a:srgbClr val="243F60"/>
                </a:solidFill>
                <a:latin typeface="Cambria"/>
              </a:rPr>
              <a:t>Nebraska is filled with internationally recognized attractions that draw large crowds of people every year, without fail. In 1996, some of the most popular places were Fort Robinson State Park (355,000 visitors), Scotts Bluff National Monument (132,166), Arbor Lodge State Historical Park &amp; Museum (100,000),</a:t>
            </a:r>
            <a:r>
              <a:rPr lang="zh-CN" altLang="en-US" b="1" baseline="0" dirty="0" smtClean="0">
                <a:solidFill>
                  <a:srgbClr val="243F60"/>
                </a:solidFill>
                <a:latin typeface="Cambria"/>
              </a:rPr>
              <a:t> </a:t>
            </a:r>
            <a:r>
              <a:rPr lang="en-US" altLang="zh-CN" b="1" u="none" dirty="0" smtClean="0">
                <a:hlinkClick r:id="rId3"/>
              </a:rPr>
              <a:t>Carhenge</a:t>
            </a:r>
            <a:r>
              <a:rPr lang="zh-CN" altLang="en-US" b="1" u="none" dirty="0" smtClean="0">
                <a:hlinkClick r:id="rId3"/>
              </a:rPr>
              <a:t> </a:t>
            </a:r>
            <a:r>
              <a:rPr lang="en-US" altLang="zh-CN" b="1" u="none" dirty="0" smtClean="0">
                <a:hlinkClick r:id="rId3"/>
              </a:rPr>
              <a:t>(86,598), </a:t>
            </a:r>
            <a:r>
              <a:rPr lang="en-US" altLang="zh-CN" b="1" u="none" dirty="0" err="1" smtClean="0">
                <a:hlinkClick r:id="rId3"/>
              </a:rPr>
              <a:t>Stuhr</a:t>
            </a:r>
            <a:r>
              <a:rPr lang="en-US" altLang="zh-CN" b="1" u="none" dirty="0" smtClean="0">
                <a:hlinkClick r:id="rId3"/>
              </a:rPr>
              <a:t> Museum</a:t>
            </a:r>
            <a:r>
              <a:rPr lang="en-US" altLang="zh-CN" b="1" u="none" baseline="0" dirty="0" smtClean="0">
                <a:hlinkClick r:id="rId3"/>
              </a:rPr>
              <a:t> </a:t>
            </a:r>
            <a:r>
              <a:rPr lang="en-US" altLang="zh-CN" b="1" u="none" dirty="0" smtClean="0">
                <a:hlinkClick r:id="rId3"/>
              </a:rPr>
              <a:t>of the Prairie Pioneer (60,002), and Buffalo Bill Ranch State Historical Park (28,446).</a:t>
            </a:r>
            <a:endParaRPr lang="en-US" altLang="zh-CN" b="1" u="none" baseline="0" dirty="0" smtClean="0">
              <a:solidFill>
                <a:srgbClr val="243F60"/>
              </a:solidFill>
              <a:latin typeface="Cambria"/>
              <a:hlinkClick r:id="rId3"/>
            </a:endParaRPr>
          </a:p>
          <a:p>
            <a:pPr marR="0" lvl="2" rtl="0"/>
            <a:r>
              <a:rPr lang="en-US" altLang="zh-CN" b="1" i="1" baseline="0" dirty="0" smtClean="0">
                <a:solidFill>
                  <a:srgbClr val="4F81BD"/>
                </a:solidFill>
                <a:latin typeface="Cambria"/>
              </a:rPr>
              <a:t>Combined Version (Uses all three style</a:t>
            </a:r>
            <a:r>
              <a:rPr lang="zh-CN" altLang="en-US" b="1" i="1" baseline="0" dirty="0" smtClean="0">
                <a:solidFill>
                  <a:srgbClr val="4F81BD"/>
                </a:solidFill>
                <a:latin typeface="Cambria"/>
              </a:rPr>
              <a:t> </a:t>
            </a:r>
            <a:r>
              <a:rPr lang="en-US" altLang="zh-CN" b="1" i="1" baseline="0" dirty="0" smtClean="0">
                <a:solidFill>
                  <a:srgbClr val="4F81BD"/>
                </a:solidFill>
                <a:latin typeface="Cambria"/>
              </a:rPr>
              <a:t>improvements)</a:t>
            </a:r>
          </a:p>
          <a:p>
            <a:pPr marR="0" lvl="3" rtl="0"/>
            <a:r>
              <a:rPr lang="en-US" altLang="zh-CN" baseline="0" dirty="0" smtClean="0">
                <a:solidFill>
                  <a:srgbClr val="243F60"/>
                </a:solidFill>
                <a:latin typeface="Cambria"/>
              </a:rPr>
              <a:t>In 1996, six of the most-visited places in Nebraska were:</a:t>
            </a:r>
          </a:p>
          <a:p>
            <a:pPr marR="0" lvl="4" rtl="0"/>
            <a:r>
              <a:rPr lang="en-US" altLang="zh-CN" i="1" baseline="0" dirty="0" smtClean="0">
                <a:solidFill>
                  <a:srgbClr val="243F60"/>
                </a:solidFill>
                <a:latin typeface="Cambria"/>
              </a:rPr>
              <a:t>Fort Robinson State Park</a:t>
            </a:r>
          </a:p>
          <a:p>
            <a:pPr marR="0" lvl="4" rtl="0"/>
            <a:r>
              <a:rPr lang="en-US" altLang="zh-CN" i="1" baseline="0" dirty="0" smtClean="0">
                <a:solidFill>
                  <a:srgbClr val="404040"/>
                </a:solidFill>
                <a:latin typeface="Cambria"/>
              </a:rPr>
              <a:t>Scotts Bluff National Monument</a:t>
            </a:r>
          </a:p>
          <a:p>
            <a:pPr marR="0" lvl="4" rtl="0"/>
            <a:r>
              <a:rPr lang="en-US" altLang="zh-CN" baseline="0" dirty="0" smtClean="0">
                <a:solidFill>
                  <a:srgbClr val="404040"/>
                </a:solidFill>
                <a:latin typeface="Cambria"/>
              </a:rPr>
              <a:t>Arbor Lodge State Historical Park &amp; Museum</a:t>
            </a:r>
          </a:p>
          <a:p>
            <a:pPr marR="0" lvl="4" rtl="0"/>
            <a:r>
              <a:rPr lang="en-US" altLang="zh-CN" i="1" baseline="0" dirty="0" smtClean="0">
                <a:solidFill>
                  <a:srgbClr val="404040"/>
                </a:solidFill>
                <a:latin typeface="Cambria"/>
              </a:rPr>
              <a:t>Carhenge</a:t>
            </a:r>
          </a:p>
          <a:p>
            <a:pPr marR="0" lvl="4" rtl="0"/>
            <a:r>
              <a:rPr lang="en-US" altLang="zh-CN" i="1" baseline="0" dirty="0" smtClean="0">
                <a:solidFill>
                  <a:srgbClr val="404040"/>
                </a:solidFill>
                <a:latin typeface="Cambria"/>
              </a:rPr>
              <a:t>Stuhr Museum of the Prairie Pioneer</a:t>
            </a:r>
          </a:p>
          <a:p>
            <a:pPr marR="0" lvl="4" rtl="0"/>
            <a:r>
              <a:rPr lang="en-US" altLang="zh-CN" i="1" baseline="0" dirty="0" smtClean="0">
                <a:solidFill>
                  <a:srgbClr val="404040"/>
                </a:solidFill>
                <a:latin typeface="Cambria"/>
              </a:rPr>
              <a:t>Buffalo Bill Ranch State Historical Park</a:t>
            </a:r>
          </a:p>
          <a:p>
            <a:pPr marR="0" lvl="2" rtl="0"/>
            <a:r>
              <a:rPr lang="en-US" altLang="zh-CN" b="1" i="1" baseline="0" dirty="0" smtClean="0">
                <a:solidFill>
                  <a:srgbClr val="4F81BD"/>
                </a:solidFill>
                <a:latin typeface="Cambria"/>
              </a:rPr>
              <a:t>Four performance measures (time, errors, memory, and site structure):</a:t>
            </a:r>
          </a:p>
          <a:p>
            <a:pPr marR="0" lvl="3" rtl="0"/>
            <a:r>
              <a:rPr lang="en-US" altLang="zh-CN" baseline="0" dirty="0" smtClean="0">
                <a:solidFill>
                  <a:srgbClr val="243F60"/>
                </a:solidFill>
                <a:latin typeface="Cambria"/>
              </a:rPr>
              <a:t>Concise: 58% improvement</a:t>
            </a:r>
          </a:p>
          <a:p>
            <a:pPr marR="0" lvl="3" rtl="0"/>
            <a:r>
              <a:rPr lang="en-US" altLang="zh-CN" baseline="0" dirty="0" smtClean="0">
                <a:solidFill>
                  <a:srgbClr val="243F60"/>
                </a:solidFill>
                <a:latin typeface="Cambria"/>
              </a:rPr>
              <a:t>Scannable layout: 47% improvement</a:t>
            </a:r>
          </a:p>
          <a:p>
            <a:pPr marR="0" lvl="3" rtl="0"/>
            <a:r>
              <a:rPr lang="en-US" altLang="zh-CN" baseline="0" dirty="0" smtClean="0">
                <a:solidFill>
                  <a:srgbClr val="243F60"/>
                </a:solidFill>
                <a:latin typeface="Cambria"/>
              </a:rPr>
              <a:t>Objective language: 27%</a:t>
            </a:r>
          </a:p>
          <a:p>
            <a:pPr marR="0" lvl="3" rtl="0"/>
            <a:r>
              <a:rPr lang="en-US" altLang="zh-CN" baseline="0" dirty="0" smtClean="0">
                <a:solidFill>
                  <a:srgbClr val="243F60"/>
                </a:solidFill>
                <a:latin typeface="Cambria"/>
              </a:rPr>
              <a:t>Combined version: 124% improvement</a:t>
            </a:r>
            <a:endParaRPr lang="zh-CN" altLang="en-US" baseline="0" dirty="0" smtClean="0">
              <a:solidFill>
                <a:srgbClr val="243F60"/>
              </a:solidFill>
              <a:latin typeface="Cambria"/>
            </a:endParaRPr>
          </a:p>
          <a:p>
            <a:endParaRPr lang="en-US" dirty="0"/>
          </a:p>
        </p:txBody>
      </p:sp>
      <p:sp>
        <p:nvSpPr>
          <p:cNvPr id="4" name="Slide Number Placeholder 3"/>
          <p:cNvSpPr>
            <a:spLocks noGrp="1"/>
          </p:cNvSpPr>
          <p:nvPr>
            <p:ph type="sldNum" sz="quarter" idx="10"/>
          </p:nvPr>
        </p:nvSpPr>
        <p:spPr/>
        <p:txBody>
          <a:bodyPr/>
          <a:lstStyle/>
          <a:p>
            <a:fld id="{DC46426A-5948-43DB-B11D-F884229D454B}" type="slidenum">
              <a:rPr lang="en-US" smtClean="0"/>
              <a:pPr/>
              <a:t>30</a:t>
            </a:fld>
            <a:endParaRPr 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fontScale="92500" lnSpcReduction="10000"/>
          </a:bodyPr>
          <a:lstStyle/>
          <a:p>
            <a:pPr marR="0" lvl="0" rtl="0"/>
            <a:r>
              <a:rPr lang="en-US" altLang="zh-CN" b="1" i="1" baseline="0" dirty="0" smtClean="0">
                <a:latin typeface="Cambria"/>
              </a:rPr>
              <a:t>Shape your text for online reading</a:t>
            </a:r>
            <a:r>
              <a:rPr lang="zh-CN" altLang="en-US" b="1" i="1" baseline="0" dirty="0" smtClean="0">
                <a:latin typeface="Cambria"/>
              </a:rPr>
              <a:t> </a:t>
            </a:r>
            <a:r>
              <a:rPr lang="en-US" altLang="zh-CN" b="1" i="1" baseline="0" dirty="0" smtClean="0">
                <a:latin typeface="Cambria"/>
              </a:rPr>
              <a:t>(Writing and Presentation Style)</a:t>
            </a:r>
          </a:p>
          <a:p>
            <a:pPr marR="0" lvl="1" rtl="0"/>
            <a:r>
              <a:rPr lang="en-US" altLang="zh-CN" b="1" baseline="0" dirty="0" smtClean="0">
                <a:solidFill>
                  <a:srgbClr val="4F81BD"/>
                </a:solidFill>
                <a:latin typeface="Cambria"/>
              </a:rPr>
              <a:t>Research with 5 versions of the same website, but with different wording shows improvements in performance measures: time, errors, memory, and site structure (J. Nielsen 1997):</a:t>
            </a:r>
          </a:p>
          <a:p>
            <a:pPr marR="0" lvl="2" rtl="0"/>
            <a:r>
              <a:rPr lang="en-US" altLang="zh-CN" b="1" i="1" baseline="0" dirty="0" smtClean="0">
                <a:solidFill>
                  <a:srgbClr val="4F81BD"/>
                </a:solidFill>
                <a:latin typeface="Cambria"/>
              </a:rPr>
              <a:t>Original Version</a:t>
            </a:r>
          </a:p>
          <a:p>
            <a:pPr marR="0" lvl="3" rtl="0"/>
            <a:r>
              <a:rPr lang="en-US" altLang="zh-CN" baseline="0" dirty="0" smtClean="0">
                <a:solidFill>
                  <a:srgbClr val="243F60"/>
                </a:solidFill>
                <a:latin typeface="Cambria"/>
              </a:rPr>
              <a:t>Nebraska is filled with internationally recognized attractions that draw large crowds of people every year, without fail. In 1996, some of the most popular places were Fort Robinson State Park (355,000 visitors), Scotts Bluff National Monument (132,166), Arbor Lodge State Historical Park &amp; Museum (100,000),</a:t>
            </a:r>
            <a:r>
              <a:rPr lang="zh-CN" altLang="en-US" baseline="0" dirty="0" smtClean="0">
                <a:solidFill>
                  <a:srgbClr val="243F60"/>
                </a:solidFill>
                <a:latin typeface="Cambria"/>
              </a:rPr>
              <a:t> </a:t>
            </a:r>
            <a:r>
              <a:rPr lang="en-US" altLang="zh-CN" baseline="0" dirty="0" smtClean="0">
                <a:solidFill>
                  <a:srgbClr val="243F60"/>
                </a:solidFill>
                <a:latin typeface="Cambria"/>
                <a:hlinkClick r:id="rId3"/>
              </a:rPr>
              <a:t>Carhenge</a:t>
            </a:r>
            <a:r>
              <a:rPr lang="zh-CN" altLang="en-US" baseline="0" dirty="0" smtClean="0">
                <a:solidFill>
                  <a:srgbClr val="243F60"/>
                </a:solidFill>
                <a:latin typeface="Cambria"/>
                <a:hlinkClick r:id="rId3"/>
              </a:rPr>
              <a:t> </a:t>
            </a:r>
            <a:r>
              <a:rPr lang="en-US" altLang="zh-CN" baseline="0" dirty="0" smtClean="0">
                <a:solidFill>
                  <a:srgbClr val="243F60"/>
                </a:solidFill>
                <a:latin typeface="Cambria"/>
                <a:hlinkClick r:id="rId3"/>
              </a:rPr>
              <a:t>(86,598), Stuhr Museum of the Prairie Pioneer (60,002), and Buffalo Bill Ranch State Historical Park (28,446).</a:t>
            </a:r>
          </a:p>
          <a:p>
            <a:pPr marR="0" lvl="2" rtl="0"/>
            <a:r>
              <a:rPr lang="en-US" altLang="zh-CN" b="1" i="1" baseline="0" dirty="0" smtClean="0">
                <a:solidFill>
                  <a:srgbClr val="4F81BD"/>
                </a:solidFill>
                <a:latin typeface="Cambria"/>
              </a:rPr>
              <a:t>Combined Version (Uses all three style</a:t>
            </a:r>
            <a:r>
              <a:rPr lang="zh-CN" altLang="en-US" b="1" i="1" baseline="0" dirty="0" smtClean="0">
                <a:solidFill>
                  <a:srgbClr val="4F81BD"/>
                </a:solidFill>
                <a:latin typeface="Cambria"/>
              </a:rPr>
              <a:t> </a:t>
            </a:r>
            <a:r>
              <a:rPr lang="en-US" altLang="zh-CN" b="1" i="1" baseline="0" dirty="0" smtClean="0">
                <a:solidFill>
                  <a:srgbClr val="4F81BD"/>
                </a:solidFill>
                <a:latin typeface="Cambria"/>
              </a:rPr>
              <a:t>improvements)</a:t>
            </a:r>
          </a:p>
          <a:p>
            <a:pPr marR="0" lvl="3" rtl="0"/>
            <a:r>
              <a:rPr lang="en-US" altLang="zh-CN" b="1" baseline="0" dirty="0" smtClean="0">
                <a:solidFill>
                  <a:srgbClr val="243F60"/>
                </a:solidFill>
                <a:latin typeface="Cambria"/>
              </a:rPr>
              <a:t>In 1996, six of the most-visited places in Nebraska were:</a:t>
            </a:r>
          </a:p>
          <a:p>
            <a:pPr marR="0" lvl="4" rtl="0">
              <a:buFont typeface="Arial" pitchFamily="34" charset="0"/>
              <a:buChar char="•"/>
            </a:pPr>
            <a:r>
              <a:rPr lang="en-US" altLang="zh-CN" b="1" dirty="0" smtClean="0"/>
              <a:t>Fort Robinson State Park</a:t>
            </a:r>
          </a:p>
          <a:p>
            <a:pPr marR="0" lvl="4" rtl="0">
              <a:buFont typeface="Arial" pitchFamily="34" charset="0"/>
              <a:buChar char="•"/>
            </a:pPr>
            <a:r>
              <a:rPr lang="en-US" altLang="zh-CN" b="1" dirty="0" smtClean="0"/>
              <a:t>Scotts Bluff National Monument</a:t>
            </a:r>
          </a:p>
          <a:p>
            <a:pPr marR="0" lvl="4" rtl="0">
              <a:buFont typeface="Arial" pitchFamily="34" charset="0"/>
              <a:buChar char="•"/>
            </a:pPr>
            <a:r>
              <a:rPr lang="en-US" altLang="zh-CN" b="1" dirty="0" smtClean="0"/>
              <a:t>Arbor Lodge State Historical Park &amp; Museum</a:t>
            </a:r>
          </a:p>
          <a:p>
            <a:pPr marR="0" lvl="4" rtl="0">
              <a:buFont typeface="Arial" pitchFamily="34" charset="0"/>
              <a:buChar char="•"/>
            </a:pPr>
            <a:r>
              <a:rPr lang="en-US" altLang="zh-CN" b="1" dirty="0" smtClean="0"/>
              <a:t>Carhenge</a:t>
            </a:r>
          </a:p>
          <a:p>
            <a:pPr marR="0" lvl="4" rtl="0">
              <a:buFont typeface="Arial" pitchFamily="34" charset="0"/>
              <a:buChar char="•"/>
            </a:pPr>
            <a:r>
              <a:rPr lang="en-US" altLang="zh-CN" b="1" dirty="0" smtClean="0"/>
              <a:t>Stuhr Museum of the Prairie Pioneer</a:t>
            </a:r>
          </a:p>
          <a:p>
            <a:pPr marR="0" lvl="4" rtl="0">
              <a:buFont typeface="Arial" pitchFamily="34" charset="0"/>
              <a:buChar char="•"/>
            </a:pPr>
            <a:r>
              <a:rPr lang="en-US" altLang="zh-CN" b="1" dirty="0" smtClean="0"/>
              <a:t>Buffalo Bill Ranch State Historical Park</a:t>
            </a:r>
            <a:endParaRPr lang="en-US" altLang="zh-CN" b="1" i="1" baseline="0" dirty="0" smtClean="0">
              <a:solidFill>
                <a:srgbClr val="404040"/>
              </a:solidFill>
              <a:latin typeface="Cambria"/>
            </a:endParaRPr>
          </a:p>
          <a:p>
            <a:pPr marR="0" lvl="2" rtl="0"/>
            <a:r>
              <a:rPr lang="en-US" altLang="zh-CN" b="1" i="1" baseline="0" dirty="0" smtClean="0">
                <a:solidFill>
                  <a:srgbClr val="4F81BD"/>
                </a:solidFill>
                <a:latin typeface="Cambria"/>
              </a:rPr>
              <a:t>Four performance measures (time, errors, memory, and site structure):</a:t>
            </a:r>
          </a:p>
          <a:p>
            <a:pPr marR="0" lvl="3" rtl="0"/>
            <a:r>
              <a:rPr lang="en-US" altLang="zh-CN" baseline="0" dirty="0" smtClean="0">
                <a:solidFill>
                  <a:srgbClr val="243F60"/>
                </a:solidFill>
                <a:latin typeface="Cambria"/>
              </a:rPr>
              <a:t>Concise: 58% improvement</a:t>
            </a:r>
          </a:p>
          <a:p>
            <a:pPr marR="0" lvl="3" rtl="0"/>
            <a:r>
              <a:rPr lang="en-US" altLang="zh-CN" baseline="0" dirty="0" smtClean="0">
                <a:solidFill>
                  <a:srgbClr val="243F60"/>
                </a:solidFill>
                <a:latin typeface="Cambria"/>
              </a:rPr>
              <a:t>Scannable layout: 47% improvement</a:t>
            </a:r>
          </a:p>
          <a:p>
            <a:pPr marR="0" lvl="3" rtl="0"/>
            <a:r>
              <a:rPr lang="en-US" altLang="zh-CN" baseline="0" dirty="0" smtClean="0">
                <a:solidFill>
                  <a:srgbClr val="243F60"/>
                </a:solidFill>
                <a:latin typeface="Cambria"/>
              </a:rPr>
              <a:t>Objective language: 27%</a:t>
            </a:r>
          </a:p>
          <a:p>
            <a:pPr marR="0" lvl="3" rtl="0"/>
            <a:r>
              <a:rPr lang="en-US" altLang="zh-CN" baseline="0" dirty="0" smtClean="0">
                <a:solidFill>
                  <a:srgbClr val="243F60"/>
                </a:solidFill>
                <a:latin typeface="Cambria"/>
              </a:rPr>
              <a:t>Combined version: 124% improvement</a:t>
            </a:r>
            <a:endParaRPr lang="zh-CN" altLang="en-US" baseline="0" dirty="0" smtClean="0">
              <a:solidFill>
                <a:srgbClr val="243F60"/>
              </a:solidFill>
              <a:latin typeface="Cambria"/>
            </a:endParaRPr>
          </a:p>
          <a:p>
            <a:endParaRPr lang="en-US" dirty="0"/>
          </a:p>
        </p:txBody>
      </p:sp>
      <p:sp>
        <p:nvSpPr>
          <p:cNvPr id="4" name="Slide Number Placeholder 3"/>
          <p:cNvSpPr>
            <a:spLocks noGrp="1"/>
          </p:cNvSpPr>
          <p:nvPr>
            <p:ph type="sldNum" sz="quarter" idx="10"/>
          </p:nvPr>
        </p:nvSpPr>
        <p:spPr/>
        <p:txBody>
          <a:bodyPr/>
          <a:lstStyle/>
          <a:p>
            <a:fld id="{DC46426A-5948-43DB-B11D-F884229D454B}" type="slidenum">
              <a:rPr lang="en-US" smtClean="0"/>
              <a:pPr/>
              <a:t>31</a:t>
            </a:fld>
            <a:endParaRPr 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fontScale="92500" lnSpcReduction="10000"/>
          </a:bodyPr>
          <a:lstStyle/>
          <a:p>
            <a:pPr marR="0" lvl="0" rtl="0"/>
            <a:r>
              <a:rPr lang="en-US" altLang="zh-CN" b="1" i="1" baseline="0" dirty="0" smtClean="0">
                <a:latin typeface="Cambria"/>
              </a:rPr>
              <a:t>Shape your text for online reading</a:t>
            </a:r>
            <a:r>
              <a:rPr lang="zh-CN" altLang="en-US" b="1" i="1" baseline="0" dirty="0" smtClean="0">
                <a:latin typeface="Cambria"/>
              </a:rPr>
              <a:t> </a:t>
            </a:r>
            <a:r>
              <a:rPr lang="en-US" altLang="zh-CN" b="1" i="1" baseline="0" dirty="0" smtClean="0">
                <a:latin typeface="Cambria"/>
              </a:rPr>
              <a:t>(Writing and Presentation Style)</a:t>
            </a:r>
          </a:p>
          <a:p>
            <a:pPr marR="0" lvl="1" rtl="0"/>
            <a:r>
              <a:rPr lang="en-US" altLang="zh-CN" b="1" baseline="0" dirty="0" smtClean="0">
                <a:solidFill>
                  <a:srgbClr val="4F81BD"/>
                </a:solidFill>
                <a:latin typeface="Cambria"/>
              </a:rPr>
              <a:t>Research with 5 versions of the same website, but with different wording shows improvements in performance measures: time, errors, memory, and site structure (J. Nielsen 1997):</a:t>
            </a:r>
          </a:p>
          <a:p>
            <a:pPr marR="0" lvl="2" rtl="0"/>
            <a:r>
              <a:rPr lang="en-US" altLang="zh-CN" b="1" i="1" baseline="0" dirty="0" smtClean="0">
                <a:solidFill>
                  <a:srgbClr val="4F81BD"/>
                </a:solidFill>
                <a:latin typeface="Cambria"/>
              </a:rPr>
              <a:t>Original Version</a:t>
            </a:r>
          </a:p>
          <a:p>
            <a:pPr marR="0" lvl="3" rtl="0"/>
            <a:r>
              <a:rPr lang="en-US" altLang="zh-CN" baseline="0" dirty="0" smtClean="0">
                <a:solidFill>
                  <a:srgbClr val="243F60"/>
                </a:solidFill>
                <a:latin typeface="Cambria"/>
              </a:rPr>
              <a:t>Nebraska is filled with internationally recognized attractions that draw large crowds of people every year, without fail. In 1996, some of the most popular places were Fort Robinson State Park (355,000 visitors), Scotts Bluff National Monument (132,166), Arbor Lodge State Historical Park &amp; Museum (100,000),</a:t>
            </a:r>
            <a:r>
              <a:rPr lang="zh-CN" altLang="en-US" baseline="0" dirty="0" smtClean="0">
                <a:solidFill>
                  <a:srgbClr val="243F60"/>
                </a:solidFill>
                <a:latin typeface="Cambria"/>
              </a:rPr>
              <a:t> </a:t>
            </a:r>
            <a:r>
              <a:rPr lang="en-US" altLang="zh-CN" baseline="0" dirty="0" smtClean="0">
                <a:solidFill>
                  <a:srgbClr val="243F60"/>
                </a:solidFill>
                <a:latin typeface="Cambria"/>
                <a:hlinkClick r:id="rId3"/>
              </a:rPr>
              <a:t>Carhenge</a:t>
            </a:r>
            <a:r>
              <a:rPr lang="zh-CN" altLang="en-US" baseline="0" dirty="0" smtClean="0">
                <a:solidFill>
                  <a:srgbClr val="243F60"/>
                </a:solidFill>
                <a:latin typeface="Cambria"/>
                <a:hlinkClick r:id="rId3"/>
              </a:rPr>
              <a:t> </a:t>
            </a:r>
            <a:r>
              <a:rPr lang="en-US" altLang="zh-CN" baseline="0" dirty="0" smtClean="0">
                <a:solidFill>
                  <a:srgbClr val="243F60"/>
                </a:solidFill>
                <a:latin typeface="Cambria"/>
                <a:hlinkClick r:id="rId3"/>
              </a:rPr>
              <a:t>(86,598), Stuhr Museum of the Prairie Pioneer (60,002), and Buffalo Bill Ranch State Historical Park (28,446).</a:t>
            </a:r>
          </a:p>
          <a:p>
            <a:pPr marR="0" lvl="2" rtl="0"/>
            <a:r>
              <a:rPr lang="en-US" altLang="zh-CN" b="1" i="1" baseline="0" dirty="0" smtClean="0">
                <a:solidFill>
                  <a:srgbClr val="4F81BD"/>
                </a:solidFill>
                <a:latin typeface="Cambria"/>
              </a:rPr>
              <a:t>Combined Version (Uses all three style</a:t>
            </a:r>
            <a:r>
              <a:rPr lang="zh-CN" altLang="en-US" b="1" i="1" baseline="0" dirty="0" smtClean="0">
                <a:solidFill>
                  <a:srgbClr val="4F81BD"/>
                </a:solidFill>
                <a:latin typeface="Cambria"/>
              </a:rPr>
              <a:t> </a:t>
            </a:r>
            <a:r>
              <a:rPr lang="en-US" altLang="zh-CN" b="1" i="1" baseline="0" dirty="0" smtClean="0">
                <a:solidFill>
                  <a:srgbClr val="4F81BD"/>
                </a:solidFill>
                <a:latin typeface="Cambria"/>
              </a:rPr>
              <a:t>improvements)</a:t>
            </a:r>
          </a:p>
          <a:p>
            <a:pPr marR="0" lvl="3" rtl="0"/>
            <a:r>
              <a:rPr lang="en-US" altLang="zh-CN" baseline="0" dirty="0" smtClean="0">
                <a:solidFill>
                  <a:srgbClr val="243F60"/>
                </a:solidFill>
                <a:latin typeface="Cambria"/>
              </a:rPr>
              <a:t>In 1996, six of the most-visited places in Nebraska were:</a:t>
            </a:r>
          </a:p>
          <a:p>
            <a:pPr marR="0" lvl="4" rtl="0"/>
            <a:r>
              <a:rPr lang="en-US" altLang="zh-CN" i="1" baseline="0" dirty="0" smtClean="0">
                <a:solidFill>
                  <a:srgbClr val="243F60"/>
                </a:solidFill>
                <a:latin typeface="Cambria"/>
              </a:rPr>
              <a:t>Fort Robinson State Park</a:t>
            </a:r>
          </a:p>
          <a:p>
            <a:pPr marR="0" lvl="4" rtl="0"/>
            <a:r>
              <a:rPr lang="en-US" altLang="zh-CN" i="1" baseline="0" dirty="0" smtClean="0">
                <a:solidFill>
                  <a:srgbClr val="404040"/>
                </a:solidFill>
                <a:latin typeface="Cambria"/>
              </a:rPr>
              <a:t>Scotts Bluff National Monument</a:t>
            </a:r>
          </a:p>
          <a:p>
            <a:pPr marR="0" lvl="4" rtl="0"/>
            <a:r>
              <a:rPr lang="en-US" altLang="zh-CN" baseline="0" dirty="0" smtClean="0">
                <a:solidFill>
                  <a:srgbClr val="404040"/>
                </a:solidFill>
                <a:latin typeface="Cambria"/>
              </a:rPr>
              <a:t>Arbor Lodge State Historical Park &amp; Museum</a:t>
            </a:r>
          </a:p>
          <a:p>
            <a:pPr marR="0" lvl="4" rtl="0"/>
            <a:r>
              <a:rPr lang="en-US" altLang="zh-CN" i="1" baseline="0" dirty="0" smtClean="0">
                <a:solidFill>
                  <a:srgbClr val="404040"/>
                </a:solidFill>
                <a:latin typeface="Cambria"/>
              </a:rPr>
              <a:t>Carhenge</a:t>
            </a:r>
          </a:p>
          <a:p>
            <a:pPr marR="0" lvl="4" rtl="0"/>
            <a:r>
              <a:rPr lang="en-US" altLang="zh-CN" i="1" baseline="0" dirty="0" smtClean="0">
                <a:solidFill>
                  <a:srgbClr val="404040"/>
                </a:solidFill>
                <a:latin typeface="Cambria"/>
              </a:rPr>
              <a:t>Stuhr Museum of the Prairie Pioneer</a:t>
            </a:r>
          </a:p>
          <a:p>
            <a:pPr marR="0" lvl="4" rtl="0"/>
            <a:r>
              <a:rPr lang="en-US" altLang="zh-CN" i="1" baseline="0" dirty="0" smtClean="0">
                <a:solidFill>
                  <a:srgbClr val="404040"/>
                </a:solidFill>
                <a:latin typeface="Cambria"/>
              </a:rPr>
              <a:t>Buffalo Bill Ranch State Historical Park</a:t>
            </a:r>
          </a:p>
          <a:p>
            <a:pPr marR="0" lvl="2" rtl="0"/>
            <a:r>
              <a:rPr lang="en-US" altLang="zh-CN" b="1" i="1" baseline="0" dirty="0" smtClean="0">
                <a:solidFill>
                  <a:srgbClr val="4F81BD"/>
                </a:solidFill>
                <a:latin typeface="Cambria"/>
              </a:rPr>
              <a:t>Four performance measures (time, errors, memory, and site structure):</a:t>
            </a:r>
          </a:p>
          <a:p>
            <a:pPr marR="0" lvl="3" rtl="0">
              <a:buFont typeface="Arial" pitchFamily="34" charset="0"/>
              <a:buChar char="•"/>
            </a:pPr>
            <a:r>
              <a:rPr lang="en-US" altLang="zh-CN" b="1" baseline="0" dirty="0" smtClean="0">
                <a:solidFill>
                  <a:srgbClr val="243F60"/>
                </a:solidFill>
                <a:latin typeface="Cambria"/>
              </a:rPr>
              <a:t>Concise: 58% improvement</a:t>
            </a:r>
          </a:p>
          <a:p>
            <a:pPr marR="0" lvl="3" rtl="0">
              <a:buFont typeface="Arial" pitchFamily="34" charset="0"/>
              <a:buChar char="•"/>
            </a:pPr>
            <a:r>
              <a:rPr lang="en-US" altLang="zh-CN" b="1" baseline="0" dirty="0" smtClean="0">
                <a:solidFill>
                  <a:srgbClr val="243F60"/>
                </a:solidFill>
                <a:latin typeface="Cambria"/>
              </a:rPr>
              <a:t>Scannable layout: 47% improvement</a:t>
            </a:r>
          </a:p>
          <a:p>
            <a:pPr marR="0" lvl="3" rtl="0">
              <a:buFont typeface="Arial" pitchFamily="34" charset="0"/>
              <a:buChar char="•"/>
            </a:pPr>
            <a:r>
              <a:rPr lang="en-US" altLang="zh-CN" b="1" baseline="0" dirty="0" smtClean="0">
                <a:solidFill>
                  <a:srgbClr val="243F60"/>
                </a:solidFill>
                <a:latin typeface="Cambria"/>
              </a:rPr>
              <a:t>Objective language: 27%</a:t>
            </a:r>
          </a:p>
          <a:p>
            <a:pPr marR="0" lvl="3" rtl="0">
              <a:buFont typeface="Arial" pitchFamily="34" charset="0"/>
              <a:buChar char="•"/>
            </a:pPr>
            <a:r>
              <a:rPr lang="en-US" altLang="zh-CN" b="1" baseline="0" dirty="0" smtClean="0">
                <a:solidFill>
                  <a:srgbClr val="243F60"/>
                </a:solidFill>
                <a:latin typeface="Cambria"/>
              </a:rPr>
              <a:t>Combined version: 124% improvement</a:t>
            </a:r>
            <a:endParaRPr lang="zh-CN" altLang="en-US" b="1" baseline="0" dirty="0" smtClean="0">
              <a:solidFill>
                <a:srgbClr val="243F60"/>
              </a:solidFill>
              <a:latin typeface="Cambria"/>
            </a:endParaRPr>
          </a:p>
          <a:p>
            <a:endParaRPr lang="en-US" dirty="0"/>
          </a:p>
        </p:txBody>
      </p:sp>
      <p:sp>
        <p:nvSpPr>
          <p:cNvPr id="4" name="Slide Number Placeholder 3"/>
          <p:cNvSpPr>
            <a:spLocks noGrp="1"/>
          </p:cNvSpPr>
          <p:nvPr>
            <p:ph type="sldNum" sz="quarter" idx="10"/>
          </p:nvPr>
        </p:nvSpPr>
        <p:spPr/>
        <p:txBody>
          <a:bodyPr/>
          <a:lstStyle/>
          <a:p>
            <a:fld id="{DC46426A-5948-43DB-B11D-F884229D454B}" type="slidenum">
              <a:rPr lang="en-US" smtClean="0"/>
              <a:pPr/>
              <a:t>32</a:t>
            </a:fld>
            <a:endParaRPr 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R="0" lvl="0" rtl="0"/>
            <a:r>
              <a:rPr lang="en-US" altLang="zh-CN" b="1" i="1" baseline="0" dirty="0" smtClean="0">
                <a:latin typeface="Cambria"/>
              </a:rPr>
              <a:t>Shape your text for online reading</a:t>
            </a:r>
            <a:r>
              <a:rPr lang="zh-CN" altLang="en-US" b="1" i="1" baseline="0" dirty="0" smtClean="0">
                <a:latin typeface="Cambria"/>
              </a:rPr>
              <a:t> </a:t>
            </a:r>
            <a:r>
              <a:rPr lang="en-US" altLang="zh-CN" b="1" i="1" baseline="0" dirty="0" smtClean="0">
                <a:latin typeface="Cambria"/>
              </a:rPr>
              <a:t>(Inverted Pyramid)</a:t>
            </a:r>
          </a:p>
          <a:p>
            <a:pPr marR="0" lvl="1" rtl="0"/>
            <a:r>
              <a:rPr lang="en-US" altLang="zh-CN" b="1" baseline="0" dirty="0" smtClean="0">
                <a:solidFill>
                  <a:srgbClr val="4F81BD"/>
                </a:solidFill>
                <a:latin typeface="Cambria"/>
              </a:rPr>
              <a:t>Readers scan from the top. The inverted pyramid style gives the reader results faster. (J. Nielsen 1996)</a:t>
            </a:r>
          </a:p>
          <a:p>
            <a:pPr marR="0" lvl="2" rtl="0"/>
            <a:r>
              <a:rPr lang="en-US" altLang="zh-CN" b="1" i="1" baseline="0" dirty="0" smtClean="0">
                <a:solidFill>
                  <a:srgbClr val="4F81BD"/>
                </a:solidFill>
                <a:latin typeface="Cambria"/>
              </a:rPr>
              <a:t>Pyramid Style</a:t>
            </a:r>
          </a:p>
          <a:p>
            <a:pPr marR="0" lvl="3" rtl="0"/>
            <a:r>
              <a:rPr lang="en-US" altLang="zh-CN" b="1" baseline="0" dirty="0" smtClean="0">
                <a:solidFill>
                  <a:srgbClr val="243F60"/>
                </a:solidFill>
                <a:latin typeface="Cambria"/>
              </a:rPr>
              <a:t>Most research papers and engineering reports open with a problem statement, then review the prior art, and move into a detailed discussion of the different options that are considered and the methods that are used. After plowing through twenty pages of basics the patient reader may find a section entitled</a:t>
            </a:r>
            <a:r>
              <a:rPr lang="zh-CN" altLang="en-US" b="1" baseline="0" dirty="0" smtClean="0">
                <a:solidFill>
                  <a:srgbClr val="243F60"/>
                </a:solidFill>
                <a:latin typeface="Cambria"/>
              </a:rPr>
              <a:t> </a:t>
            </a:r>
            <a:r>
              <a:rPr lang="en-US" altLang="zh-CN" b="1" baseline="0" dirty="0" smtClean="0">
                <a:solidFill>
                  <a:srgbClr val="243F60"/>
                </a:solidFill>
                <a:latin typeface="Cambria"/>
              </a:rPr>
              <a:t>results with detailed tables,</a:t>
            </a:r>
            <a:r>
              <a:rPr lang="zh-CN" altLang="en-US" b="1" baseline="0" dirty="0" smtClean="0">
                <a:solidFill>
                  <a:srgbClr val="243F60"/>
                </a:solidFill>
                <a:latin typeface="Cambria"/>
              </a:rPr>
              <a:t> </a:t>
            </a:r>
            <a:r>
              <a:rPr lang="en-US" altLang="zh-CN" b="1" baseline="0" dirty="0" smtClean="0">
                <a:solidFill>
                  <a:srgbClr val="243F60"/>
                </a:solidFill>
                <a:latin typeface="Cambria"/>
              </a:rPr>
              <a:t>charts, and statistical tests; and after an additional five pages of this, a page or so of</a:t>
            </a:r>
            <a:r>
              <a:rPr lang="zh-CN" altLang="en-US" b="1" baseline="0" dirty="0" smtClean="0">
                <a:solidFill>
                  <a:srgbClr val="243F60"/>
                </a:solidFill>
                <a:latin typeface="Cambria"/>
              </a:rPr>
              <a:t> </a:t>
            </a:r>
            <a:r>
              <a:rPr lang="en-US" altLang="zh-CN" b="1" baseline="0" dirty="0" smtClean="0">
                <a:solidFill>
                  <a:srgbClr val="243F60"/>
                </a:solidFill>
                <a:latin typeface="Cambria"/>
              </a:rPr>
              <a:t>conclusions</a:t>
            </a:r>
            <a:r>
              <a:rPr lang="zh-CN" altLang="en-US" b="1" baseline="0" dirty="0" smtClean="0">
                <a:solidFill>
                  <a:srgbClr val="243F60"/>
                </a:solidFill>
                <a:latin typeface="Cambria"/>
              </a:rPr>
              <a:t> </a:t>
            </a:r>
            <a:r>
              <a:rPr lang="en-US" altLang="zh-CN" b="1" baseline="0" dirty="0" smtClean="0">
                <a:solidFill>
                  <a:srgbClr val="243F60"/>
                </a:solidFill>
                <a:latin typeface="Cambria"/>
              </a:rPr>
              <a:t>is reached.</a:t>
            </a:r>
          </a:p>
          <a:p>
            <a:pPr marR="0" lvl="2" rtl="0"/>
            <a:r>
              <a:rPr lang="en-US" altLang="zh-CN" b="1" i="1" baseline="0" dirty="0" smtClean="0">
                <a:solidFill>
                  <a:srgbClr val="4F81BD"/>
                </a:solidFill>
                <a:latin typeface="Cambria"/>
              </a:rPr>
              <a:t>Inverted Pyramid Style</a:t>
            </a:r>
          </a:p>
          <a:p>
            <a:pPr marR="0" lvl="3" rtl="0"/>
            <a:r>
              <a:rPr lang="en-US" altLang="zh-CN" baseline="0" dirty="0" smtClean="0">
                <a:solidFill>
                  <a:srgbClr val="243F60"/>
                </a:solidFill>
                <a:latin typeface="Cambria"/>
              </a:rPr>
              <a:t>Journalists have long adhered to the inverse approach: start the article by telling the reader the conclusion ("After long debate, the Assembly voted to increase state taxes by 10 percent"), follow by the most important supporting information, and end by giving the background.</a:t>
            </a:r>
            <a:r>
              <a:rPr lang="zh-CN" altLang="en-US" baseline="0" dirty="0" smtClean="0">
                <a:solidFill>
                  <a:srgbClr val="243F60"/>
                </a:solidFill>
                <a:latin typeface="Cambria"/>
              </a:rPr>
              <a:t> </a:t>
            </a:r>
          </a:p>
          <a:p>
            <a:endParaRPr lang="en-US" dirty="0"/>
          </a:p>
        </p:txBody>
      </p:sp>
      <p:sp>
        <p:nvSpPr>
          <p:cNvPr id="4" name="Slide Number Placeholder 3"/>
          <p:cNvSpPr>
            <a:spLocks noGrp="1"/>
          </p:cNvSpPr>
          <p:nvPr>
            <p:ph type="sldNum" sz="quarter" idx="10"/>
          </p:nvPr>
        </p:nvSpPr>
        <p:spPr/>
        <p:txBody>
          <a:bodyPr/>
          <a:lstStyle/>
          <a:p>
            <a:fld id="{DC46426A-5948-43DB-B11D-F884229D454B}" type="slidenum">
              <a:rPr lang="en-US" smtClean="0"/>
              <a:pPr/>
              <a:t>33</a:t>
            </a:fld>
            <a:endParaRPr 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R="0" lvl="0" rtl="0"/>
            <a:r>
              <a:rPr lang="en-US" altLang="zh-CN" b="1" i="1" baseline="0" dirty="0" smtClean="0">
                <a:latin typeface="Cambria"/>
              </a:rPr>
              <a:t>Shape your text for online reading</a:t>
            </a:r>
            <a:r>
              <a:rPr lang="zh-CN" altLang="en-US" b="1" i="1" baseline="0" dirty="0" smtClean="0">
                <a:latin typeface="Cambria"/>
              </a:rPr>
              <a:t> </a:t>
            </a:r>
            <a:r>
              <a:rPr lang="en-US" altLang="zh-CN" b="1" i="1" baseline="0" dirty="0" smtClean="0">
                <a:latin typeface="Cambria"/>
              </a:rPr>
              <a:t>(Inverted Pyramid)</a:t>
            </a:r>
          </a:p>
          <a:p>
            <a:pPr marR="0" lvl="1" rtl="0"/>
            <a:r>
              <a:rPr lang="en-US" altLang="zh-CN" b="1" baseline="0" dirty="0" smtClean="0">
                <a:solidFill>
                  <a:srgbClr val="4F81BD"/>
                </a:solidFill>
                <a:latin typeface="Cambria"/>
              </a:rPr>
              <a:t>Readers scan from the top. The inverted pyramid style gives the reader results faster. (J. Nielsen 1996)</a:t>
            </a:r>
          </a:p>
          <a:p>
            <a:pPr marR="0" lvl="2" rtl="0"/>
            <a:r>
              <a:rPr lang="en-US" altLang="zh-CN" b="1" i="1" baseline="0" dirty="0" smtClean="0">
                <a:solidFill>
                  <a:srgbClr val="4F81BD"/>
                </a:solidFill>
                <a:latin typeface="Cambria"/>
              </a:rPr>
              <a:t>Pyramid Style</a:t>
            </a:r>
          </a:p>
          <a:p>
            <a:pPr marR="0" lvl="3" rtl="0"/>
            <a:r>
              <a:rPr lang="en-US" altLang="zh-CN" baseline="0" dirty="0" smtClean="0">
                <a:solidFill>
                  <a:srgbClr val="243F60"/>
                </a:solidFill>
                <a:latin typeface="Cambria"/>
              </a:rPr>
              <a:t>Most research papers and engineering reports open with a problem statement, then review the prior art, and move into a detailed discussion of the different options that are considered and the methods that are used. After plowing through twenty pages of basics the patient reader may find a section entitled</a:t>
            </a:r>
            <a:r>
              <a:rPr lang="zh-CN" altLang="en-US" baseline="0" dirty="0" smtClean="0">
                <a:solidFill>
                  <a:srgbClr val="243F60"/>
                </a:solidFill>
                <a:latin typeface="Cambria"/>
              </a:rPr>
              <a:t> </a:t>
            </a:r>
            <a:r>
              <a:rPr lang="en-US" altLang="zh-CN" baseline="0" dirty="0" smtClean="0">
                <a:solidFill>
                  <a:srgbClr val="243F60"/>
                </a:solidFill>
                <a:latin typeface="Cambria"/>
              </a:rPr>
              <a:t>results with detailed tables,</a:t>
            </a:r>
            <a:r>
              <a:rPr lang="zh-CN" altLang="en-US" baseline="0" dirty="0" smtClean="0">
                <a:solidFill>
                  <a:srgbClr val="243F60"/>
                </a:solidFill>
                <a:latin typeface="Cambria"/>
              </a:rPr>
              <a:t> </a:t>
            </a:r>
            <a:r>
              <a:rPr lang="en-US" altLang="zh-CN" baseline="0" dirty="0" smtClean="0">
                <a:solidFill>
                  <a:srgbClr val="243F60"/>
                </a:solidFill>
                <a:latin typeface="Cambria"/>
              </a:rPr>
              <a:t>charts, and statistical tests; and after an additional five pages of this, a page or so of</a:t>
            </a:r>
            <a:r>
              <a:rPr lang="zh-CN" altLang="en-US" baseline="0" dirty="0" smtClean="0">
                <a:solidFill>
                  <a:srgbClr val="243F60"/>
                </a:solidFill>
                <a:latin typeface="Cambria"/>
              </a:rPr>
              <a:t> </a:t>
            </a:r>
            <a:r>
              <a:rPr lang="en-US" altLang="zh-CN" baseline="0" dirty="0" smtClean="0">
                <a:solidFill>
                  <a:srgbClr val="243F60"/>
                </a:solidFill>
                <a:latin typeface="Cambria"/>
              </a:rPr>
              <a:t>conclusions</a:t>
            </a:r>
            <a:r>
              <a:rPr lang="zh-CN" altLang="en-US" baseline="0" dirty="0" smtClean="0">
                <a:solidFill>
                  <a:srgbClr val="243F60"/>
                </a:solidFill>
                <a:latin typeface="Cambria"/>
              </a:rPr>
              <a:t> </a:t>
            </a:r>
            <a:r>
              <a:rPr lang="en-US" altLang="zh-CN" baseline="0" dirty="0" smtClean="0">
                <a:solidFill>
                  <a:srgbClr val="243F60"/>
                </a:solidFill>
                <a:latin typeface="Cambria"/>
              </a:rPr>
              <a:t>is reached.</a:t>
            </a:r>
          </a:p>
          <a:p>
            <a:pPr marR="0" lvl="2" rtl="0"/>
            <a:r>
              <a:rPr lang="en-US" altLang="zh-CN" b="1" i="1" baseline="0" dirty="0" smtClean="0">
                <a:solidFill>
                  <a:srgbClr val="4F81BD"/>
                </a:solidFill>
                <a:latin typeface="Cambria"/>
              </a:rPr>
              <a:t>Inverted Pyramid Style</a:t>
            </a:r>
          </a:p>
          <a:p>
            <a:pPr marR="0" lvl="3" rtl="0"/>
            <a:r>
              <a:rPr lang="en-US" altLang="zh-CN" b="1" baseline="0" dirty="0" smtClean="0">
                <a:solidFill>
                  <a:srgbClr val="243F60"/>
                </a:solidFill>
                <a:latin typeface="Cambria"/>
              </a:rPr>
              <a:t>Journalists have long adhered to the inverse approach: start the article by telling the reader the conclusion ("After long debate, the Assembly voted to increase state taxes by 10 percent"), follow by the most important supporting information, and end by giving the background.</a:t>
            </a:r>
            <a:r>
              <a:rPr lang="zh-CN" altLang="en-US" b="1" baseline="0" dirty="0" smtClean="0">
                <a:solidFill>
                  <a:srgbClr val="243F60"/>
                </a:solidFill>
                <a:latin typeface="Cambria"/>
              </a:rPr>
              <a:t> </a:t>
            </a:r>
          </a:p>
          <a:p>
            <a:endParaRPr lang="en-US" dirty="0"/>
          </a:p>
        </p:txBody>
      </p:sp>
      <p:sp>
        <p:nvSpPr>
          <p:cNvPr id="4" name="Slide Number Placeholder 3"/>
          <p:cNvSpPr>
            <a:spLocks noGrp="1"/>
          </p:cNvSpPr>
          <p:nvPr>
            <p:ph type="sldNum" sz="quarter" idx="10"/>
          </p:nvPr>
        </p:nvSpPr>
        <p:spPr/>
        <p:txBody>
          <a:bodyPr/>
          <a:lstStyle/>
          <a:p>
            <a:fld id="{DC46426A-5948-43DB-B11D-F884229D454B}" type="slidenum">
              <a:rPr lang="en-US" smtClean="0"/>
              <a:pPr/>
              <a:t>34</a:t>
            </a:fld>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R="0" lvl="0" rtl="0"/>
            <a:r>
              <a:rPr lang="en-US" altLang="zh-CN" b="1" i="1" baseline="0" dirty="0" smtClean="0">
                <a:latin typeface="Cambria"/>
              </a:rPr>
              <a:t>Get to the point </a:t>
            </a:r>
          </a:p>
          <a:p>
            <a:pPr marR="0" lvl="1" rtl="0"/>
            <a:r>
              <a:rPr lang="en-US" altLang="zh-CN" b="1" baseline="0" dirty="0" smtClean="0">
                <a:solidFill>
                  <a:srgbClr val="4F81BD"/>
                </a:solidFill>
                <a:latin typeface="Cambria"/>
              </a:rPr>
              <a:t>Your white paper has three seconds or less to catch someone</a:t>
            </a:r>
            <a:r>
              <a:rPr lang="zh-CN" altLang="en-US" b="1" baseline="0" dirty="0" smtClean="0">
                <a:solidFill>
                  <a:srgbClr val="4F81BD"/>
                </a:solidFill>
                <a:latin typeface="Cambria"/>
              </a:rPr>
              <a:t>’</a:t>
            </a:r>
            <a:r>
              <a:rPr lang="en-US" altLang="zh-CN" b="1" baseline="0" dirty="0" smtClean="0">
                <a:solidFill>
                  <a:srgbClr val="4F81BD"/>
                </a:solidFill>
                <a:latin typeface="Cambria"/>
              </a:rPr>
              <a:t>s attention. (Barr 2010, 5ff)</a:t>
            </a:r>
            <a:r>
              <a:rPr lang="zh-CN" altLang="en-US" b="1" baseline="0" dirty="0" smtClean="0">
                <a:solidFill>
                  <a:srgbClr val="4F81BD"/>
                </a:solidFill>
                <a:latin typeface="Cambria"/>
              </a:rPr>
              <a:t> </a:t>
            </a:r>
            <a:r>
              <a:rPr lang="en-US" altLang="zh-CN" b="1" baseline="0" dirty="0" smtClean="0">
                <a:solidFill>
                  <a:srgbClr val="4F81BD"/>
                </a:solidFill>
                <a:latin typeface="Cambria"/>
              </a:rPr>
              <a:t>To do that:</a:t>
            </a:r>
          </a:p>
          <a:p>
            <a:pPr marR="0" lvl="2" rtl="0"/>
            <a:r>
              <a:rPr lang="en-US" altLang="zh-CN" dirty="0" smtClean="0"/>
              <a:t>Keep it short.</a:t>
            </a:r>
          </a:p>
          <a:p>
            <a:pPr marR="0" lvl="2" rtl="0"/>
            <a:r>
              <a:rPr lang="en-US" altLang="zh-CN" dirty="0" smtClean="0"/>
              <a:t>Front-load your content.</a:t>
            </a:r>
          </a:p>
          <a:p>
            <a:pPr marR="0" lvl="2" rtl="0"/>
            <a:r>
              <a:rPr lang="en-US" altLang="zh-CN" dirty="0" smtClean="0"/>
              <a:t>Keep it simple.</a:t>
            </a:r>
            <a:endParaRPr lang="zh-CN" altLang="en-US" b="1" i="1" baseline="0" dirty="0" smtClean="0">
              <a:solidFill>
                <a:srgbClr val="4F81BD"/>
              </a:solidFill>
              <a:latin typeface="Cambria"/>
            </a:endParaRPr>
          </a:p>
          <a:p>
            <a:endParaRPr lang="en-US" dirty="0"/>
          </a:p>
        </p:txBody>
      </p:sp>
      <p:sp>
        <p:nvSpPr>
          <p:cNvPr id="4" name="Slide Number Placeholder 3"/>
          <p:cNvSpPr>
            <a:spLocks noGrp="1"/>
          </p:cNvSpPr>
          <p:nvPr>
            <p:ph type="sldNum" sz="quarter" idx="10"/>
          </p:nvPr>
        </p:nvSpPr>
        <p:spPr/>
        <p:txBody>
          <a:bodyPr/>
          <a:lstStyle/>
          <a:p>
            <a:fld id="{DC46426A-5948-43DB-B11D-F884229D454B}" type="slidenum">
              <a:rPr lang="en-US" smtClean="0"/>
              <a:pPr/>
              <a:t>35</a:t>
            </a:fld>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R="0" lvl="0" rtl="0"/>
            <a:r>
              <a:rPr lang="en-US" altLang="zh-CN" b="1" i="1" baseline="0" dirty="0" smtClean="0">
                <a:latin typeface="Cambria"/>
              </a:rPr>
              <a:t>Get to the point </a:t>
            </a:r>
          </a:p>
          <a:p>
            <a:pPr marR="0" lvl="1" rtl="0"/>
            <a:r>
              <a:rPr lang="en-US" altLang="zh-CN" b="1" baseline="0" dirty="0" smtClean="0">
                <a:solidFill>
                  <a:srgbClr val="4F81BD"/>
                </a:solidFill>
                <a:latin typeface="Cambria"/>
              </a:rPr>
              <a:t>Your white paper has three seconds or less to catch someone</a:t>
            </a:r>
            <a:r>
              <a:rPr lang="zh-CN" altLang="en-US" b="1" baseline="0" dirty="0" smtClean="0">
                <a:solidFill>
                  <a:srgbClr val="4F81BD"/>
                </a:solidFill>
                <a:latin typeface="Cambria"/>
              </a:rPr>
              <a:t>’</a:t>
            </a:r>
            <a:r>
              <a:rPr lang="en-US" altLang="zh-CN" b="1" baseline="0" dirty="0" smtClean="0">
                <a:solidFill>
                  <a:srgbClr val="4F81BD"/>
                </a:solidFill>
                <a:latin typeface="Cambria"/>
              </a:rPr>
              <a:t>s attention. (Barr 2010, 5ff)</a:t>
            </a:r>
            <a:r>
              <a:rPr lang="zh-CN" altLang="en-US" b="1" baseline="0" dirty="0" smtClean="0">
                <a:solidFill>
                  <a:srgbClr val="4F81BD"/>
                </a:solidFill>
                <a:latin typeface="Cambria"/>
              </a:rPr>
              <a:t> </a:t>
            </a:r>
            <a:r>
              <a:rPr lang="en-US" altLang="zh-CN" b="1" baseline="0" dirty="0" smtClean="0">
                <a:solidFill>
                  <a:srgbClr val="4F81BD"/>
                </a:solidFill>
                <a:latin typeface="Cambria"/>
              </a:rPr>
              <a:t>To do that:</a:t>
            </a:r>
          </a:p>
          <a:p>
            <a:pPr marR="0" lvl="2" rtl="0"/>
            <a:r>
              <a:rPr lang="en-US" altLang="zh-CN" b="1" dirty="0" smtClean="0"/>
              <a:t>Keep it short.</a:t>
            </a:r>
          </a:p>
          <a:p>
            <a:pPr marR="0" lvl="2" rtl="0"/>
            <a:r>
              <a:rPr lang="en-US" altLang="zh-CN" dirty="0" smtClean="0"/>
              <a:t>Front-load your content.</a:t>
            </a:r>
          </a:p>
          <a:p>
            <a:pPr marR="0" lvl="2" rtl="0"/>
            <a:r>
              <a:rPr lang="en-US" altLang="zh-CN" dirty="0" smtClean="0"/>
              <a:t>Keep it simple.</a:t>
            </a:r>
            <a:endParaRPr lang="zh-CN" altLang="en-US" b="1" i="1" baseline="0" dirty="0" smtClean="0">
              <a:solidFill>
                <a:srgbClr val="4F81BD"/>
              </a:solidFill>
              <a:latin typeface="Cambria"/>
            </a:endParaRPr>
          </a:p>
          <a:p>
            <a:endParaRPr lang="en-US" dirty="0"/>
          </a:p>
        </p:txBody>
      </p:sp>
      <p:sp>
        <p:nvSpPr>
          <p:cNvPr id="4" name="Slide Number Placeholder 3"/>
          <p:cNvSpPr>
            <a:spLocks noGrp="1"/>
          </p:cNvSpPr>
          <p:nvPr>
            <p:ph type="sldNum" sz="quarter" idx="10"/>
          </p:nvPr>
        </p:nvSpPr>
        <p:spPr/>
        <p:txBody>
          <a:bodyPr/>
          <a:lstStyle/>
          <a:p>
            <a:fld id="{DC46426A-5948-43DB-B11D-F884229D454B}" type="slidenum">
              <a:rPr lang="en-US" smtClean="0"/>
              <a:pPr/>
              <a:t>36</a:t>
            </a:fld>
            <a:endParaRPr lang="en-US"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R="0" lvl="0" rtl="0"/>
            <a:r>
              <a:rPr lang="en-US" altLang="zh-CN" b="1" i="1" baseline="0" dirty="0" smtClean="0">
                <a:latin typeface="Cambria"/>
              </a:rPr>
              <a:t>Get to the point </a:t>
            </a:r>
          </a:p>
          <a:p>
            <a:pPr marR="0" lvl="1" rtl="0"/>
            <a:r>
              <a:rPr lang="en-US" altLang="zh-CN" b="1" baseline="0" dirty="0" smtClean="0">
                <a:solidFill>
                  <a:srgbClr val="4F81BD"/>
                </a:solidFill>
                <a:latin typeface="Cambria"/>
              </a:rPr>
              <a:t>Your white paper has three seconds or less to catch someone</a:t>
            </a:r>
            <a:r>
              <a:rPr lang="zh-CN" altLang="en-US" b="1" baseline="0" dirty="0" smtClean="0">
                <a:solidFill>
                  <a:srgbClr val="4F81BD"/>
                </a:solidFill>
                <a:latin typeface="Cambria"/>
              </a:rPr>
              <a:t>’</a:t>
            </a:r>
            <a:r>
              <a:rPr lang="en-US" altLang="zh-CN" b="1" baseline="0" dirty="0" smtClean="0">
                <a:solidFill>
                  <a:srgbClr val="4F81BD"/>
                </a:solidFill>
                <a:latin typeface="Cambria"/>
              </a:rPr>
              <a:t>s attention. (Barr 2010, 5ff)</a:t>
            </a:r>
            <a:r>
              <a:rPr lang="zh-CN" altLang="en-US" b="1" baseline="0" dirty="0" smtClean="0">
                <a:solidFill>
                  <a:srgbClr val="4F81BD"/>
                </a:solidFill>
                <a:latin typeface="Cambria"/>
              </a:rPr>
              <a:t> </a:t>
            </a:r>
            <a:r>
              <a:rPr lang="en-US" altLang="zh-CN" b="1" baseline="0" dirty="0" smtClean="0">
                <a:solidFill>
                  <a:srgbClr val="4F81BD"/>
                </a:solidFill>
                <a:latin typeface="Cambria"/>
              </a:rPr>
              <a:t>To do that:</a:t>
            </a:r>
          </a:p>
          <a:p>
            <a:pPr marR="0" lvl="2" rtl="0"/>
            <a:r>
              <a:rPr lang="en-US" altLang="zh-CN" dirty="0" smtClean="0"/>
              <a:t>Keep it short.</a:t>
            </a:r>
          </a:p>
          <a:p>
            <a:pPr marR="0" lvl="2" rtl="0"/>
            <a:r>
              <a:rPr lang="en-US" altLang="zh-CN" b="1" dirty="0" smtClean="0"/>
              <a:t>Front-load your content.</a:t>
            </a:r>
          </a:p>
          <a:p>
            <a:pPr marR="0" lvl="2" rtl="0"/>
            <a:r>
              <a:rPr lang="en-US" altLang="zh-CN" dirty="0" smtClean="0"/>
              <a:t>Keep it simple.</a:t>
            </a:r>
            <a:endParaRPr lang="zh-CN" altLang="en-US" b="1" i="1" baseline="0" dirty="0" smtClean="0">
              <a:solidFill>
                <a:srgbClr val="4F81BD"/>
              </a:solidFill>
              <a:latin typeface="Cambria"/>
            </a:endParaRPr>
          </a:p>
          <a:p>
            <a:endParaRPr lang="en-US" dirty="0"/>
          </a:p>
        </p:txBody>
      </p:sp>
      <p:sp>
        <p:nvSpPr>
          <p:cNvPr id="4" name="Slide Number Placeholder 3"/>
          <p:cNvSpPr>
            <a:spLocks noGrp="1"/>
          </p:cNvSpPr>
          <p:nvPr>
            <p:ph type="sldNum" sz="quarter" idx="10"/>
          </p:nvPr>
        </p:nvSpPr>
        <p:spPr/>
        <p:txBody>
          <a:bodyPr/>
          <a:lstStyle/>
          <a:p>
            <a:fld id="{DC46426A-5948-43DB-B11D-F884229D454B}" type="slidenum">
              <a:rPr lang="en-US" smtClean="0"/>
              <a:pPr/>
              <a:t>37</a:t>
            </a:fld>
            <a:endParaRPr lang="en-US"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R="0" lvl="0" rtl="0"/>
            <a:r>
              <a:rPr lang="en-US" altLang="zh-CN" b="1" i="1" baseline="0" dirty="0" smtClean="0">
                <a:latin typeface="Cambria"/>
              </a:rPr>
              <a:t>Get to the point </a:t>
            </a:r>
          </a:p>
          <a:p>
            <a:pPr marR="0" lvl="1" rtl="0"/>
            <a:r>
              <a:rPr lang="en-US" altLang="zh-CN" b="1" baseline="0" dirty="0" smtClean="0">
                <a:solidFill>
                  <a:srgbClr val="4F81BD"/>
                </a:solidFill>
                <a:latin typeface="Cambria"/>
              </a:rPr>
              <a:t>Your white paper has three seconds or less to catch someone</a:t>
            </a:r>
            <a:r>
              <a:rPr lang="zh-CN" altLang="en-US" b="1" baseline="0" dirty="0" smtClean="0">
                <a:solidFill>
                  <a:srgbClr val="4F81BD"/>
                </a:solidFill>
                <a:latin typeface="Cambria"/>
              </a:rPr>
              <a:t>’</a:t>
            </a:r>
            <a:r>
              <a:rPr lang="en-US" altLang="zh-CN" b="1" baseline="0" dirty="0" smtClean="0">
                <a:solidFill>
                  <a:srgbClr val="4F81BD"/>
                </a:solidFill>
                <a:latin typeface="Cambria"/>
              </a:rPr>
              <a:t>s attention. (Barr 2010, 5ff)</a:t>
            </a:r>
            <a:r>
              <a:rPr lang="zh-CN" altLang="en-US" b="1" baseline="0" dirty="0" smtClean="0">
                <a:solidFill>
                  <a:srgbClr val="4F81BD"/>
                </a:solidFill>
                <a:latin typeface="Cambria"/>
              </a:rPr>
              <a:t> </a:t>
            </a:r>
            <a:r>
              <a:rPr lang="en-US" altLang="zh-CN" b="1" baseline="0" dirty="0" smtClean="0">
                <a:solidFill>
                  <a:srgbClr val="4F81BD"/>
                </a:solidFill>
                <a:latin typeface="Cambria"/>
              </a:rPr>
              <a:t>To do that:</a:t>
            </a:r>
          </a:p>
          <a:p>
            <a:pPr marR="0" lvl="2" rtl="0"/>
            <a:r>
              <a:rPr lang="en-US" altLang="zh-CN" dirty="0" smtClean="0"/>
              <a:t>Keep it short.</a:t>
            </a:r>
          </a:p>
          <a:p>
            <a:pPr marR="0" lvl="2" rtl="0"/>
            <a:r>
              <a:rPr lang="en-US" altLang="zh-CN" dirty="0" smtClean="0"/>
              <a:t>Front-load your content.</a:t>
            </a:r>
          </a:p>
          <a:p>
            <a:pPr marR="0" lvl="2" rtl="0"/>
            <a:r>
              <a:rPr lang="en-US" altLang="zh-CN" b="1" dirty="0" smtClean="0"/>
              <a:t>Keep it simple.</a:t>
            </a:r>
            <a:endParaRPr lang="zh-CN" altLang="en-US" b="1" i="1" baseline="0" dirty="0" smtClean="0">
              <a:solidFill>
                <a:srgbClr val="4F81BD"/>
              </a:solidFill>
              <a:latin typeface="Cambria"/>
            </a:endParaRPr>
          </a:p>
          <a:p>
            <a:endParaRPr lang="en-US" dirty="0"/>
          </a:p>
        </p:txBody>
      </p:sp>
      <p:sp>
        <p:nvSpPr>
          <p:cNvPr id="4" name="Slide Number Placeholder 3"/>
          <p:cNvSpPr>
            <a:spLocks noGrp="1"/>
          </p:cNvSpPr>
          <p:nvPr>
            <p:ph type="sldNum" sz="quarter" idx="10"/>
          </p:nvPr>
        </p:nvSpPr>
        <p:spPr/>
        <p:txBody>
          <a:bodyPr/>
          <a:lstStyle/>
          <a:p>
            <a:fld id="{DC46426A-5948-43DB-B11D-F884229D454B}" type="slidenum">
              <a:rPr lang="en-US" smtClean="0"/>
              <a:pPr/>
              <a:t>38</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r>
              <a:rPr lang="en-US" altLang="zh-CN" b="1" dirty="0" smtClean="0">
                <a:solidFill>
                  <a:srgbClr val="4F81BD"/>
                </a:solidFill>
                <a:latin typeface="Cambria"/>
              </a:rPr>
              <a:t>From the Society for Technical Communications website (Society for Technical Communications 2011)</a:t>
            </a:r>
          </a:p>
          <a:p>
            <a:pPr marR="0" lvl="0" rtl="0">
              <a:buFont typeface="Arial" pitchFamily="34" charset="0"/>
              <a:buNone/>
            </a:pPr>
            <a:endParaRPr lang="en-US" altLang="zh-CN" b="1" i="1" baseline="0" dirty="0" smtClean="0">
              <a:solidFill>
                <a:srgbClr val="4F81BD"/>
              </a:solidFill>
              <a:latin typeface="Cambria"/>
            </a:endParaRPr>
          </a:p>
          <a:p>
            <a:pPr marR="0" lvl="0" rtl="0">
              <a:buFont typeface="Arial" pitchFamily="34" charset="0"/>
              <a:buNone/>
            </a:pPr>
            <a:r>
              <a:rPr lang="en-US" altLang="zh-CN" b="1" i="1" baseline="0" dirty="0" smtClean="0">
                <a:solidFill>
                  <a:srgbClr val="4F81BD"/>
                </a:solidFill>
                <a:latin typeface="Cambria"/>
              </a:rPr>
              <a:t>Technical communication is a broad field and includes any form of communication that exhibits one or more of the following characteristics:</a:t>
            </a:r>
          </a:p>
          <a:p>
            <a:pPr marR="0" lvl="1" rtl="0">
              <a:buFont typeface="Arial" pitchFamily="34" charset="0"/>
              <a:buChar char="•"/>
            </a:pPr>
            <a:r>
              <a:rPr lang="en-US" altLang="zh-CN" baseline="0" dirty="0" smtClean="0">
                <a:solidFill>
                  <a:srgbClr val="243F60"/>
                </a:solidFill>
                <a:latin typeface="Cambria"/>
              </a:rPr>
              <a:t>Communicating </a:t>
            </a:r>
            <a:r>
              <a:rPr lang="en-US" altLang="zh-CN" i="1" baseline="0" dirty="0" smtClean="0">
                <a:solidFill>
                  <a:srgbClr val="243F60"/>
                </a:solidFill>
                <a:latin typeface="Cambria"/>
              </a:rPr>
              <a:t>about technical or specialized topics, such as computer applications, medical procedures, or environmental regulations.</a:t>
            </a:r>
          </a:p>
          <a:p>
            <a:pPr marR="0" lvl="1" rtl="0">
              <a:buFont typeface="Arial" pitchFamily="34" charset="0"/>
              <a:buChar char="•"/>
            </a:pPr>
            <a:r>
              <a:rPr lang="en-US" altLang="zh-CN" baseline="0" dirty="0" smtClean="0">
                <a:solidFill>
                  <a:srgbClr val="243F60"/>
                </a:solidFill>
                <a:latin typeface="Cambria"/>
              </a:rPr>
              <a:t>Communicating </a:t>
            </a:r>
            <a:r>
              <a:rPr lang="en-US" altLang="zh-CN" i="1" baseline="0" dirty="0" smtClean="0">
                <a:solidFill>
                  <a:srgbClr val="243F60"/>
                </a:solidFill>
                <a:latin typeface="Cambria"/>
              </a:rPr>
              <a:t>by using technology, such as web pages, help files, or social media sites.</a:t>
            </a:r>
          </a:p>
          <a:p>
            <a:pPr marR="0" lvl="1" rtl="0">
              <a:buFont typeface="Arial" pitchFamily="34" charset="0"/>
              <a:buChar char="•"/>
            </a:pPr>
            <a:r>
              <a:rPr lang="en-US" altLang="zh-CN" baseline="0" dirty="0" smtClean="0">
                <a:solidFill>
                  <a:srgbClr val="243F60"/>
                </a:solidFill>
                <a:latin typeface="Cambria"/>
              </a:rPr>
              <a:t>Providing instructions</a:t>
            </a:r>
            <a:r>
              <a:rPr lang="zh-CN" altLang="en-US" i="1" baseline="0" dirty="0" smtClean="0">
                <a:solidFill>
                  <a:srgbClr val="243F60"/>
                </a:solidFill>
                <a:latin typeface="Cambria"/>
              </a:rPr>
              <a:t> </a:t>
            </a:r>
            <a:r>
              <a:rPr lang="en-US" altLang="zh-CN" i="1" baseline="0" dirty="0" smtClean="0">
                <a:solidFill>
                  <a:srgbClr val="243F60"/>
                </a:solidFill>
                <a:latin typeface="Cambria"/>
              </a:rPr>
              <a:t>about how to do something, regardless of how technical the task is or even if technology is used to create or distribute that communication.</a:t>
            </a:r>
            <a:endParaRPr lang="zh-CN" altLang="en-US" i="1" baseline="0" dirty="0" smtClean="0">
              <a:solidFill>
                <a:srgbClr val="243F60"/>
              </a:solidFill>
              <a:latin typeface="Cambria"/>
            </a:endParaRPr>
          </a:p>
          <a:p>
            <a:endParaRPr lang="en-US" dirty="0"/>
          </a:p>
        </p:txBody>
      </p:sp>
      <p:sp>
        <p:nvSpPr>
          <p:cNvPr id="4" name="Slide Number Placeholder 3"/>
          <p:cNvSpPr>
            <a:spLocks noGrp="1"/>
          </p:cNvSpPr>
          <p:nvPr>
            <p:ph type="sldNum" sz="quarter" idx="10"/>
          </p:nvPr>
        </p:nvSpPr>
        <p:spPr/>
        <p:txBody>
          <a:bodyPr/>
          <a:lstStyle/>
          <a:p>
            <a:fld id="{DC46426A-5948-43DB-B11D-F884229D454B}" type="slidenum">
              <a:rPr lang="en-US" smtClean="0"/>
              <a:pPr/>
              <a:t>3</a:t>
            </a:fld>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fontScale="92500"/>
          </a:bodyPr>
          <a:lstStyle/>
          <a:p>
            <a:pPr marR="0" lvl="0" rtl="0"/>
            <a:r>
              <a:rPr lang="en-US" altLang="zh-CN" b="1" i="1" baseline="0" dirty="0" smtClean="0">
                <a:latin typeface="Cambria"/>
              </a:rPr>
              <a:t>Get to the point</a:t>
            </a:r>
          </a:p>
          <a:p>
            <a:pPr marR="0" lvl="1" rtl="0"/>
            <a:r>
              <a:rPr lang="en-US" altLang="zh-CN" b="1" baseline="0" dirty="0" smtClean="0">
                <a:solidFill>
                  <a:srgbClr val="4F81BD"/>
                </a:solidFill>
                <a:latin typeface="Cambria"/>
              </a:rPr>
              <a:t>It is harder to get to the point than to ramble (Creative Writing Forums 2007)</a:t>
            </a:r>
          </a:p>
          <a:p>
            <a:pPr marR="0" lvl="2" rtl="0"/>
            <a:r>
              <a:rPr lang="en-US" altLang="zh-CN" i="1" baseline="0" dirty="0" smtClean="0">
                <a:solidFill>
                  <a:srgbClr val="4F81BD"/>
                </a:solidFill>
                <a:latin typeface="Cambria"/>
              </a:rPr>
              <a:t>Elfdragonlord:</a:t>
            </a:r>
          </a:p>
          <a:p>
            <a:pPr marR="0" lvl="3" rtl="0"/>
            <a:r>
              <a:rPr lang="en-US" altLang="zh-CN" baseline="0" dirty="0" smtClean="0">
                <a:solidFill>
                  <a:srgbClr val="243F60"/>
                </a:solidFill>
                <a:latin typeface="Cambria"/>
              </a:rPr>
              <a:t>However I have a major problem with writing short stories. Whenever I come up with a good idea for a story, try as I might to keep it simple, the plot always ends up unraveling</a:t>
            </a:r>
            <a:r>
              <a:rPr lang="zh-CN" altLang="en-US" baseline="0" dirty="0" smtClean="0">
                <a:solidFill>
                  <a:srgbClr val="243F60"/>
                </a:solidFill>
                <a:latin typeface="Cambria"/>
              </a:rPr>
              <a:t> </a:t>
            </a:r>
            <a:r>
              <a:rPr lang="en-US" altLang="zh-CN" baseline="0" dirty="0" smtClean="0">
                <a:solidFill>
                  <a:srgbClr val="243F60"/>
                </a:solidFill>
                <a:latin typeface="Cambria"/>
              </a:rPr>
              <a:t>into something too complex and involved to obey the word limit of a short story. I find it hard to write anything engaging or interesting (i.e.</a:t>
            </a:r>
            <a:r>
              <a:rPr lang="zh-CN" altLang="en-US" baseline="0" dirty="0" smtClean="0">
                <a:solidFill>
                  <a:srgbClr val="243F60"/>
                </a:solidFill>
                <a:latin typeface="Cambria"/>
              </a:rPr>
              <a:t> </a:t>
            </a:r>
            <a:r>
              <a:rPr lang="en-US" altLang="zh-CN" baseline="0" dirty="0" smtClean="0">
                <a:solidFill>
                  <a:srgbClr val="243F60"/>
                </a:solidFill>
                <a:latin typeface="Cambria"/>
              </a:rPr>
              <a:t>worth reading) that doesn't involve too many places, too much information, too much background, too many twists and turns or whatever to be contained within a short story format.</a:t>
            </a:r>
          </a:p>
          <a:p>
            <a:pPr marR="0" lvl="2" rtl="0"/>
            <a:r>
              <a:rPr lang="en-US" altLang="zh-CN" i="1" baseline="0" dirty="0" smtClean="0">
                <a:solidFill>
                  <a:srgbClr val="4F81BD"/>
                </a:solidFill>
                <a:latin typeface="Cambria"/>
              </a:rPr>
              <a:t>Max Vantage:</a:t>
            </a:r>
          </a:p>
          <a:p>
            <a:pPr marR="0" lvl="3" rtl="0"/>
            <a:r>
              <a:rPr lang="en-US" altLang="zh-CN" baseline="0" dirty="0" smtClean="0">
                <a:solidFill>
                  <a:srgbClr val="243F60"/>
                </a:solidFill>
                <a:latin typeface="Cambria"/>
              </a:rPr>
              <a:t>Bear with me when I say this as I don't mean to sound rude or that I'm pointing my finger, but it sounds as if you lack discipline. I say this because, as you say, "the plot of your stories always ends up unraveling</a:t>
            </a:r>
            <a:r>
              <a:rPr lang="zh-CN" altLang="en-US" baseline="0" dirty="0" smtClean="0">
                <a:solidFill>
                  <a:srgbClr val="243F60"/>
                </a:solidFill>
                <a:latin typeface="Cambria"/>
              </a:rPr>
              <a:t> </a:t>
            </a:r>
            <a:r>
              <a:rPr lang="en-US" altLang="zh-CN" baseline="0" dirty="0" smtClean="0">
                <a:solidFill>
                  <a:srgbClr val="243F60"/>
                </a:solidFill>
                <a:latin typeface="Cambria"/>
              </a:rPr>
              <a:t>into something too complex".</a:t>
            </a:r>
          </a:p>
          <a:p>
            <a:pPr marR="0" lvl="3" rtl="0"/>
            <a:r>
              <a:rPr lang="en-US" altLang="zh-CN" baseline="0" dirty="0" smtClean="0">
                <a:solidFill>
                  <a:srgbClr val="243F60"/>
                </a:solidFill>
                <a:latin typeface="Cambria"/>
              </a:rPr>
              <a:t>This implies to me that you write straight away based only on fragments of</a:t>
            </a:r>
            <a:r>
              <a:rPr lang="zh-CN" altLang="en-US" baseline="0" dirty="0" smtClean="0">
                <a:solidFill>
                  <a:srgbClr val="243F60"/>
                </a:solidFill>
                <a:latin typeface="Cambria"/>
              </a:rPr>
              <a:t> </a:t>
            </a:r>
            <a:r>
              <a:rPr lang="en-US" altLang="zh-CN" baseline="0" dirty="0" smtClean="0">
                <a:solidFill>
                  <a:srgbClr val="243F60"/>
                </a:solidFill>
                <a:latin typeface="Cambria"/>
              </a:rPr>
              <a:t>an idea without having explored much about it, such as the theme or moral of the story. The theme grounds your story into a single all-important idea. Without it you could end up invading your proposed story with more and more and become overwhelmed such</a:t>
            </a:r>
            <a:r>
              <a:rPr lang="zh-CN" altLang="en-US" baseline="0" dirty="0" smtClean="0">
                <a:solidFill>
                  <a:srgbClr val="243F60"/>
                </a:solidFill>
                <a:latin typeface="Cambria"/>
              </a:rPr>
              <a:t> </a:t>
            </a:r>
            <a:r>
              <a:rPr lang="en-US" altLang="zh-CN" baseline="0" dirty="0" smtClean="0">
                <a:solidFill>
                  <a:srgbClr val="243F60"/>
                </a:solidFill>
                <a:latin typeface="Cambria"/>
              </a:rPr>
              <a:t>as you are suggesting now.</a:t>
            </a:r>
            <a:endParaRPr lang="zh-CN" altLang="en-US" baseline="0" dirty="0" smtClean="0">
              <a:solidFill>
                <a:srgbClr val="243F60"/>
              </a:solidFill>
              <a:latin typeface="Cambria"/>
            </a:endParaRPr>
          </a:p>
          <a:p>
            <a:endParaRPr lang="en-US" dirty="0"/>
          </a:p>
        </p:txBody>
      </p:sp>
      <p:sp>
        <p:nvSpPr>
          <p:cNvPr id="4" name="Slide Number Placeholder 3"/>
          <p:cNvSpPr>
            <a:spLocks noGrp="1"/>
          </p:cNvSpPr>
          <p:nvPr>
            <p:ph type="sldNum" sz="quarter" idx="10"/>
          </p:nvPr>
        </p:nvSpPr>
        <p:spPr/>
        <p:txBody>
          <a:bodyPr/>
          <a:lstStyle/>
          <a:p>
            <a:fld id="{DC46426A-5948-43DB-B11D-F884229D454B}" type="slidenum">
              <a:rPr lang="en-US" smtClean="0"/>
              <a:pPr/>
              <a:t>39</a:t>
            </a:fld>
            <a:endParaRPr lang="en-US"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fontScale="92500"/>
          </a:bodyPr>
          <a:lstStyle/>
          <a:p>
            <a:pPr marR="0" lvl="0" rtl="0"/>
            <a:r>
              <a:rPr lang="en-US" altLang="zh-CN" b="1" i="1" baseline="0" dirty="0" smtClean="0">
                <a:latin typeface="Cambria"/>
              </a:rPr>
              <a:t>Get to the point</a:t>
            </a:r>
          </a:p>
          <a:p>
            <a:pPr marR="0" lvl="1" rtl="0"/>
            <a:r>
              <a:rPr lang="en-US" altLang="zh-CN" b="1" baseline="0" dirty="0" smtClean="0">
                <a:solidFill>
                  <a:srgbClr val="4F81BD"/>
                </a:solidFill>
                <a:latin typeface="Cambria"/>
              </a:rPr>
              <a:t>It is harder to get to the point than to ramble (Creative Writing Forums 2007)</a:t>
            </a:r>
          </a:p>
          <a:p>
            <a:pPr marR="0" lvl="1" rtl="0"/>
            <a:r>
              <a:rPr lang="en-US" altLang="zh-CN" dirty="0" smtClean="0"/>
              <a:t>The reply to this</a:t>
            </a:r>
            <a:r>
              <a:rPr lang="en-US" altLang="zh-CN" baseline="0" dirty="0" smtClean="0"/>
              <a:t> may be a bit harsh, but listen to the content of the reply.</a:t>
            </a:r>
            <a:endParaRPr lang="en-US" altLang="zh-CN" b="1" baseline="0" dirty="0" smtClean="0">
              <a:solidFill>
                <a:srgbClr val="4F81BD"/>
              </a:solidFill>
              <a:latin typeface="Cambria"/>
            </a:endParaRPr>
          </a:p>
          <a:p>
            <a:pPr marR="0" lvl="2" rtl="0"/>
            <a:r>
              <a:rPr lang="en-US" altLang="zh-CN" i="1" baseline="0" dirty="0" smtClean="0">
                <a:solidFill>
                  <a:srgbClr val="4F81BD"/>
                </a:solidFill>
                <a:latin typeface="Cambria"/>
              </a:rPr>
              <a:t>Elfdragonlord:</a:t>
            </a:r>
          </a:p>
          <a:p>
            <a:pPr marR="0" lvl="3" rtl="0">
              <a:buFont typeface="Arial" pitchFamily="34" charset="0"/>
              <a:buNone/>
            </a:pPr>
            <a:r>
              <a:rPr lang="en-US" altLang="zh-CN" b="1" dirty="0" smtClean="0"/>
              <a:t>However I have a major problem with writing short stories. Whenever I come up with a good idea for a story, try as I might to keep it simple, the plot always ends up unraveling</a:t>
            </a:r>
            <a:r>
              <a:rPr lang="zh-CN" altLang="en-US" b="1" dirty="0" smtClean="0"/>
              <a:t> </a:t>
            </a:r>
            <a:r>
              <a:rPr lang="en-US" altLang="zh-CN" b="1" dirty="0" smtClean="0"/>
              <a:t>into something too complex and involved to obey the word limit of a short story. I find it hard to write anything engaging or interesting (i.e.</a:t>
            </a:r>
            <a:r>
              <a:rPr lang="zh-CN" altLang="en-US" b="1" dirty="0" smtClean="0"/>
              <a:t> </a:t>
            </a:r>
            <a:r>
              <a:rPr lang="en-US" altLang="zh-CN" b="1" dirty="0" smtClean="0"/>
              <a:t>worth reading) that doesn't involve too many places, too much information, too much background, too many twists and turns or whatever to be contained within a short story format.</a:t>
            </a:r>
          </a:p>
          <a:p>
            <a:pPr marR="0" lvl="2" rtl="0"/>
            <a:r>
              <a:rPr lang="en-US" altLang="zh-CN" i="1" baseline="0" dirty="0" smtClean="0">
                <a:solidFill>
                  <a:srgbClr val="4F81BD"/>
                </a:solidFill>
                <a:latin typeface="Cambria"/>
              </a:rPr>
              <a:t>Max Vantage:</a:t>
            </a:r>
          </a:p>
          <a:p>
            <a:pPr marR="0" lvl="3" rtl="0"/>
            <a:r>
              <a:rPr lang="en-US" altLang="zh-CN" baseline="0" dirty="0" smtClean="0">
                <a:solidFill>
                  <a:srgbClr val="243F60"/>
                </a:solidFill>
                <a:latin typeface="Cambria"/>
              </a:rPr>
              <a:t>Bear with me when I say this as I don't mean to sound rude or that I'm pointing my finger, but it sounds as if you lack discipline. I say this because, as you say, "the plot of your stories always ends up unraveling</a:t>
            </a:r>
            <a:r>
              <a:rPr lang="zh-CN" altLang="en-US" baseline="0" dirty="0" smtClean="0">
                <a:solidFill>
                  <a:srgbClr val="243F60"/>
                </a:solidFill>
                <a:latin typeface="Cambria"/>
              </a:rPr>
              <a:t> </a:t>
            </a:r>
            <a:r>
              <a:rPr lang="en-US" altLang="zh-CN" baseline="0" dirty="0" smtClean="0">
                <a:solidFill>
                  <a:srgbClr val="243F60"/>
                </a:solidFill>
                <a:latin typeface="Cambria"/>
              </a:rPr>
              <a:t>into something too complex".</a:t>
            </a:r>
          </a:p>
          <a:p>
            <a:pPr marR="0" lvl="3" rtl="0"/>
            <a:r>
              <a:rPr lang="en-US" altLang="zh-CN" baseline="0" dirty="0" smtClean="0">
                <a:solidFill>
                  <a:srgbClr val="243F60"/>
                </a:solidFill>
                <a:latin typeface="Cambria"/>
              </a:rPr>
              <a:t>This implies to me that you write straight away based only on fragments of</a:t>
            </a:r>
            <a:r>
              <a:rPr lang="zh-CN" altLang="en-US" baseline="0" dirty="0" smtClean="0">
                <a:solidFill>
                  <a:srgbClr val="243F60"/>
                </a:solidFill>
                <a:latin typeface="Cambria"/>
              </a:rPr>
              <a:t> </a:t>
            </a:r>
            <a:r>
              <a:rPr lang="en-US" altLang="zh-CN" baseline="0" dirty="0" smtClean="0">
                <a:solidFill>
                  <a:srgbClr val="243F60"/>
                </a:solidFill>
                <a:latin typeface="Cambria"/>
              </a:rPr>
              <a:t>an idea without having explored much about it, such as the theme or moral of the story. The theme grounds your story into a single all-important idea. Without it you could end up invading your proposed story with more and more and become overwhelmed such</a:t>
            </a:r>
            <a:r>
              <a:rPr lang="zh-CN" altLang="en-US" baseline="0" dirty="0" smtClean="0">
                <a:solidFill>
                  <a:srgbClr val="243F60"/>
                </a:solidFill>
                <a:latin typeface="Cambria"/>
              </a:rPr>
              <a:t> </a:t>
            </a:r>
            <a:r>
              <a:rPr lang="en-US" altLang="zh-CN" baseline="0" dirty="0" smtClean="0">
                <a:solidFill>
                  <a:srgbClr val="243F60"/>
                </a:solidFill>
                <a:latin typeface="Cambria"/>
              </a:rPr>
              <a:t>as you are suggesting now.</a:t>
            </a:r>
            <a:endParaRPr lang="zh-CN" altLang="en-US" baseline="0" dirty="0" smtClean="0">
              <a:solidFill>
                <a:srgbClr val="243F60"/>
              </a:solidFill>
              <a:latin typeface="Cambria"/>
            </a:endParaRPr>
          </a:p>
          <a:p>
            <a:endParaRPr lang="en-US" dirty="0"/>
          </a:p>
        </p:txBody>
      </p:sp>
      <p:sp>
        <p:nvSpPr>
          <p:cNvPr id="4" name="Slide Number Placeholder 3"/>
          <p:cNvSpPr>
            <a:spLocks noGrp="1"/>
          </p:cNvSpPr>
          <p:nvPr>
            <p:ph type="sldNum" sz="quarter" idx="10"/>
          </p:nvPr>
        </p:nvSpPr>
        <p:spPr/>
        <p:txBody>
          <a:bodyPr/>
          <a:lstStyle/>
          <a:p>
            <a:fld id="{DC46426A-5948-43DB-B11D-F884229D454B}" type="slidenum">
              <a:rPr lang="en-US" smtClean="0"/>
              <a:pPr/>
              <a:t>40</a:t>
            </a:fld>
            <a:endParaRPr lang="en-US"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fontScale="92500"/>
          </a:bodyPr>
          <a:lstStyle/>
          <a:p>
            <a:pPr marR="0" lvl="0" rtl="0"/>
            <a:r>
              <a:rPr lang="en-US" altLang="zh-CN" b="1" i="1" baseline="0" dirty="0" smtClean="0">
                <a:latin typeface="Cambria"/>
              </a:rPr>
              <a:t>Get to the point</a:t>
            </a:r>
          </a:p>
          <a:p>
            <a:pPr marR="0" lvl="1" rtl="0"/>
            <a:r>
              <a:rPr lang="en-US" altLang="zh-CN" b="1" baseline="0" dirty="0" smtClean="0">
                <a:solidFill>
                  <a:srgbClr val="4F81BD"/>
                </a:solidFill>
                <a:latin typeface="Cambria"/>
              </a:rPr>
              <a:t>It is harder to get to the point than to ramble (Creative Writing Forums 2007)</a:t>
            </a:r>
          </a:p>
          <a:p>
            <a:pPr marR="0" lvl="2" rtl="0"/>
            <a:r>
              <a:rPr lang="en-US" altLang="zh-CN" i="1" baseline="0" dirty="0" smtClean="0">
                <a:solidFill>
                  <a:srgbClr val="4F81BD"/>
                </a:solidFill>
                <a:latin typeface="Cambria"/>
              </a:rPr>
              <a:t>Elfdragonlord:</a:t>
            </a:r>
          </a:p>
          <a:p>
            <a:pPr marR="0" lvl="3" rtl="0"/>
            <a:r>
              <a:rPr lang="en-US" altLang="zh-CN" baseline="0" dirty="0" smtClean="0">
                <a:solidFill>
                  <a:srgbClr val="243F60"/>
                </a:solidFill>
                <a:latin typeface="Cambria"/>
              </a:rPr>
              <a:t>However I have a major problem with writing short stories. Whenever I come up with a good idea for a story, try as I might to keep it simple, the plot always ends up unraveling</a:t>
            </a:r>
            <a:r>
              <a:rPr lang="zh-CN" altLang="en-US" baseline="0" dirty="0" smtClean="0">
                <a:solidFill>
                  <a:srgbClr val="243F60"/>
                </a:solidFill>
                <a:latin typeface="Cambria"/>
              </a:rPr>
              <a:t> </a:t>
            </a:r>
            <a:r>
              <a:rPr lang="en-US" altLang="zh-CN" baseline="0" dirty="0" smtClean="0">
                <a:solidFill>
                  <a:srgbClr val="243F60"/>
                </a:solidFill>
                <a:latin typeface="Cambria"/>
              </a:rPr>
              <a:t>into something too complex and involved to obey the word limit of a short story. I find it hard to write anything engaging or interesting (i.e.</a:t>
            </a:r>
            <a:r>
              <a:rPr lang="zh-CN" altLang="en-US" baseline="0" dirty="0" smtClean="0">
                <a:solidFill>
                  <a:srgbClr val="243F60"/>
                </a:solidFill>
                <a:latin typeface="Cambria"/>
              </a:rPr>
              <a:t> </a:t>
            </a:r>
            <a:r>
              <a:rPr lang="en-US" altLang="zh-CN" baseline="0" dirty="0" smtClean="0">
                <a:solidFill>
                  <a:srgbClr val="243F60"/>
                </a:solidFill>
                <a:latin typeface="Cambria"/>
              </a:rPr>
              <a:t>worth reading) that doesn't involve too many places, too much information, too much background, too many twists and turns or whatever to be contained within a short story format.</a:t>
            </a:r>
          </a:p>
          <a:p>
            <a:pPr marR="0" lvl="2" rtl="0"/>
            <a:r>
              <a:rPr lang="en-US" altLang="zh-CN" i="1" baseline="0" dirty="0" smtClean="0">
                <a:solidFill>
                  <a:srgbClr val="4F81BD"/>
                </a:solidFill>
                <a:latin typeface="Cambria"/>
              </a:rPr>
              <a:t>Max Vantage:</a:t>
            </a:r>
          </a:p>
          <a:p>
            <a:pPr marR="0" lvl="3" rtl="0">
              <a:buFont typeface="Arial" pitchFamily="34" charset="0"/>
              <a:buNone/>
            </a:pPr>
            <a:r>
              <a:rPr lang="en-US" altLang="zh-CN" b="1" baseline="0" dirty="0" smtClean="0">
                <a:solidFill>
                  <a:srgbClr val="243F60"/>
                </a:solidFill>
                <a:latin typeface="Cambria"/>
              </a:rPr>
              <a:t>Bear with me when I say this as I don't mean to sound rude or that I'm pointing my finger, but it sounds as if you lack discipline. I say this because, as you say, "the plot of your stories always ends up unraveling</a:t>
            </a:r>
            <a:r>
              <a:rPr lang="zh-CN" altLang="en-US" b="1" baseline="0" dirty="0" smtClean="0">
                <a:solidFill>
                  <a:srgbClr val="243F60"/>
                </a:solidFill>
                <a:latin typeface="Cambria"/>
              </a:rPr>
              <a:t> </a:t>
            </a:r>
            <a:r>
              <a:rPr lang="en-US" altLang="zh-CN" b="1" baseline="0" dirty="0" smtClean="0">
                <a:solidFill>
                  <a:srgbClr val="243F60"/>
                </a:solidFill>
                <a:latin typeface="Cambria"/>
              </a:rPr>
              <a:t>into something too complex".</a:t>
            </a:r>
          </a:p>
          <a:p>
            <a:pPr marR="0" lvl="3" rtl="0">
              <a:buFont typeface="Arial" pitchFamily="34" charset="0"/>
              <a:buNone/>
            </a:pPr>
            <a:r>
              <a:rPr lang="en-US" altLang="zh-CN" baseline="0" dirty="0" smtClean="0">
                <a:solidFill>
                  <a:srgbClr val="243F60"/>
                </a:solidFill>
                <a:latin typeface="Cambria"/>
              </a:rPr>
              <a:t>This implies to me that you write straight away based only on fragments of</a:t>
            </a:r>
            <a:r>
              <a:rPr lang="zh-CN" altLang="en-US" baseline="0" dirty="0" smtClean="0">
                <a:solidFill>
                  <a:srgbClr val="243F60"/>
                </a:solidFill>
                <a:latin typeface="Cambria"/>
              </a:rPr>
              <a:t> </a:t>
            </a:r>
            <a:r>
              <a:rPr lang="en-US" altLang="zh-CN" baseline="0" dirty="0" smtClean="0">
                <a:solidFill>
                  <a:srgbClr val="243F60"/>
                </a:solidFill>
                <a:latin typeface="Cambria"/>
              </a:rPr>
              <a:t>an idea without having explored much about it, such as the theme or moral of the story. The theme grounds your story into a single all-important idea. Without it you could end up invading your proposed story with more and more and become overwhelmed such</a:t>
            </a:r>
            <a:r>
              <a:rPr lang="zh-CN" altLang="en-US" baseline="0" dirty="0" smtClean="0">
                <a:solidFill>
                  <a:srgbClr val="243F60"/>
                </a:solidFill>
                <a:latin typeface="Cambria"/>
              </a:rPr>
              <a:t> </a:t>
            </a:r>
            <a:r>
              <a:rPr lang="en-US" altLang="zh-CN" baseline="0" dirty="0" smtClean="0">
                <a:solidFill>
                  <a:srgbClr val="243F60"/>
                </a:solidFill>
                <a:latin typeface="Cambria"/>
              </a:rPr>
              <a:t>as you are suggesting now.</a:t>
            </a:r>
            <a:endParaRPr lang="zh-CN" altLang="en-US" baseline="0" dirty="0" smtClean="0">
              <a:solidFill>
                <a:srgbClr val="243F60"/>
              </a:solidFill>
              <a:latin typeface="Cambria"/>
            </a:endParaRPr>
          </a:p>
          <a:p>
            <a:endParaRPr lang="en-US" dirty="0"/>
          </a:p>
        </p:txBody>
      </p:sp>
      <p:sp>
        <p:nvSpPr>
          <p:cNvPr id="4" name="Slide Number Placeholder 3"/>
          <p:cNvSpPr>
            <a:spLocks noGrp="1"/>
          </p:cNvSpPr>
          <p:nvPr>
            <p:ph type="sldNum" sz="quarter" idx="10"/>
          </p:nvPr>
        </p:nvSpPr>
        <p:spPr/>
        <p:txBody>
          <a:bodyPr/>
          <a:lstStyle/>
          <a:p>
            <a:fld id="{DC46426A-5948-43DB-B11D-F884229D454B}" type="slidenum">
              <a:rPr lang="en-US" smtClean="0"/>
              <a:pPr/>
              <a:t>41</a:t>
            </a:fld>
            <a:endParaRPr lang="en-US"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fontScale="92500"/>
          </a:bodyPr>
          <a:lstStyle/>
          <a:p>
            <a:pPr marR="0" lvl="0" rtl="0"/>
            <a:r>
              <a:rPr lang="en-US" altLang="zh-CN" b="1" i="1" baseline="0" dirty="0" smtClean="0">
                <a:latin typeface="Cambria"/>
              </a:rPr>
              <a:t>Get to the point</a:t>
            </a:r>
          </a:p>
          <a:p>
            <a:pPr marR="0" lvl="1" rtl="0"/>
            <a:r>
              <a:rPr lang="en-US" altLang="zh-CN" b="1" baseline="0" dirty="0" smtClean="0">
                <a:solidFill>
                  <a:srgbClr val="4F81BD"/>
                </a:solidFill>
                <a:latin typeface="Cambria"/>
              </a:rPr>
              <a:t>It is harder to get to the point than to ramble (Creative Writing Forums 2007)</a:t>
            </a:r>
          </a:p>
          <a:p>
            <a:pPr marR="0" lvl="2" rtl="0"/>
            <a:r>
              <a:rPr lang="en-US" altLang="zh-CN" i="1" baseline="0" dirty="0" smtClean="0">
                <a:solidFill>
                  <a:srgbClr val="4F81BD"/>
                </a:solidFill>
                <a:latin typeface="Cambria"/>
              </a:rPr>
              <a:t>Elfdragonlord:</a:t>
            </a:r>
          </a:p>
          <a:p>
            <a:pPr marR="0" lvl="3" rtl="0"/>
            <a:r>
              <a:rPr lang="en-US" altLang="zh-CN" baseline="0" dirty="0" smtClean="0">
                <a:solidFill>
                  <a:srgbClr val="243F60"/>
                </a:solidFill>
                <a:latin typeface="Cambria"/>
              </a:rPr>
              <a:t>However I have a major problem with writing short stories. Whenever I come up with a good idea for a story, try as I might to keep it simple, the plot always ends up unraveling</a:t>
            </a:r>
            <a:r>
              <a:rPr lang="zh-CN" altLang="en-US" baseline="0" dirty="0" smtClean="0">
                <a:solidFill>
                  <a:srgbClr val="243F60"/>
                </a:solidFill>
                <a:latin typeface="Cambria"/>
              </a:rPr>
              <a:t> </a:t>
            </a:r>
            <a:r>
              <a:rPr lang="en-US" altLang="zh-CN" baseline="0" dirty="0" smtClean="0">
                <a:solidFill>
                  <a:srgbClr val="243F60"/>
                </a:solidFill>
                <a:latin typeface="Cambria"/>
              </a:rPr>
              <a:t>into something too complex and involved to obey the word limit of a short story. I find it hard to write anything engaging or interesting (i.e.</a:t>
            </a:r>
            <a:r>
              <a:rPr lang="zh-CN" altLang="en-US" baseline="0" dirty="0" smtClean="0">
                <a:solidFill>
                  <a:srgbClr val="243F60"/>
                </a:solidFill>
                <a:latin typeface="Cambria"/>
              </a:rPr>
              <a:t> </a:t>
            </a:r>
            <a:r>
              <a:rPr lang="en-US" altLang="zh-CN" baseline="0" dirty="0" smtClean="0">
                <a:solidFill>
                  <a:srgbClr val="243F60"/>
                </a:solidFill>
                <a:latin typeface="Cambria"/>
              </a:rPr>
              <a:t>worth reading) that doesn't involve too many places, too much information, too much background, too many twists and turns or whatever to be contained within a short story format.</a:t>
            </a:r>
          </a:p>
          <a:p>
            <a:pPr marR="0" lvl="2" rtl="0"/>
            <a:r>
              <a:rPr lang="en-US" altLang="zh-CN" i="1" baseline="0" dirty="0" smtClean="0">
                <a:solidFill>
                  <a:srgbClr val="4F81BD"/>
                </a:solidFill>
                <a:latin typeface="Cambria"/>
              </a:rPr>
              <a:t>Max Vantage:</a:t>
            </a:r>
          </a:p>
          <a:p>
            <a:pPr marR="0" lvl="3" rtl="0"/>
            <a:r>
              <a:rPr lang="en-US" altLang="zh-CN" baseline="0" dirty="0" smtClean="0">
                <a:solidFill>
                  <a:srgbClr val="243F60"/>
                </a:solidFill>
                <a:latin typeface="Cambria"/>
              </a:rPr>
              <a:t>Bear with me when I say this as I don't mean to sound rude or that I'm pointing my finger, but it sounds as if you lack discipline. I say this because, as you say, "the plot of your stories always ends up unraveling</a:t>
            </a:r>
            <a:r>
              <a:rPr lang="zh-CN" altLang="en-US" baseline="0" dirty="0" smtClean="0">
                <a:solidFill>
                  <a:srgbClr val="243F60"/>
                </a:solidFill>
                <a:latin typeface="Cambria"/>
              </a:rPr>
              <a:t> </a:t>
            </a:r>
            <a:r>
              <a:rPr lang="en-US" altLang="zh-CN" baseline="0" dirty="0" smtClean="0">
                <a:solidFill>
                  <a:srgbClr val="243F60"/>
                </a:solidFill>
                <a:latin typeface="Cambria"/>
              </a:rPr>
              <a:t>into something too complex".</a:t>
            </a:r>
          </a:p>
          <a:p>
            <a:pPr marR="0" lvl="3" rtl="0"/>
            <a:r>
              <a:rPr lang="en-US" altLang="zh-CN" b="1" baseline="0" dirty="0" smtClean="0">
                <a:solidFill>
                  <a:srgbClr val="243F60"/>
                </a:solidFill>
                <a:latin typeface="Cambria"/>
              </a:rPr>
              <a:t>This implies to me that you write straight away based only on fragments of</a:t>
            </a:r>
            <a:r>
              <a:rPr lang="zh-CN" altLang="en-US" b="1" baseline="0" dirty="0" smtClean="0">
                <a:solidFill>
                  <a:srgbClr val="243F60"/>
                </a:solidFill>
                <a:latin typeface="Cambria"/>
              </a:rPr>
              <a:t> </a:t>
            </a:r>
            <a:r>
              <a:rPr lang="en-US" altLang="zh-CN" b="1" baseline="0" dirty="0" smtClean="0">
                <a:solidFill>
                  <a:srgbClr val="243F60"/>
                </a:solidFill>
                <a:latin typeface="Cambria"/>
              </a:rPr>
              <a:t>an idea without having explored much about it, such as the theme or moral of the story. The theme grounds your story into a single all-important idea. Without it you could end up invading your proposed story with more and more and become overwhelmed such</a:t>
            </a:r>
            <a:r>
              <a:rPr lang="zh-CN" altLang="en-US" b="1" baseline="0" dirty="0" smtClean="0">
                <a:solidFill>
                  <a:srgbClr val="243F60"/>
                </a:solidFill>
                <a:latin typeface="Cambria"/>
              </a:rPr>
              <a:t> </a:t>
            </a:r>
            <a:r>
              <a:rPr lang="en-US" altLang="zh-CN" b="1" baseline="0" dirty="0" smtClean="0">
                <a:solidFill>
                  <a:srgbClr val="243F60"/>
                </a:solidFill>
                <a:latin typeface="Cambria"/>
              </a:rPr>
              <a:t>as you are suggesting now.</a:t>
            </a:r>
            <a:endParaRPr lang="zh-CN" altLang="en-US" b="1" baseline="0" dirty="0" smtClean="0">
              <a:solidFill>
                <a:srgbClr val="243F60"/>
              </a:solidFill>
              <a:latin typeface="Cambria"/>
            </a:endParaRPr>
          </a:p>
          <a:p>
            <a:endParaRPr lang="en-US" dirty="0"/>
          </a:p>
        </p:txBody>
      </p:sp>
      <p:sp>
        <p:nvSpPr>
          <p:cNvPr id="4" name="Slide Number Placeholder 3"/>
          <p:cNvSpPr>
            <a:spLocks noGrp="1"/>
          </p:cNvSpPr>
          <p:nvPr>
            <p:ph type="sldNum" sz="quarter" idx="10"/>
          </p:nvPr>
        </p:nvSpPr>
        <p:spPr/>
        <p:txBody>
          <a:bodyPr/>
          <a:lstStyle/>
          <a:p>
            <a:fld id="{DC46426A-5948-43DB-B11D-F884229D454B}" type="slidenum">
              <a:rPr lang="en-US" smtClean="0"/>
              <a:pPr/>
              <a:t>42</a:t>
            </a:fld>
            <a:endParaRPr lang="en-US"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R="0" lvl="0" rtl="0"/>
            <a:r>
              <a:rPr lang="en-US" altLang="zh-CN" b="0" i="0" baseline="0" dirty="0" smtClean="0">
                <a:latin typeface="Cambria"/>
              </a:rPr>
              <a:t>Get to the point </a:t>
            </a:r>
          </a:p>
          <a:p>
            <a:pPr marR="0" lvl="1" rtl="0"/>
            <a:r>
              <a:rPr lang="en-US" altLang="zh-CN" b="1" i="0" baseline="0" dirty="0" smtClean="0">
                <a:solidFill>
                  <a:srgbClr val="4F81BD"/>
                </a:solidFill>
                <a:latin typeface="Cambria"/>
              </a:rPr>
              <a:t>What question does your white paper answer? </a:t>
            </a:r>
            <a:r>
              <a:rPr lang="en-US" altLang="zh-CN" b="0" i="0" baseline="0" dirty="0" smtClean="0">
                <a:solidFill>
                  <a:srgbClr val="4F81BD"/>
                </a:solidFill>
                <a:latin typeface="Cambria"/>
              </a:rPr>
              <a:t>Is this question reasonable for a white paper format?</a:t>
            </a:r>
          </a:p>
          <a:p>
            <a:pPr marR="0" lvl="2" rtl="0"/>
            <a:r>
              <a:rPr lang="en-US" altLang="zh-CN" b="0" i="0" baseline="0" dirty="0" smtClean="0">
                <a:solidFill>
                  <a:srgbClr val="4F81BD"/>
                </a:solidFill>
                <a:latin typeface="Cambria"/>
              </a:rPr>
              <a:t>If it answers the question, keep it in the paper.</a:t>
            </a:r>
          </a:p>
          <a:p>
            <a:pPr marR="0" lvl="2" rtl="0"/>
            <a:r>
              <a:rPr lang="en-US" altLang="zh-CN" b="0" i="0" baseline="0" dirty="0" smtClean="0">
                <a:solidFill>
                  <a:srgbClr val="4F81BD"/>
                </a:solidFill>
                <a:latin typeface="Cambria"/>
              </a:rPr>
              <a:t>If it does not answer the question, get rid of it.</a:t>
            </a:r>
            <a:endParaRPr lang="zh-CN" altLang="en-US" b="0" i="0" baseline="0" dirty="0" smtClean="0">
              <a:solidFill>
                <a:srgbClr val="4F81BD"/>
              </a:solidFill>
              <a:latin typeface="Cambria"/>
            </a:endParaRPr>
          </a:p>
          <a:p>
            <a:endParaRPr lang="en-US" b="0" i="0" dirty="0"/>
          </a:p>
        </p:txBody>
      </p:sp>
      <p:sp>
        <p:nvSpPr>
          <p:cNvPr id="4" name="Slide Number Placeholder 3"/>
          <p:cNvSpPr>
            <a:spLocks noGrp="1"/>
          </p:cNvSpPr>
          <p:nvPr>
            <p:ph type="sldNum" sz="quarter" idx="10"/>
          </p:nvPr>
        </p:nvSpPr>
        <p:spPr/>
        <p:txBody>
          <a:bodyPr/>
          <a:lstStyle/>
          <a:p>
            <a:fld id="{DC46426A-5948-43DB-B11D-F884229D454B}" type="slidenum">
              <a:rPr lang="en-US" smtClean="0"/>
              <a:pPr/>
              <a:t>43</a:t>
            </a:fld>
            <a:endParaRPr lang="en-US"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R="0" lvl="0" rtl="0"/>
            <a:r>
              <a:rPr lang="en-US" altLang="zh-CN" b="0" i="1" baseline="0" dirty="0" smtClean="0">
                <a:latin typeface="Cambria"/>
              </a:rPr>
              <a:t>Get to the point </a:t>
            </a:r>
          </a:p>
          <a:p>
            <a:pPr marR="0" lvl="1" rtl="0"/>
            <a:r>
              <a:rPr lang="en-US" altLang="zh-CN" b="0" baseline="0" dirty="0" smtClean="0">
                <a:solidFill>
                  <a:srgbClr val="4F81BD"/>
                </a:solidFill>
                <a:latin typeface="Cambria"/>
              </a:rPr>
              <a:t>What question does your white paper answer? </a:t>
            </a:r>
            <a:r>
              <a:rPr lang="en-US" altLang="zh-CN" b="1" baseline="0" dirty="0" smtClean="0">
                <a:solidFill>
                  <a:srgbClr val="4F81BD"/>
                </a:solidFill>
                <a:latin typeface="Cambria"/>
              </a:rPr>
              <a:t>Is this question reasonable for a white paper format?</a:t>
            </a:r>
          </a:p>
          <a:p>
            <a:pPr marR="0" lvl="2" rtl="0"/>
            <a:r>
              <a:rPr lang="en-US" altLang="zh-CN" b="0" i="1" baseline="0" dirty="0" smtClean="0">
                <a:solidFill>
                  <a:srgbClr val="4F81BD"/>
                </a:solidFill>
                <a:latin typeface="Cambria"/>
              </a:rPr>
              <a:t>If it answers the question, keep it in the paper.</a:t>
            </a:r>
          </a:p>
          <a:p>
            <a:pPr marR="0" lvl="2" rtl="0"/>
            <a:r>
              <a:rPr lang="en-US" altLang="zh-CN" b="0" i="1" baseline="0" dirty="0" smtClean="0">
                <a:solidFill>
                  <a:srgbClr val="4F81BD"/>
                </a:solidFill>
                <a:latin typeface="Cambria"/>
              </a:rPr>
              <a:t>If it does not answer the question, get rid of it.</a:t>
            </a:r>
            <a:endParaRPr lang="zh-CN" altLang="en-US" b="0" i="1" baseline="0" dirty="0" smtClean="0">
              <a:solidFill>
                <a:srgbClr val="4F81BD"/>
              </a:solidFill>
              <a:latin typeface="Cambria"/>
            </a:endParaRPr>
          </a:p>
          <a:p>
            <a:endParaRPr lang="en-US" b="0" dirty="0"/>
          </a:p>
        </p:txBody>
      </p:sp>
      <p:sp>
        <p:nvSpPr>
          <p:cNvPr id="4" name="Slide Number Placeholder 3"/>
          <p:cNvSpPr>
            <a:spLocks noGrp="1"/>
          </p:cNvSpPr>
          <p:nvPr>
            <p:ph type="sldNum" sz="quarter" idx="10"/>
          </p:nvPr>
        </p:nvSpPr>
        <p:spPr/>
        <p:txBody>
          <a:bodyPr/>
          <a:lstStyle/>
          <a:p>
            <a:fld id="{DC46426A-5948-43DB-B11D-F884229D454B}" type="slidenum">
              <a:rPr lang="en-US" smtClean="0"/>
              <a:pPr/>
              <a:t>44</a:t>
            </a:fld>
            <a:endParaRPr lang="en-US"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R="0" lvl="0" rtl="0"/>
            <a:r>
              <a:rPr lang="en-US" altLang="zh-CN" b="0" i="0" baseline="0" dirty="0" smtClean="0">
                <a:latin typeface="Cambria"/>
              </a:rPr>
              <a:t>Get to the point </a:t>
            </a:r>
          </a:p>
          <a:p>
            <a:pPr marR="0" lvl="1" rtl="0"/>
            <a:r>
              <a:rPr lang="en-US" altLang="zh-CN" b="0" i="0" baseline="0" dirty="0" smtClean="0">
                <a:solidFill>
                  <a:srgbClr val="4F81BD"/>
                </a:solidFill>
                <a:latin typeface="Cambria"/>
              </a:rPr>
              <a:t>What question does your white paper answer? Is this question reasonable for a white paper format?</a:t>
            </a:r>
          </a:p>
          <a:p>
            <a:pPr marR="0" lvl="2" rtl="0"/>
            <a:r>
              <a:rPr lang="en-US" altLang="zh-CN" b="1" i="0" baseline="0" dirty="0" smtClean="0">
                <a:solidFill>
                  <a:srgbClr val="4F81BD"/>
                </a:solidFill>
                <a:latin typeface="Cambria"/>
              </a:rPr>
              <a:t>If </a:t>
            </a:r>
            <a:r>
              <a:rPr lang="en-US" altLang="zh-CN" b="1" i="0" dirty="0" smtClean="0"/>
              <a:t>some information or statement</a:t>
            </a:r>
            <a:r>
              <a:rPr lang="en-US" altLang="zh-CN" b="1" i="0" baseline="0" dirty="0" smtClean="0">
                <a:solidFill>
                  <a:srgbClr val="4F81BD"/>
                </a:solidFill>
                <a:latin typeface="Cambria"/>
              </a:rPr>
              <a:t> answers the question, keep it in the paper.</a:t>
            </a:r>
          </a:p>
          <a:p>
            <a:pPr marR="0" lvl="2" rtl="0"/>
            <a:r>
              <a:rPr lang="en-US" altLang="zh-CN" b="0" i="0" baseline="0" dirty="0" smtClean="0">
                <a:solidFill>
                  <a:srgbClr val="4F81BD"/>
                </a:solidFill>
                <a:latin typeface="Cambria"/>
              </a:rPr>
              <a:t>If </a:t>
            </a:r>
            <a:r>
              <a:rPr lang="en-US" altLang="zh-CN" b="0" i="0" dirty="0" smtClean="0"/>
              <a:t>some information or statement</a:t>
            </a:r>
            <a:r>
              <a:rPr lang="en-US" altLang="zh-CN" b="0" i="0" baseline="0" dirty="0" smtClean="0">
                <a:solidFill>
                  <a:srgbClr val="4F81BD"/>
                </a:solidFill>
                <a:latin typeface="Cambria"/>
              </a:rPr>
              <a:t> does not answer the question, get rid of it.</a:t>
            </a:r>
            <a:endParaRPr lang="zh-CN" altLang="en-US" b="0" i="0" baseline="0" dirty="0" smtClean="0">
              <a:solidFill>
                <a:srgbClr val="4F81BD"/>
              </a:solidFill>
              <a:latin typeface="Cambria"/>
            </a:endParaRPr>
          </a:p>
          <a:p>
            <a:endParaRPr lang="en-US" dirty="0"/>
          </a:p>
        </p:txBody>
      </p:sp>
      <p:sp>
        <p:nvSpPr>
          <p:cNvPr id="4" name="Slide Number Placeholder 3"/>
          <p:cNvSpPr>
            <a:spLocks noGrp="1"/>
          </p:cNvSpPr>
          <p:nvPr>
            <p:ph type="sldNum" sz="quarter" idx="10"/>
          </p:nvPr>
        </p:nvSpPr>
        <p:spPr/>
        <p:txBody>
          <a:bodyPr/>
          <a:lstStyle/>
          <a:p>
            <a:fld id="{DC46426A-5948-43DB-B11D-F884229D454B}" type="slidenum">
              <a:rPr lang="en-US" smtClean="0"/>
              <a:pPr/>
              <a:t>45</a:t>
            </a:fld>
            <a:endParaRPr lang="en-US"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R="0" lvl="0" rtl="0"/>
            <a:r>
              <a:rPr lang="en-US" altLang="zh-CN" b="0" i="0" baseline="0" dirty="0" smtClean="0">
                <a:latin typeface="Cambria"/>
              </a:rPr>
              <a:t>Get to the point </a:t>
            </a:r>
          </a:p>
          <a:p>
            <a:pPr marR="0" lvl="1" rtl="0"/>
            <a:r>
              <a:rPr lang="en-US" altLang="zh-CN" b="0" i="0" baseline="0" dirty="0" smtClean="0">
                <a:solidFill>
                  <a:srgbClr val="4F81BD"/>
                </a:solidFill>
                <a:latin typeface="Cambria"/>
              </a:rPr>
              <a:t>What question does your white paper answer? Is this question reasonable for a white paper format?</a:t>
            </a:r>
          </a:p>
          <a:p>
            <a:pPr marR="0" lvl="2" rtl="0"/>
            <a:r>
              <a:rPr lang="en-US" altLang="zh-CN" b="0" i="0" baseline="0" dirty="0" smtClean="0">
                <a:solidFill>
                  <a:srgbClr val="4F81BD"/>
                </a:solidFill>
                <a:latin typeface="Cambria"/>
              </a:rPr>
              <a:t>If </a:t>
            </a:r>
            <a:r>
              <a:rPr lang="en-US" altLang="zh-CN" b="0" i="0" dirty="0" smtClean="0"/>
              <a:t>some information or statement</a:t>
            </a:r>
            <a:r>
              <a:rPr lang="en-US" altLang="zh-CN" b="0" i="0" baseline="0" dirty="0" smtClean="0">
                <a:solidFill>
                  <a:srgbClr val="4F81BD"/>
                </a:solidFill>
                <a:latin typeface="Cambria"/>
              </a:rPr>
              <a:t> answers the question, keep it in the paper.</a:t>
            </a:r>
          </a:p>
          <a:p>
            <a:pPr marR="0" lvl="2" rtl="0"/>
            <a:r>
              <a:rPr lang="en-US" altLang="zh-CN" b="1" i="0" baseline="0" dirty="0" smtClean="0">
                <a:solidFill>
                  <a:srgbClr val="4F81BD"/>
                </a:solidFill>
                <a:latin typeface="Cambria"/>
              </a:rPr>
              <a:t>If </a:t>
            </a:r>
            <a:r>
              <a:rPr lang="en-US" altLang="zh-CN" b="1" i="0" dirty="0" smtClean="0"/>
              <a:t>some information or statement</a:t>
            </a:r>
            <a:r>
              <a:rPr lang="en-US" altLang="zh-CN" b="1" i="0" baseline="0" dirty="0" smtClean="0">
                <a:solidFill>
                  <a:srgbClr val="4F81BD"/>
                </a:solidFill>
                <a:latin typeface="Cambria"/>
              </a:rPr>
              <a:t> does not answer the question, get rid of it.</a:t>
            </a:r>
            <a:endParaRPr lang="zh-CN" altLang="en-US" b="1" i="0" baseline="0" dirty="0" smtClean="0">
              <a:solidFill>
                <a:srgbClr val="4F81BD"/>
              </a:solidFill>
              <a:latin typeface="Cambria"/>
            </a:endParaRPr>
          </a:p>
          <a:p>
            <a:endParaRPr lang="en-US" b="0" i="0" dirty="0"/>
          </a:p>
        </p:txBody>
      </p:sp>
      <p:sp>
        <p:nvSpPr>
          <p:cNvPr id="4" name="Slide Number Placeholder 3"/>
          <p:cNvSpPr>
            <a:spLocks noGrp="1"/>
          </p:cNvSpPr>
          <p:nvPr>
            <p:ph type="sldNum" sz="quarter" idx="10"/>
          </p:nvPr>
        </p:nvSpPr>
        <p:spPr/>
        <p:txBody>
          <a:bodyPr/>
          <a:lstStyle/>
          <a:p>
            <a:fld id="{DC46426A-5948-43DB-B11D-F884229D454B}" type="slidenum">
              <a:rPr lang="en-US" smtClean="0"/>
              <a:pPr/>
              <a:t>46</a:t>
            </a:fld>
            <a:endParaRPr lang="en-US"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R="0" lvl="0" rtl="0"/>
            <a:r>
              <a:rPr lang="en-US" altLang="zh-CN" b="0" i="0" baseline="0" dirty="0" smtClean="0">
                <a:latin typeface="Cambria"/>
              </a:rPr>
              <a:t>Get to the point</a:t>
            </a:r>
          </a:p>
          <a:p>
            <a:pPr marR="0" lvl="1" rtl="0"/>
            <a:r>
              <a:rPr lang="en-US" altLang="zh-CN" b="1" i="0" baseline="0" dirty="0" smtClean="0">
                <a:solidFill>
                  <a:srgbClr val="4F81BD"/>
                </a:solidFill>
                <a:latin typeface="Cambria"/>
              </a:rPr>
              <a:t>These are the standard journalism questions to answer when writing:</a:t>
            </a:r>
          </a:p>
          <a:p>
            <a:pPr marR="0" lvl="2" rtl="0"/>
            <a:r>
              <a:rPr lang="en-US" altLang="zh-CN" b="0" i="0" baseline="0" dirty="0" smtClean="0">
                <a:solidFill>
                  <a:srgbClr val="4F81BD"/>
                </a:solidFill>
                <a:latin typeface="Cambria"/>
              </a:rPr>
              <a:t>Who?</a:t>
            </a:r>
          </a:p>
          <a:p>
            <a:pPr marR="0" lvl="2" rtl="0"/>
            <a:r>
              <a:rPr lang="en-US" altLang="zh-CN" b="0" i="0" baseline="0" dirty="0" smtClean="0">
                <a:solidFill>
                  <a:srgbClr val="4F81BD"/>
                </a:solidFill>
                <a:latin typeface="Cambria"/>
              </a:rPr>
              <a:t>What?</a:t>
            </a:r>
          </a:p>
          <a:p>
            <a:pPr marR="0" lvl="2" rtl="0"/>
            <a:r>
              <a:rPr lang="en-US" altLang="zh-CN" b="0" i="0" baseline="0" dirty="0" smtClean="0">
                <a:solidFill>
                  <a:srgbClr val="4F81BD"/>
                </a:solidFill>
                <a:latin typeface="Cambria"/>
              </a:rPr>
              <a:t>When?</a:t>
            </a:r>
          </a:p>
          <a:p>
            <a:pPr marR="0" lvl="2" rtl="0"/>
            <a:r>
              <a:rPr lang="en-US" altLang="zh-CN" b="0" i="0" baseline="0" dirty="0" smtClean="0">
                <a:solidFill>
                  <a:srgbClr val="4F81BD"/>
                </a:solidFill>
                <a:latin typeface="Cambria"/>
              </a:rPr>
              <a:t>Where?</a:t>
            </a:r>
          </a:p>
          <a:p>
            <a:pPr marR="0" lvl="2" rtl="0"/>
            <a:r>
              <a:rPr lang="en-US" altLang="zh-CN" b="0" i="0" baseline="0" dirty="0" smtClean="0">
                <a:solidFill>
                  <a:srgbClr val="4F81BD"/>
                </a:solidFill>
                <a:latin typeface="Cambria"/>
              </a:rPr>
              <a:t>Why?</a:t>
            </a:r>
          </a:p>
          <a:p>
            <a:pPr marR="0" lvl="1" rtl="0"/>
            <a:r>
              <a:rPr lang="en-US" altLang="zh-CN" b="0" i="0" baseline="0" dirty="0" smtClean="0">
                <a:solidFill>
                  <a:srgbClr val="4F81BD"/>
                </a:solidFill>
                <a:latin typeface="Cambria"/>
              </a:rPr>
              <a:t>Anticipate what question or questions your reader wants answered. Only answer that question or those questions in your paper. </a:t>
            </a:r>
            <a:endParaRPr lang="zh-CN" altLang="en-US" b="0" i="0" baseline="0" dirty="0" smtClean="0">
              <a:solidFill>
                <a:srgbClr val="4F81BD"/>
              </a:solidFill>
              <a:latin typeface="Times New Roman"/>
            </a:endParaRPr>
          </a:p>
          <a:p>
            <a:endParaRPr lang="en-US" b="0" i="0" dirty="0"/>
          </a:p>
        </p:txBody>
      </p:sp>
      <p:sp>
        <p:nvSpPr>
          <p:cNvPr id="4" name="Slide Number Placeholder 3"/>
          <p:cNvSpPr>
            <a:spLocks noGrp="1"/>
          </p:cNvSpPr>
          <p:nvPr>
            <p:ph type="sldNum" sz="quarter" idx="10"/>
          </p:nvPr>
        </p:nvSpPr>
        <p:spPr/>
        <p:txBody>
          <a:bodyPr/>
          <a:lstStyle/>
          <a:p>
            <a:fld id="{DC46426A-5948-43DB-B11D-F884229D454B}" type="slidenum">
              <a:rPr lang="en-US" smtClean="0"/>
              <a:pPr/>
              <a:t>47</a:t>
            </a:fld>
            <a:endParaRPr lang="en-US"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R="0" lvl="0" rtl="0"/>
            <a:r>
              <a:rPr lang="en-US" altLang="zh-CN" b="0" i="0" baseline="0" dirty="0" smtClean="0">
                <a:latin typeface="Cambria"/>
              </a:rPr>
              <a:t>Get to the point</a:t>
            </a:r>
          </a:p>
          <a:p>
            <a:pPr marR="0" lvl="1" rtl="0"/>
            <a:r>
              <a:rPr lang="en-US" altLang="zh-CN" b="0" i="0" baseline="0" dirty="0" smtClean="0">
                <a:solidFill>
                  <a:srgbClr val="4F81BD"/>
                </a:solidFill>
                <a:latin typeface="Cambria"/>
              </a:rPr>
              <a:t>These are the standard journalism questions to answer when writing:</a:t>
            </a:r>
          </a:p>
          <a:p>
            <a:pPr marR="0" lvl="2" rtl="0"/>
            <a:r>
              <a:rPr lang="en-US" altLang="zh-CN" b="1" i="0" baseline="0" dirty="0" smtClean="0">
                <a:solidFill>
                  <a:srgbClr val="4F81BD"/>
                </a:solidFill>
                <a:latin typeface="Cambria"/>
              </a:rPr>
              <a:t>Who?</a:t>
            </a:r>
          </a:p>
          <a:p>
            <a:pPr marR="0" lvl="2" rtl="0"/>
            <a:r>
              <a:rPr lang="en-US" altLang="zh-CN" b="0" i="0" baseline="0" dirty="0" smtClean="0">
                <a:solidFill>
                  <a:srgbClr val="4F81BD"/>
                </a:solidFill>
                <a:latin typeface="Cambria"/>
              </a:rPr>
              <a:t>What?</a:t>
            </a:r>
          </a:p>
          <a:p>
            <a:pPr marR="0" lvl="2" rtl="0"/>
            <a:r>
              <a:rPr lang="en-US" altLang="zh-CN" b="0" i="0" baseline="0" dirty="0" smtClean="0">
                <a:solidFill>
                  <a:srgbClr val="4F81BD"/>
                </a:solidFill>
                <a:latin typeface="Cambria"/>
              </a:rPr>
              <a:t>When?</a:t>
            </a:r>
          </a:p>
          <a:p>
            <a:pPr marR="0" lvl="2" rtl="0"/>
            <a:r>
              <a:rPr lang="en-US" altLang="zh-CN" b="0" i="0" baseline="0" dirty="0" smtClean="0">
                <a:solidFill>
                  <a:srgbClr val="4F81BD"/>
                </a:solidFill>
                <a:latin typeface="Cambria"/>
              </a:rPr>
              <a:t>Where?</a:t>
            </a:r>
          </a:p>
          <a:p>
            <a:pPr marR="0" lvl="2" rtl="0"/>
            <a:r>
              <a:rPr lang="en-US" altLang="zh-CN" b="0" i="0" baseline="0" dirty="0" smtClean="0">
                <a:solidFill>
                  <a:srgbClr val="4F81BD"/>
                </a:solidFill>
                <a:latin typeface="Cambria"/>
              </a:rPr>
              <a:t>Why?</a:t>
            </a:r>
          </a:p>
          <a:p>
            <a:pPr marR="0" lvl="1" rtl="0"/>
            <a:r>
              <a:rPr lang="en-US" altLang="zh-CN" b="0" i="0" baseline="0" dirty="0" smtClean="0">
                <a:solidFill>
                  <a:srgbClr val="4F81BD"/>
                </a:solidFill>
                <a:latin typeface="Cambria"/>
              </a:rPr>
              <a:t>Anticipate what question or questions your reader wants answered. Only answer that question or those questions in your paper. </a:t>
            </a:r>
            <a:endParaRPr lang="zh-CN" altLang="en-US" b="0" i="0" baseline="0" dirty="0" smtClean="0">
              <a:solidFill>
                <a:srgbClr val="4F81BD"/>
              </a:solidFill>
              <a:latin typeface="Times New Roman"/>
            </a:endParaRPr>
          </a:p>
          <a:p>
            <a:endParaRPr lang="en-US" b="0" i="0" dirty="0"/>
          </a:p>
        </p:txBody>
      </p:sp>
      <p:sp>
        <p:nvSpPr>
          <p:cNvPr id="4" name="Slide Number Placeholder 3"/>
          <p:cNvSpPr>
            <a:spLocks noGrp="1"/>
          </p:cNvSpPr>
          <p:nvPr>
            <p:ph type="sldNum" sz="quarter" idx="10"/>
          </p:nvPr>
        </p:nvSpPr>
        <p:spPr/>
        <p:txBody>
          <a:bodyPr/>
          <a:lstStyle/>
          <a:p>
            <a:fld id="{DC46426A-5948-43DB-B11D-F884229D454B}" type="slidenum">
              <a:rPr lang="en-US" smtClean="0"/>
              <a:pPr/>
              <a:t>48</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r>
              <a:rPr lang="en-US" altLang="zh-CN" b="1" dirty="0" smtClean="0">
                <a:solidFill>
                  <a:srgbClr val="4F81BD"/>
                </a:solidFill>
                <a:latin typeface="Cambria"/>
              </a:rPr>
              <a:t>From the Society for Technical Communications website (Society for Technical Communications 2011)</a:t>
            </a:r>
          </a:p>
          <a:p>
            <a:pPr marR="0" lvl="0" rtl="0">
              <a:buFont typeface="Arial" pitchFamily="34" charset="0"/>
              <a:buNone/>
            </a:pPr>
            <a:endParaRPr lang="en-US" altLang="zh-CN" b="1" i="1" baseline="0" dirty="0" smtClean="0">
              <a:solidFill>
                <a:srgbClr val="4F81BD"/>
              </a:solidFill>
              <a:latin typeface="Cambria"/>
            </a:endParaRPr>
          </a:p>
          <a:p>
            <a:pPr marR="0" lvl="0" rtl="0">
              <a:buFont typeface="Arial" pitchFamily="34" charset="0"/>
              <a:buNone/>
            </a:pPr>
            <a:r>
              <a:rPr lang="en-US" altLang="zh-CN" b="1" i="1" baseline="0" dirty="0" smtClean="0">
                <a:solidFill>
                  <a:srgbClr val="4F81BD"/>
                </a:solidFill>
                <a:latin typeface="Cambria"/>
              </a:rPr>
              <a:t>Technical communication is a broad field and includes any form of communication that exhibits one or more of the following characteristics:</a:t>
            </a:r>
          </a:p>
          <a:p>
            <a:pPr marR="0" lvl="1" rtl="0">
              <a:buFont typeface="Arial" pitchFamily="34" charset="0"/>
              <a:buChar char="•"/>
            </a:pPr>
            <a:r>
              <a:rPr lang="en-US" altLang="zh-CN" baseline="0" dirty="0" smtClean="0">
                <a:solidFill>
                  <a:srgbClr val="243F60"/>
                </a:solidFill>
                <a:latin typeface="Cambria"/>
              </a:rPr>
              <a:t>Communicating </a:t>
            </a:r>
            <a:r>
              <a:rPr lang="en-US" altLang="zh-CN" i="1" baseline="0" dirty="0" smtClean="0">
                <a:solidFill>
                  <a:srgbClr val="243F60"/>
                </a:solidFill>
                <a:latin typeface="Cambria"/>
              </a:rPr>
              <a:t>about technical or specialized topics, such as computer applications, medical procedures, or environmental regulations.</a:t>
            </a:r>
          </a:p>
          <a:p>
            <a:pPr marR="0" lvl="1" rtl="0">
              <a:buFont typeface="Arial" pitchFamily="34" charset="0"/>
              <a:buChar char="•"/>
            </a:pPr>
            <a:r>
              <a:rPr lang="en-US" altLang="zh-CN" baseline="0" dirty="0" smtClean="0">
                <a:solidFill>
                  <a:srgbClr val="243F60"/>
                </a:solidFill>
                <a:latin typeface="Cambria"/>
              </a:rPr>
              <a:t>Communicating </a:t>
            </a:r>
            <a:r>
              <a:rPr lang="en-US" altLang="zh-CN" i="1" baseline="0" dirty="0" smtClean="0">
                <a:solidFill>
                  <a:srgbClr val="243F60"/>
                </a:solidFill>
                <a:latin typeface="Cambria"/>
              </a:rPr>
              <a:t>by using technology, such as web pages, help files, or social media sites.</a:t>
            </a:r>
          </a:p>
          <a:p>
            <a:pPr marR="0" lvl="1" rtl="0">
              <a:buFont typeface="Arial" pitchFamily="34" charset="0"/>
              <a:buChar char="•"/>
            </a:pPr>
            <a:r>
              <a:rPr lang="en-US" altLang="zh-CN" baseline="0" dirty="0" smtClean="0">
                <a:solidFill>
                  <a:srgbClr val="243F60"/>
                </a:solidFill>
                <a:latin typeface="Cambria"/>
              </a:rPr>
              <a:t>Providing instructions</a:t>
            </a:r>
            <a:r>
              <a:rPr lang="zh-CN" altLang="en-US" i="1" baseline="0" dirty="0" smtClean="0">
                <a:solidFill>
                  <a:srgbClr val="243F60"/>
                </a:solidFill>
                <a:latin typeface="Cambria"/>
              </a:rPr>
              <a:t> </a:t>
            </a:r>
            <a:r>
              <a:rPr lang="en-US" altLang="zh-CN" i="1" baseline="0" dirty="0" smtClean="0">
                <a:solidFill>
                  <a:srgbClr val="243F60"/>
                </a:solidFill>
                <a:latin typeface="Cambria"/>
              </a:rPr>
              <a:t>about how to do something, regardless of how technical the task is or even if technology is used to create or distribute that communication.</a:t>
            </a:r>
            <a:endParaRPr lang="zh-CN" altLang="en-US" i="1" baseline="0" dirty="0" smtClean="0">
              <a:solidFill>
                <a:srgbClr val="243F60"/>
              </a:solidFill>
              <a:latin typeface="Cambria"/>
            </a:endParaRPr>
          </a:p>
          <a:p>
            <a:endParaRPr lang="en-US" dirty="0"/>
          </a:p>
        </p:txBody>
      </p:sp>
      <p:sp>
        <p:nvSpPr>
          <p:cNvPr id="4" name="Slide Number Placeholder 3"/>
          <p:cNvSpPr>
            <a:spLocks noGrp="1"/>
          </p:cNvSpPr>
          <p:nvPr>
            <p:ph type="sldNum" sz="quarter" idx="10"/>
          </p:nvPr>
        </p:nvSpPr>
        <p:spPr/>
        <p:txBody>
          <a:bodyPr/>
          <a:lstStyle/>
          <a:p>
            <a:fld id="{DC46426A-5948-43DB-B11D-F884229D454B}" type="slidenum">
              <a:rPr lang="en-US" smtClean="0"/>
              <a:pPr/>
              <a:t>4</a:t>
            </a:fld>
            <a:endParaRPr lang="en-US"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R="0" lvl="0" rtl="0"/>
            <a:r>
              <a:rPr lang="en-US" altLang="zh-CN" b="0" i="0" baseline="0" dirty="0" smtClean="0">
                <a:latin typeface="Cambria"/>
              </a:rPr>
              <a:t>Get to the point</a:t>
            </a:r>
          </a:p>
          <a:p>
            <a:pPr marR="0" lvl="1" rtl="0"/>
            <a:r>
              <a:rPr lang="en-US" altLang="zh-CN" b="0" i="0" baseline="0" dirty="0" smtClean="0">
                <a:solidFill>
                  <a:srgbClr val="4F81BD"/>
                </a:solidFill>
                <a:latin typeface="Cambria"/>
              </a:rPr>
              <a:t>These are the standard journalism questions to answer when writing:</a:t>
            </a:r>
          </a:p>
          <a:p>
            <a:pPr marR="0" lvl="2" rtl="0"/>
            <a:r>
              <a:rPr lang="en-US" altLang="zh-CN" b="0" i="0" baseline="0" dirty="0" smtClean="0">
                <a:solidFill>
                  <a:srgbClr val="4F81BD"/>
                </a:solidFill>
                <a:latin typeface="Cambria"/>
              </a:rPr>
              <a:t>Who?</a:t>
            </a:r>
          </a:p>
          <a:p>
            <a:pPr marR="0" lvl="2" rtl="0"/>
            <a:r>
              <a:rPr lang="en-US" altLang="zh-CN" b="1" i="0" baseline="0" dirty="0" smtClean="0">
                <a:solidFill>
                  <a:srgbClr val="4F81BD"/>
                </a:solidFill>
                <a:latin typeface="Cambria"/>
              </a:rPr>
              <a:t>What?</a:t>
            </a:r>
          </a:p>
          <a:p>
            <a:pPr marR="0" lvl="2" rtl="0"/>
            <a:r>
              <a:rPr lang="en-US" altLang="zh-CN" b="0" i="0" baseline="0" dirty="0" smtClean="0">
                <a:solidFill>
                  <a:srgbClr val="4F81BD"/>
                </a:solidFill>
                <a:latin typeface="Cambria"/>
              </a:rPr>
              <a:t>When?</a:t>
            </a:r>
          </a:p>
          <a:p>
            <a:pPr marR="0" lvl="2" rtl="0"/>
            <a:r>
              <a:rPr lang="en-US" altLang="zh-CN" b="0" i="0" baseline="0" dirty="0" smtClean="0">
                <a:solidFill>
                  <a:srgbClr val="4F81BD"/>
                </a:solidFill>
                <a:latin typeface="Cambria"/>
              </a:rPr>
              <a:t>Where?</a:t>
            </a:r>
          </a:p>
          <a:p>
            <a:pPr marR="0" lvl="2" rtl="0"/>
            <a:r>
              <a:rPr lang="en-US" altLang="zh-CN" b="0" i="0" baseline="0" dirty="0" smtClean="0">
                <a:solidFill>
                  <a:srgbClr val="4F81BD"/>
                </a:solidFill>
                <a:latin typeface="Cambria"/>
              </a:rPr>
              <a:t>Why?</a:t>
            </a:r>
          </a:p>
          <a:p>
            <a:pPr marR="0" lvl="1" rtl="0"/>
            <a:r>
              <a:rPr lang="en-US" altLang="zh-CN" b="0" i="0" baseline="0" dirty="0" smtClean="0">
                <a:solidFill>
                  <a:srgbClr val="4F81BD"/>
                </a:solidFill>
                <a:latin typeface="Cambria"/>
              </a:rPr>
              <a:t>Anticipate what question or questions your reader wants answered. Only answer that question or those questions in your paper. </a:t>
            </a:r>
            <a:endParaRPr lang="zh-CN" altLang="en-US" b="0" i="0" baseline="0" dirty="0" smtClean="0">
              <a:solidFill>
                <a:srgbClr val="4F81BD"/>
              </a:solidFill>
              <a:latin typeface="Times New Roman"/>
            </a:endParaRPr>
          </a:p>
          <a:p>
            <a:endParaRPr lang="en-US" b="0" i="0" dirty="0"/>
          </a:p>
        </p:txBody>
      </p:sp>
      <p:sp>
        <p:nvSpPr>
          <p:cNvPr id="4" name="Slide Number Placeholder 3"/>
          <p:cNvSpPr>
            <a:spLocks noGrp="1"/>
          </p:cNvSpPr>
          <p:nvPr>
            <p:ph type="sldNum" sz="quarter" idx="10"/>
          </p:nvPr>
        </p:nvSpPr>
        <p:spPr/>
        <p:txBody>
          <a:bodyPr/>
          <a:lstStyle/>
          <a:p>
            <a:fld id="{DC46426A-5948-43DB-B11D-F884229D454B}" type="slidenum">
              <a:rPr lang="en-US" smtClean="0"/>
              <a:pPr/>
              <a:t>49</a:t>
            </a:fld>
            <a:endParaRPr lang="en-US"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R="0" lvl="0" rtl="0"/>
            <a:r>
              <a:rPr lang="en-US" altLang="zh-CN" b="0" i="0" baseline="0" dirty="0" smtClean="0">
                <a:latin typeface="Cambria"/>
              </a:rPr>
              <a:t>Get to the point</a:t>
            </a:r>
          </a:p>
          <a:p>
            <a:pPr marR="0" lvl="1" rtl="0"/>
            <a:r>
              <a:rPr lang="en-US" altLang="zh-CN" b="0" i="0" baseline="0" dirty="0" smtClean="0">
                <a:solidFill>
                  <a:srgbClr val="4F81BD"/>
                </a:solidFill>
                <a:latin typeface="Cambria"/>
              </a:rPr>
              <a:t>These are the standard journalism questions to answer when writing:</a:t>
            </a:r>
          </a:p>
          <a:p>
            <a:pPr marR="0" lvl="2" rtl="0"/>
            <a:r>
              <a:rPr lang="en-US" altLang="zh-CN" b="0" i="0" baseline="0" dirty="0" smtClean="0">
                <a:solidFill>
                  <a:srgbClr val="4F81BD"/>
                </a:solidFill>
                <a:latin typeface="Cambria"/>
              </a:rPr>
              <a:t>Who?</a:t>
            </a:r>
          </a:p>
          <a:p>
            <a:pPr marR="0" lvl="2" rtl="0"/>
            <a:r>
              <a:rPr lang="en-US" altLang="zh-CN" b="0" i="0" baseline="0" dirty="0" smtClean="0">
                <a:solidFill>
                  <a:srgbClr val="4F81BD"/>
                </a:solidFill>
                <a:latin typeface="Cambria"/>
              </a:rPr>
              <a:t>What?</a:t>
            </a:r>
          </a:p>
          <a:p>
            <a:pPr marR="0" lvl="2" rtl="0"/>
            <a:r>
              <a:rPr lang="en-US" altLang="zh-CN" b="1" i="0" baseline="0" dirty="0" smtClean="0">
                <a:solidFill>
                  <a:srgbClr val="4F81BD"/>
                </a:solidFill>
                <a:latin typeface="Cambria"/>
              </a:rPr>
              <a:t>When?</a:t>
            </a:r>
          </a:p>
          <a:p>
            <a:pPr marR="0" lvl="2" rtl="0"/>
            <a:r>
              <a:rPr lang="en-US" altLang="zh-CN" b="0" i="0" baseline="0" dirty="0" smtClean="0">
                <a:solidFill>
                  <a:srgbClr val="4F81BD"/>
                </a:solidFill>
                <a:latin typeface="Cambria"/>
              </a:rPr>
              <a:t>Where?</a:t>
            </a:r>
          </a:p>
          <a:p>
            <a:pPr marR="0" lvl="2" rtl="0"/>
            <a:r>
              <a:rPr lang="en-US" altLang="zh-CN" b="0" i="0" baseline="0" dirty="0" smtClean="0">
                <a:solidFill>
                  <a:srgbClr val="4F81BD"/>
                </a:solidFill>
                <a:latin typeface="Cambria"/>
              </a:rPr>
              <a:t>Why?</a:t>
            </a:r>
          </a:p>
          <a:p>
            <a:pPr marR="0" lvl="1" rtl="0"/>
            <a:r>
              <a:rPr lang="en-US" altLang="zh-CN" b="0" i="0" baseline="0" dirty="0" smtClean="0">
                <a:solidFill>
                  <a:srgbClr val="4F81BD"/>
                </a:solidFill>
                <a:latin typeface="Cambria"/>
              </a:rPr>
              <a:t>Anticipate what question or questions your reader wants answered. Only answer that question or those questions in your paper. </a:t>
            </a:r>
            <a:endParaRPr lang="zh-CN" altLang="en-US" b="0" i="0" baseline="0" dirty="0" smtClean="0">
              <a:solidFill>
                <a:srgbClr val="4F81BD"/>
              </a:solidFill>
              <a:latin typeface="Times New Roman"/>
            </a:endParaRPr>
          </a:p>
          <a:p>
            <a:endParaRPr lang="en-US" b="0" i="0" dirty="0"/>
          </a:p>
        </p:txBody>
      </p:sp>
      <p:sp>
        <p:nvSpPr>
          <p:cNvPr id="4" name="Slide Number Placeholder 3"/>
          <p:cNvSpPr>
            <a:spLocks noGrp="1"/>
          </p:cNvSpPr>
          <p:nvPr>
            <p:ph type="sldNum" sz="quarter" idx="10"/>
          </p:nvPr>
        </p:nvSpPr>
        <p:spPr/>
        <p:txBody>
          <a:bodyPr/>
          <a:lstStyle/>
          <a:p>
            <a:fld id="{DC46426A-5948-43DB-B11D-F884229D454B}" type="slidenum">
              <a:rPr lang="en-US" smtClean="0"/>
              <a:pPr/>
              <a:t>50</a:t>
            </a:fld>
            <a:endParaRPr lang="en-US"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R="0" lvl="0" rtl="0"/>
            <a:r>
              <a:rPr lang="en-US" altLang="zh-CN" b="0" i="0" baseline="0" dirty="0" smtClean="0">
                <a:latin typeface="Cambria"/>
              </a:rPr>
              <a:t>Get to the point</a:t>
            </a:r>
          </a:p>
          <a:p>
            <a:pPr marR="0" lvl="1" rtl="0"/>
            <a:r>
              <a:rPr lang="en-US" altLang="zh-CN" b="0" i="0" baseline="0" dirty="0" smtClean="0">
                <a:solidFill>
                  <a:srgbClr val="4F81BD"/>
                </a:solidFill>
                <a:latin typeface="Cambria"/>
              </a:rPr>
              <a:t>These are the standard journalism questions to answer when writing:</a:t>
            </a:r>
          </a:p>
          <a:p>
            <a:pPr marR="0" lvl="2" rtl="0"/>
            <a:r>
              <a:rPr lang="en-US" altLang="zh-CN" b="0" i="0" baseline="0" dirty="0" smtClean="0">
                <a:solidFill>
                  <a:srgbClr val="4F81BD"/>
                </a:solidFill>
                <a:latin typeface="Cambria"/>
              </a:rPr>
              <a:t>Who?</a:t>
            </a:r>
          </a:p>
          <a:p>
            <a:pPr marR="0" lvl="2" rtl="0"/>
            <a:r>
              <a:rPr lang="en-US" altLang="zh-CN" b="0" i="0" baseline="0" dirty="0" smtClean="0">
                <a:solidFill>
                  <a:srgbClr val="4F81BD"/>
                </a:solidFill>
                <a:latin typeface="Cambria"/>
              </a:rPr>
              <a:t>What?</a:t>
            </a:r>
          </a:p>
          <a:p>
            <a:pPr marR="0" lvl="2" rtl="0"/>
            <a:r>
              <a:rPr lang="en-US" altLang="zh-CN" b="0" i="0" baseline="0" dirty="0" smtClean="0">
                <a:solidFill>
                  <a:srgbClr val="4F81BD"/>
                </a:solidFill>
                <a:latin typeface="Cambria"/>
              </a:rPr>
              <a:t>When?</a:t>
            </a:r>
          </a:p>
          <a:p>
            <a:pPr marR="0" lvl="2" rtl="0"/>
            <a:r>
              <a:rPr lang="en-US" altLang="zh-CN" b="1" i="0" baseline="0" dirty="0" smtClean="0">
                <a:solidFill>
                  <a:srgbClr val="4F81BD"/>
                </a:solidFill>
                <a:latin typeface="Cambria"/>
              </a:rPr>
              <a:t>Where?</a:t>
            </a:r>
          </a:p>
          <a:p>
            <a:pPr marR="0" lvl="2" rtl="0"/>
            <a:r>
              <a:rPr lang="en-US" altLang="zh-CN" b="0" i="0" baseline="0" dirty="0" smtClean="0">
                <a:solidFill>
                  <a:srgbClr val="4F81BD"/>
                </a:solidFill>
                <a:latin typeface="Cambria"/>
              </a:rPr>
              <a:t>Why?</a:t>
            </a:r>
          </a:p>
          <a:p>
            <a:pPr marR="0" lvl="1" rtl="0"/>
            <a:r>
              <a:rPr lang="en-US" altLang="zh-CN" b="0" i="0" baseline="0" dirty="0" smtClean="0">
                <a:solidFill>
                  <a:srgbClr val="4F81BD"/>
                </a:solidFill>
                <a:latin typeface="Cambria"/>
              </a:rPr>
              <a:t>Anticipate what question or questions your reader wants answered. Only answer that question or those questions in your paper. </a:t>
            </a:r>
            <a:endParaRPr lang="zh-CN" altLang="en-US" b="0" i="0" baseline="0" dirty="0" smtClean="0">
              <a:solidFill>
                <a:srgbClr val="4F81BD"/>
              </a:solidFill>
              <a:latin typeface="Times New Roman"/>
            </a:endParaRPr>
          </a:p>
          <a:p>
            <a:endParaRPr lang="en-US" b="0" i="0" dirty="0"/>
          </a:p>
        </p:txBody>
      </p:sp>
      <p:sp>
        <p:nvSpPr>
          <p:cNvPr id="4" name="Slide Number Placeholder 3"/>
          <p:cNvSpPr>
            <a:spLocks noGrp="1"/>
          </p:cNvSpPr>
          <p:nvPr>
            <p:ph type="sldNum" sz="quarter" idx="10"/>
          </p:nvPr>
        </p:nvSpPr>
        <p:spPr/>
        <p:txBody>
          <a:bodyPr/>
          <a:lstStyle/>
          <a:p>
            <a:fld id="{DC46426A-5948-43DB-B11D-F884229D454B}" type="slidenum">
              <a:rPr lang="en-US" smtClean="0"/>
              <a:pPr/>
              <a:t>51</a:t>
            </a:fld>
            <a:endParaRPr lang="en-US"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R="0" lvl="0" rtl="0"/>
            <a:r>
              <a:rPr lang="en-US" altLang="zh-CN" b="0" i="0" baseline="0" dirty="0" smtClean="0">
                <a:latin typeface="Cambria"/>
              </a:rPr>
              <a:t>Get to the point</a:t>
            </a:r>
          </a:p>
          <a:p>
            <a:pPr marR="0" lvl="1" rtl="0"/>
            <a:r>
              <a:rPr lang="en-US" altLang="zh-CN" b="0" i="0" baseline="0" dirty="0" smtClean="0">
                <a:solidFill>
                  <a:srgbClr val="4F81BD"/>
                </a:solidFill>
                <a:latin typeface="Cambria"/>
              </a:rPr>
              <a:t>These are the standard journalism questions to answer when writing:</a:t>
            </a:r>
          </a:p>
          <a:p>
            <a:pPr marR="0" lvl="2" rtl="0"/>
            <a:r>
              <a:rPr lang="en-US" altLang="zh-CN" b="0" i="0" baseline="0" dirty="0" smtClean="0">
                <a:solidFill>
                  <a:srgbClr val="4F81BD"/>
                </a:solidFill>
                <a:latin typeface="Cambria"/>
              </a:rPr>
              <a:t>Who?</a:t>
            </a:r>
          </a:p>
          <a:p>
            <a:pPr marR="0" lvl="2" rtl="0"/>
            <a:r>
              <a:rPr lang="en-US" altLang="zh-CN" b="0" i="0" baseline="0" dirty="0" smtClean="0">
                <a:solidFill>
                  <a:srgbClr val="4F81BD"/>
                </a:solidFill>
                <a:latin typeface="Cambria"/>
              </a:rPr>
              <a:t>What?</a:t>
            </a:r>
          </a:p>
          <a:p>
            <a:pPr marR="0" lvl="2" rtl="0"/>
            <a:r>
              <a:rPr lang="en-US" altLang="zh-CN" b="0" i="0" baseline="0" dirty="0" smtClean="0">
                <a:solidFill>
                  <a:srgbClr val="4F81BD"/>
                </a:solidFill>
                <a:latin typeface="Cambria"/>
              </a:rPr>
              <a:t>When?</a:t>
            </a:r>
          </a:p>
          <a:p>
            <a:pPr marR="0" lvl="2" rtl="0"/>
            <a:r>
              <a:rPr lang="en-US" altLang="zh-CN" b="0" i="0" baseline="0" dirty="0" smtClean="0">
                <a:solidFill>
                  <a:srgbClr val="4F81BD"/>
                </a:solidFill>
                <a:latin typeface="Cambria"/>
              </a:rPr>
              <a:t>Where?</a:t>
            </a:r>
          </a:p>
          <a:p>
            <a:pPr marR="0" lvl="2" rtl="0"/>
            <a:r>
              <a:rPr lang="en-US" altLang="zh-CN" b="1" i="0" baseline="0" dirty="0" smtClean="0">
                <a:solidFill>
                  <a:srgbClr val="4F81BD"/>
                </a:solidFill>
                <a:latin typeface="Cambria"/>
              </a:rPr>
              <a:t>Why?</a:t>
            </a:r>
          </a:p>
          <a:p>
            <a:pPr marR="0" lvl="1" rtl="0"/>
            <a:r>
              <a:rPr lang="en-US" altLang="zh-CN" b="0" i="0" baseline="0" dirty="0" smtClean="0">
                <a:solidFill>
                  <a:srgbClr val="4F81BD"/>
                </a:solidFill>
                <a:latin typeface="Cambria"/>
              </a:rPr>
              <a:t>Anticipate what question or questions your reader wants answered. Only answer that question or those questions in your paper. </a:t>
            </a:r>
            <a:endParaRPr lang="zh-CN" altLang="en-US" b="0" i="0" baseline="0" dirty="0" smtClean="0">
              <a:solidFill>
                <a:srgbClr val="4F81BD"/>
              </a:solidFill>
              <a:latin typeface="Times New Roman"/>
            </a:endParaRPr>
          </a:p>
          <a:p>
            <a:endParaRPr lang="en-US" b="0" i="0" dirty="0"/>
          </a:p>
        </p:txBody>
      </p:sp>
      <p:sp>
        <p:nvSpPr>
          <p:cNvPr id="4" name="Slide Number Placeholder 3"/>
          <p:cNvSpPr>
            <a:spLocks noGrp="1"/>
          </p:cNvSpPr>
          <p:nvPr>
            <p:ph type="sldNum" sz="quarter" idx="10"/>
          </p:nvPr>
        </p:nvSpPr>
        <p:spPr/>
        <p:txBody>
          <a:bodyPr/>
          <a:lstStyle/>
          <a:p>
            <a:fld id="{DC46426A-5948-43DB-B11D-F884229D454B}" type="slidenum">
              <a:rPr lang="en-US" smtClean="0"/>
              <a:pPr/>
              <a:t>52</a:t>
            </a:fld>
            <a:endParaRPr lang="en-US" dirty="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R="0" lvl="0" rtl="0"/>
            <a:r>
              <a:rPr lang="en-US" altLang="zh-CN" b="0" i="0" baseline="0" dirty="0" smtClean="0">
                <a:latin typeface="Cambria"/>
              </a:rPr>
              <a:t>Get to the point</a:t>
            </a:r>
          </a:p>
          <a:p>
            <a:pPr marR="0" lvl="1" rtl="0"/>
            <a:r>
              <a:rPr lang="en-US" altLang="zh-CN" b="0" i="0" baseline="0" dirty="0" smtClean="0">
                <a:solidFill>
                  <a:srgbClr val="4F81BD"/>
                </a:solidFill>
                <a:latin typeface="Cambria"/>
              </a:rPr>
              <a:t>These are the standard journalism questions to answer when writing:</a:t>
            </a:r>
          </a:p>
          <a:p>
            <a:pPr marR="0" lvl="2" rtl="0"/>
            <a:r>
              <a:rPr lang="en-US" altLang="zh-CN" b="0" i="0" baseline="0" dirty="0" smtClean="0">
                <a:solidFill>
                  <a:srgbClr val="4F81BD"/>
                </a:solidFill>
                <a:latin typeface="Cambria"/>
              </a:rPr>
              <a:t>Who?</a:t>
            </a:r>
          </a:p>
          <a:p>
            <a:pPr marR="0" lvl="2" rtl="0"/>
            <a:r>
              <a:rPr lang="en-US" altLang="zh-CN" b="0" i="0" baseline="0" dirty="0" smtClean="0">
                <a:solidFill>
                  <a:srgbClr val="4F81BD"/>
                </a:solidFill>
                <a:latin typeface="Cambria"/>
              </a:rPr>
              <a:t>What?</a:t>
            </a:r>
          </a:p>
          <a:p>
            <a:pPr marR="0" lvl="2" rtl="0"/>
            <a:r>
              <a:rPr lang="en-US" altLang="zh-CN" b="0" i="0" baseline="0" dirty="0" smtClean="0">
                <a:solidFill>
                  <a:srgbClr val="4F81BD"/>
                </a:solidFill>
                <a:latin typeface="Cambria"/>
              </a:rPr>
              <a:t>When?</a:t>
            </a:r>
          </a:p>
          <a:p>
            <a:pPr marR="0" lvl="2" rtl="0"/>
            <a:r>
              <a:rPr lang="en-US" altLang="zh-CN" b="0" i="0" baseline="0" dirty="0" smtClean="0">
                <a:solidFill>
                  <a:srgbClr val="4F81BD"/>
                </a:solidFill>
                <a:latin typeface="Cambria"/>
              </a:rPr>
              <a:t>Where?</a:t>
            </a:r>
          </a:p>
          <a:p>
            <a:pPr marR="0" lvl="2" rtl="0"/>
            <a:r>
              <a:rPr lang="en-US" altLang="zh-CN" b="0" i="0" baseline="0" dirty="0" smtClean="0">
                <a:solidFill>
                  <a:srgbClr val="4F81BD"/>
                </a:solidFill>
                <a:latin typeface="Cambria"/>
              </a:rPr>
              <a:t>Why?</a:t>
            </a:r>
          </a:p>
          <a:p>
            <a:pPr marR="0" lvl="1" rtl="0"/>
            <a:r>
              <a:rPr lang="en-US" altLang="zh-CN" b="1" i="0" baseline="0" dirty="0" smtClean="0">
                <a:solidFill>
                  <a:srgbClr val="4F81BD"/>
                </a:solidFill>
                <a:latin typeface="Cambria"/>
              </a:rPr>
              <a:t>Anticipate what question or questions your reader wants answered. </a:t>
            </a:r>
            <a:r>
              <a:rPr lang="en-US" altLang="zh-CN" b="0" i="0" baseline="0" dirty="0" smtClean="0">
                <a:solidFill>
                  <a:srgbClr val="4F81BD"/>
                </a:solidFill>
                <a:latin typeface="Cambria"/>
              </a:rPr>
              <a:t>Only answer that question or those questions in your paper. </a:t>
            </a:r>
            <a:endParaRPr lang="zh-CN" altLang="en-US" b="0" i="0" baseline="0" dirty="0" smtClean="0">
              <a:solidFill>
                <a:srgbClr val="4F81BD"/>
              </a:solidFill>
              <a:latin typeface="Times New Roman"/>
            </a:endParaRPr>
          </a:p>
          <a:p>
            <a:endParaRPr lang="en-US" dirty="0"/>
          </a:p>
        </p:txBody>
      </p:sp>
      <p:sp>
        <p:nvSpPr>
          <p:cNvPr id="4" name="Slide Number Placeholder 3"/>
          <p:cNvSpPr>
            <a:spLocks noGrp="1"/>
          </p:cNvSpPr>
          <p:nvPr>
            <p:ph type="sldNum" sz="quarter" idx="10"/>
          </p:nvPr>
        </p:nvSpPr>
        <p:spPr/>
        <p:txBody>
          <a:bodyPr/>
          <a:lstStyle/>
          <a:p>
            <a:fld id="{DC46426A-5948-43DB-B11D-F884229D454B}" type="slidenum">
              <a:rPr lang="en-US" smtClean="0"/>
              <a:pPr/>
              <a:t>53</a:t>
            </a:fld>
            <a:endParaRPr lang="en-US" dirty="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R="0" lvl="0" rtl="0"/>
            <a:r>
              <a:rPr lang="en-US" altLang="zh-CN" b="0" i="0" baseline="0" dirty="0" smtClean="0">
                <a:latin typeface="Cambria"/>
              </a:rPr>
              <a:t>Get to the point</a:t>
            </a:r>
          </a:p>
          <a:p>
            <a:pPr marR="0" lvl="1" rtl="0"/>
            <a:r>
              <a:rPr lang="en-US" altLang="zh-CN" b="0" i="0" baseline="0" dirty="0" smtClean="0">
                <a:solidFill>
                  <a:srgbClr val="4F81BD"/>
                </a:solidFill>
                <a:latin typeface="Cambria"/>
              </a:rPr>
              <a:t>These are the standard journalism questions to answer when writing:</a:t>
            </a:r>
          </a:p>
          <a:p>
            <a:pPr marR="0" lvl="2" rtl="0"/>
            <a:r>
              <a:rPr lang="en-US" altLang="zh-CN" b="0" i="0" baseline="0" dirty="0" smtClean="0">
                <a:solidFill>
                  <a:srgbClr val="4F81BD"/>
                </a:solidFill>
                <a:latin typeface="Cambria"/>
              </a:rPr>
              <a:t>Who?</a:t>
            </a:r>
          </a:p>
          <a:p>
            <a:pPr marR="0" lvl="2" rtl="0"/>
            <a:r>
              <a:rPr lang="en-US" altLang="zh-CN" b="0" i="0" baseline="0" dirty="0" smtClean="0">
                <a:solidFill>
                  <a:srgbClr val="4F81BD"/>
                </a:solidFill>
                <a:latin typeface="Cambria"/>
              </a:rPr>
              <a:t>What?</a:t>
            </a:r>
          </a:p>
          <a:p>
            <a:pPr marR="0" lvl="2" rtl="0"/>
            <a:r>
              <a:rPr lang="en-US" altLang="zh-CN" b="0" i="0" baseline="0" dirty="0" smtClean="0">
                <a:solidFill>
                  <a:srgbClr val="4F81BD"/>
                </a:solidFill>
                <a:latin typeface="Cambria"/>
              </a:rPr>
              <a:t>When?</a:t>
            </a:r>
          </a:p>
          <a:p>
            <a:pPr marR="0" lvl="2" rtl="0"/>
            <a:r>
              <a:rPr lang="en-US" altLang="zh-CN" b="0" i="0" baseline="0" dirty="0" smtClean="0">
                <a:solidFill>
                  <a:srgbClr val="4F81BD"/>
                </a:solidFill>
                <a:latin typeface="Cambria"/>
              </a:rPr>
              <a:t>Where?</a:t>
            </a:r>
          </a:p>
          <a:p>
            <a:pPr marR="0" lvl="2" rtl="0"/>
            <a:r>
              <a:rPr lang="en-US" altLang="zh-CN" b="0" i="0" baseline="0" dirty="0" smtClean="0">
                <a:solidFill>
                  <a:srgbClr val="4F81BD"/>
                </a:solidFill>
                <a:latin typeface="Cambria"/>
              </a:rPr>
              <a:t>Why?</a:t>
            </a:r>
          </a:p>
          <a:p>
            <a:pPr marR="0" lvl="1" rtl="0"/>
            <a:r>
              <a:rPr lang="en-US" altLang="zh-CN" b="0" i="0" baseline="0" dirty="0" smtClean="0">
                <a:solidFill>
                  <a:srgbClr val="4F81BD"/>
                </a:solidFill>
                <a:latin typeface="Cambria"/>
              </a:rPr>
              <a:t>Anticipate what question or questions your reader wants answered. </a:t>
            </a:r>
            <a:r>
              <a:rPr lang="en-US" altLang="zh-CN" b="1" i="0" baseline="0" dirty="0" smtClean="0">
                <a:solidFill>
                  <a:srgbClr val="4F81BD"/>
                </a:solidFill>
                <a:latin typeface="Cambria"/>
              </a:rPr>
              <a:t>Only answer that question or those questions in your paper. </a:t>
            </a:r>
            <a:endParaRPr lang="zh-CN" altLang="en-US" b="1" i="0" baseline="0" dirty="0" smtClean="0">
              <a:solidFill>
                <a:srgbClr val="4F81BD"/>
              </a:solidFill>
              <a:latin typeface="Times New Roman"/>
            </a:endParaRPr>
          </a:p>
          <a:p>
            <a:endParaRPr lang="en-US" b="0" i="0" dirty="0"/>
          </a:p>
        </p:txBody>
      </p:sp>
      <p:sp>
        <p:nvSpPr>
          <p:cNvPr id="4" name="Slide Number Placeholder 3"/>
          <p:cNvSpPr>
            <a:spLocks noGrp="1"/>
          </p:cNvSpPr>
          <p:nvPr>
            <p:ph type="sldNum" sz="quarter" idx="10"/>
          </p:nvPr>
        </p:nvSpPr>
        <p:spPr/>
        <p:txBody>
          <a:bodyPr/>
          <a:lstStyle/>
          <a:p>
            <a:fld id="{DC46426A-5948-43DB-B11D-F884229D454B}" type="slidenum">
              <a:rPr lang="en-US" smtClean="0"/>
              <a:pPr/>
              <a:t>54</a:t>
            </a:fld>
            <a:endParaRPr lang="en-US" dirty="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R="0" lvl="0" rtl="0"/>
            <a:r>
              <a:rPr lang="en-US" altLang="zh-CN" b="0" i="0" baseline="0" dirty="0" smtClean="0">
                <a:latin typeface="Cambria"/>
              </a:rPr>
              <a:t>Make text easy to scan</a:t>
            </a:r>
          </a:p>
          <a:p>
            <a:pPr marR="0" lvl="1" rtl="0"/>
            <a:r>
              <a:rPr lang="en-US" altLang="zh-CN" b="1" i="0" baseline="0" dirty="0" smtClean="0">
                <a:solidFill>
                  <a:srgbClr val="4F81BD"/>
                </a:solidFill>
                <a:latin typeface="Cambria"/>
              </a:rPr>
              <a:t>Here are some guidelines</a:t>
            </a:r>
            <a:r>
              <a:rPr lang="zh-CN" altLang="en-US" b="1" i="0" baseline="0" dirty="0" smtClean="0">
                <a:solidFill>
                  <a:srgbClr val="4F81BD"/>
                </a:solidFill>
                <a:latin typeface="Cambria"/>
              </a:rPr>
              <a:t> </a:t>
            </a:r>
            <a:r>
              <a:rPr lang="en-US" altLang="zh-CN" b="1" i="0" baseline="0" dirty="0" smtClean="0">
                <a:solidFill>
                  <a:srgbClr val="4F81BD"/>
                </a:solidFill>
                <a:latin typeface="Cambria"/>
              </a:rPr>
              <a:t>to make your text easy to scan (Barr 2010, 8-9)</a:t>
            </a:r>
          </a:p>
          <a:p>
            <a:pPr marR="0" lvl="2" rtl="0"/>
            <a:r>
              <a:rPr lang="en-US" altLang="zh-CN" b="0" i="0" baseline="0" dirty="0" smtClean="0">
                <a:solidFill>
                  <a:srgbClr val="4F81BD"/>
                </a:solidFill>
                <a:latin typeface="Cambria"/>
              </a:rPr>
              <a:t>Meaningful headlines and subheading</a:t>
            </a:r>
          </a:p>
          <a:p>
            <a:pPr marR="0" lvl="2" rtl="0"/>
            <a:r>
              <a:rPr lang="en-US" altLang="zh-CN" b="0" i="0" baseline="0" dirty="0" smtClean="0">
                <a:solidFill>
                  <a:srgbClr val="4F81BD"/>
                </a:solidFill>
                <a:latin typeface="Cambria"/>
              </a:rPr>
              <a:t>Bulleted lists</a:t>
            </a:r>
          </a:p>
          <a:p>
            <a:pPr marR="0" lvl="2" rtl="0"/>
            <a:r>
              <a:rPr lang="en-US" altLang="zh-CN" b="0" i="0" baseline="0" dirty="0" smtClean="0">
                <a:solidFill>
                  <a:srgbClr val="4F81BD"/>
                </a:solidFill>
                <a:latin typeface="Cambria"/>
              </a:rPr>
              <a:t>Tables</a:t>
            </a:r>
          </a:p>
          <a:p>
            <a:pPr marR="0" lvl="2" rtl="0"/>
            <a:r>
              <a:rPr lang="en-US" altLang="zh-CN" b="0" i="0" baseline="0" dirty="0" smtClean="0">
                <a:solidFill>
                  <a:srgbClr val="4F81BD"/>
                </a:solidFill>
                <a:latin typeface="Cambria"/>
              </a:rPr>
              <a:t>Short paragraphs</a:t>
            </a:r>
          </a:p>
          <a:p>
            <a:pPr marR="0" lvl="2" rtl="0"/>
            <a:r>
              <a:rPr lang="en-US" altLang="zh-CN" b="0" i="0" baseline="0" dirty="0" smtClean="0">
                <a:solidFill>
                  <a:srgbClr val="4F81BD"/>
                </a:solidFill>
                <a:latin typeface="Cambria"/>
              </a:rPr>
              <a:t>Bold text</a:t>
            </a:r>
          </a:p>
          <a:p>
            <a:pPr marR="0" lvl="2" rtl="0"/>
            <a:r>
              <a:rPr lang="en-US" altLang="zh-CN" b="0" i="0" baseline="0" dirty="0" smtClean="0">
                <a:solidFill>
                  <a:srgbClr val="4F81BD"/>
                </a:solidFill>
                <a:latin typeface="Cambria"/>
              </a:rPr>
              <a:t>Pull quotes</a:t>
            </a:r>
          </a:p>
          <a:p>
            <a:pPr marR="0" lvl="3" rtl="0"/>
            <a:r>
              <a:rPr lang="en-US" altLang="zh-CN" baseline="0" dirty="0" smtClean="0">
                <a:solidFill>
                  <a:srgbClr val="243F60"/>
                </a:solidFill>
                <a:latin typeface="Cambria"/>
              </a:rPr>
              <a:t>We have not included pull quotes in Solutions Engineering white papers in the past. If you think a pull quote may be appropriate in a specific case, discuss this with the editor first. </a:t>
            </a:r>
            <a:endParaRPr lang="zh-CN" altLang="en-US" baseline="0" dirty="0" smtClean="0">
              <a:solidFill>
                <a:srgbClr val="243F60"/>
              </a:solidFill>
              <a:latin typeface="Times New Roman"/>
            </a:endParaRPr>
          </a:p>
          <a:p>
            <a:endParaRPr lang="en-US" dirty="0"/>
          </a:p>
        </p:txBody>
      </p:sp>
      <p:sp>
        <p:nvSpPr>
          <p:cNvPr id="4" name="Slide Number Placeholder 3"/>
          <p:cNvSpPr>
            <a:spLocks noGrp="1"/>
          </p:cNvSpPr>
          <p:nvPr>
            <p:ph type="sldNum" sz="quarter" idx="10"/>
          </p:nvPr>
        </p:nvSpPr>
        <p:spPr/>
        <p:txBody>
          <a:bodyPr/>
          <a:lstStyle/>
          <a:p>
            <a:fld id="{DC46426A-5948-43DB-B11D-F884229D454B}" type="slidenum">
              <a:rPr lang="en-US" smtClean="0"/>
              <a:pPr/>
              <a:t>55</a:t>
            </a:fld>
            <a:endParaRPr lang="en-US" dirty="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R="0" lvl="0" rtl="0"/>
            <a:r>
              <a:rPr lang="en-US" altLang="zh-CN" b="0" i="0" baseline="0" dirty="0" smtClean="0">
                <a:latin typeface="Cambria"/>
              </a:rPr>
              <a:t>Make text easy to scan</a:t>
            </a:r>
          </a:p>
          <a:p>
            <a:pPr marR="0" lvl="1" rtl="0"/>
            <a:r>
              <a:rPr lang="en-US" altLang="zh-CN" b="0" i="0" baseline="0" dirty="0" smtClean="0">
                <a:solidFill>
                  <a:srgbClr val="4F81BD"/>
                </a:solidFill>
                <a:latin typeface="Cambria"/>
              </a:rPr>
              <a:t>Here are some guidelines</a:t>
            </a:r>
            <a:r>
              <a:rPr lang="zh-CN" altLang="en-US" b="0" i="0" baseline="0" dirty="0" smtClean="0">
                <a:solidFill>
                  <a:srgbClr val="4F81BD"/>
                </a:solidFill>
                <a:latin typeface="Cambria"/>
              </a:rPr>
              <a:t> </a:t>
            </a:r>
            <a:r>
              <a:rPr lang="en-US" altLang="zh-CN" b="0" i="0" baseline="0" dirty="0" smtClean="0">
                <a:solidFill>
                  <a:srgbClr val="4F81BD"/>
                </a:solidFill>
                <a:latin typeface="Cambria"/>
              </a:rPr>
              <a:t>to make your text easy to scan (Barr 2010, 8-9)</a:t>
            </a:r>
          </a:p>
          <a:p>
            <a:pPr marR="0" lvl="2" rtl="0"/>
            <a:r>
              <a:rPr lang="en-US" altLang="zh-CN" b="1" i="0" baseline="0" dirty="0" smtClean="0">
                <a:solidFill>
                  <a:srgbClr val="4F81BD"/>
                </a:solidFill>
                <a:latin typeface="Cambria"/>
              </a:rPr>
              <a:t>Meaningful headlines and subheading</a:t>
            </a:r>
          </a:p>
          <a:p>
            <a:pPr marR="0" lvl="2" rtl="0"/>
            <a:r>
              <a:rPr lang="en-US" altLang="zh-CN" b="0" i="0" baseline="0" dirty="0" smtClean="0">
                <a:solidFill>
                  <a:srgbClr val="4F81BD"/>
                </a:solidFill>
                <a:latin typeface="Cambria"/>
              </a:rPr>
              <a:t>Bulleted lists</a:t>
            </a:r>
          </a:p>
          <a:p>
            <a:pPr marR="0" lvl="2" rtl="0"/>
            <a:r>
              <a:rPr lang="en-US" altLang="zh-CN" b="0" i="0" baseline="0" dirty="0" smtClean="0">
                <a:solidFill>
                  <a:srgbClr val="4F81BD"/>
                </a:solidFill>
                <a:latin typeface="Cambria"/>
              </a:rPr>
              <a:t>Tables</a:t>
            </a:r>
          </a:p>
          <a:p>
            <a:pPr marR="0" lvl="2" rtl="0"/>
            <a:r>
              <a:rPr lang="en-US" altLang="zh-CN" b="0" i="0" baseline="0" dirty="0" smtClean="0">
                <a:solidFill>
                  <a:srgbClr val="4F81BD"/>
                </a:solidFill>
                <a:latin typeface="Cambria"/>
              </a:rPr>
              <a:t>Short paragraphs</a:t>
            </a:r>
          </a:p>
          <a:p>
            <a:pPr marR="0" lvl="2" rtl="0"/>
            <a:r>
              <a:rPr lang="en-US" altLang="zh-CN" b="0" i="0" baseline="0" dirty="0" smtClean="0">
                <a:solidFill>
                  <a:srgbClr val="4F81BD"/>
                </a:solidFill>
                <a:latin typeface="Cambria"/>
              </a:rPr>
              <a:t>Bold text</a:t>
            </a:r>
          </a:p>
          <a:p>
            <a:pPr marR="0" lvl="2" rtl="0"/>
            <a:r>
              <a:rPr lang="en-US" altLang="zh-CN" b="0" i="0" baseline="0" dirty="0" smtClean="0">
                <a:solidFill>
                  <a:srgbClr val="4F81BD"/>
                </a:solidFill>
                <a:latin typeface="Cambria"/>
              </a:rPr>
              <a:t>Pull quotes</a:t>
            </a:r>
          </a:p>
          <a:p>
            <a:pPr marR="0" lvl="3" rtl="0"/>
            <a:r>
              <a:rPr lang="en-US" altLang="zh-CN" baseline="0" dirty="0" smtClean="0">
                <a:solidFill>
                  <a:srgbClr val="243F60"/>
                </a:solidFill>
                <a:latin typeface="Cambria"/>
              </a:rPr>
              <a:t>We have not included pull quotes in Solutions Engineering white papers in the past. If you think a pull quote may be appropriate in a specific case, discuss this with the editor first. </a:t>
            </a:r>
            <a:endParaRPr lang="zh-CN" altLang="en-US" baseline="0" dirty="0" smtClean="0">
              <a:solidFill>
                <a:srgbClr val="243F60"/>
              </a:solidFill>
              <a:latin typeface="Times New Roman"/>
            </a:endParaRPr>
          </a:p>
          <a:p>
            <a:endParaRPr lang="en-US" dirty="0"/>
          </a:p>
        </p:txBody>
      </p:sp>
      <p:sp>
        <p:nvSpPr>
          <p:cNvPr id="4" name="Slide Number Placeholder 3"/>
          <p:cNvSpPr>
            <a:spLocks noGrp="1"/>
          </p:cNvSpPr>
          <p:nvPr>
            <p:ph type="sldNum" sz="quarter" idx="10"/>
          </p:nvPr>
        </p:nvSpPr>
        <p:spPr/>
        <p:txBody>
          <a:bodyPr/>
          <a:lstStyle/>
          <a:p>
            <a:fld id="{DC46426A-5948-43DB-B11D-F884229D454B}" type="slidenum">
              <a:rPr lang="en-US" smtClean="0"/>
              <a:pPr/>
              <a:t>56</a:t>
            </a:fld>
            <a:endParaRPr lang="en-US" dirty="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R="0" lvl="0" rtl="0"/>
            <a:r>
              <a:rPr lang="en-US" altLang="zh-CN" b="0" i="0" baseline="0" dirty="0" smtClean="0">
                <a:latin typeface="Cambria"/>
              </a:rPr>
              <a:t>Make text easy to scan</a:t>
            </a:r>
          </a:p>
          <a:p>
            <a:pPr marR="0" lvl="1" rtl="0"/>
            <a:r>
              <a:rPr lang="en-US" altLang="zh-CN" b="0" i="0" baseline="0" dirty="0" smtClean="0">
                <a:solidFill>
                  <a:srgbClr val="4F81BD"/>
                </a:solidFill>
                <a:latin typeface="Cambria"/>
              </a:rPr>
              <a:t>Here are some guidelines</a:t>
            </a:r>
            <a:r>
              <a:rPr lang="zh-CN" altLang="en-US" b="0" i="0" baseline="0" dirty="0" smtClean="0">
                <a:solidFill>
                  <a:srgbClr val="4F81BD"/>
                </a:solidFill>
                <a:latin typeface="Cambria"/>
              </a:rPr>
              <a:t> </a:t>
            </a:r>
            <a:r>
              <a:rPr lang="en-US" altLang="zh-CN" b="0" i="0" baseline="0" dirty="0" smtClean="0">
                <a:solidFill>
                  <a:srgbClr val="4F81BD"/>
                </a:solidFill>
                <a:latin typeface="Cambria"/>
              </a:rPr>
              <a:t>to make your text easy to scan (Barr 2010, 8-9)</a:t>
            </a:r>
          </a:p>
          <a:p>
            <a:pPr marR="0" lvl="2" rtl="0"/>
            <a:r>
              <a:rPr lang="en-US" altLang="zh-CN" b="0" i="0" baseline="0" dirty="0" smtClean="0">
                <a:solidFill>
                  <a:srgbClr val="4F81BD"/>
                </a:solidFill>
                <a:latin typeface="Cambria"/>
              </a:rPr>
              <a:t>Meaningful headlines and subheading</a:t>
            </a:r>
          </a:p>
          <a:p>
            <a:pPr marR="0" lvl="2" rtl="0"/>
            <a:r>
              <a:rPr lang="en-US" altLang="zh-CN" b="1" i="0" baseline="0" dirty="0" smtClean="0">
                <a:solidFill>
                  <a:srgbClr val="4F81BD"/>
                </a:solidFill>
                <a:latin typeface="Cambria"/>
              </a:rPr>
              <a:t>Bulleted lists</a:t>
            </a:r>
          </a:p>
          <a:p>
            <a:pPr marR="0" lvl="2" rtl="0"/>
            <a:r>
              <a:rPr lang="en-US" altLang="zh-CN" b="0" i="0" baseline="0" dirty="0" smtClean="0">
                <a:solidFill>
                  <a:srgbClr val="4F81BD"/>
                </a:solidFill>
                <a:latin typeface="Cambria"/>
              </a:rPr>
              <a:t>Tables</a:t>
            </a:r>
          </a:p>
          <a:p>
            <a:pPr marR="0" lvl="2" rtl="0"/>
            <a:r>
              <a:rPr lang="en-US" altLang="zh-CN" b="0" i="0" baseline="0" dirty="0" smtClean="0">
                <a:solidFill>
                  <a:srgbClr val="4F81BD"/>
                </a:solidFill>
                <a:latin typeface="Cambria"/>
              </a:rPr>
              <a:t>Short paragraphs</a:t>
            </a:r>
          </a:p>
          <a:p>
            <a:pPr marR="0" lvl="2" rtl="0"/>
            <a:r>
              <a:rPr lang="en-US" altLang="zh-CN" b="0" i="0" baseline="0" dirty="0" smtClean="0">
                <a:solidFill>
                  <a:srgbClr val="4F81BD"/>
                </a:solidFill>
                <a:latin typeface="Cambria"/>
              </a:rPr>
              <a:t>Bold text</a:t>
            </a:r>
          </a:p>
          <a:p>
            <a:pPr marR="0" lvl="2" rtl="0"/>
            <a:r>
              <a:rPr lang="en-US" altLang="zh-CN" b="0" i="0" baseline="0" dirty="0" smtClean="0">
                <a:solidFill>
                  <a:srgbClr val="4F81BD"/>
                </a:solidFill>
                <a:latin typeface="Cambria"/>
              </a:rPr>
              <a:t>Pull quotes</a:t>
            </a:r>
          </a:p>
          <a:p>
            <a:pPr marR="0" lvl="3" rtl="0"/>
            <a:r>
              <a:rPr lang="en-US" altLang="zh-CN" baseline="0" dirty="0" smtClean="0">
                <a:solidFill>
                  <a:srgbClr val="243F60"/>
                </a:solidFill>
                <a:latin typeface="Cambria"/>
              </a:rPr>
              <a:t>We have not included pull quotes in Solutions Engineering white papers in the past. If you think a pull quote may be appropriate in a specific case, discuss this with the editor first. </a:t>
            </a:r>
            <a:endParaRPr lang="zh-CN" altLang="en-US" baseline="0" dirty="0" smtClean="0">
              <a:solidFill>
                <a:srgbClr val="243F60"/>
              </a:solidFill>
              <a:latin typeface="Times New Roman"/>
            </a:endParaRPr>
          </a:p>
          <a:p>
            <a:endParaRPr lang="en-US" dirty="0"/>
          </a:p>
        </p:txBody>
      </p:sp>
      <p:sp>
        <p:nvSpPr>
          <p:cNvPr id="4" name="Slide Number Placeholder 3"/>
          <p:cNvSpPr>
            <a:spLocks noGrp="1"/>
          </p:cNvSpPr>
          <p:nvPr>
            <p:ph type="sldNum" sz="quarter" idx="10"/>
          </p:nvPr>
        </p:nvSpPr>
        <p:spPr/>
        <p:txBody>
          <a:bodyPr/>
          <a:lstStyle/>
          <a:p>
            <a:fld id="{DC46426A-5948-43DB-B11D-F884229D454B}" type="slidenum">
              <a:rPr lang="en-US" smtClean="0"/>
              <a:pPr/>
              <a:t>57</a:t>
            </a:fld>
            <a:endParaRPr lang="en-US" dirty="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R="0" lvl="0" rtl="0"/>
            <a:r>
              <a:rPr lang="en-US" altLang="zh-CN" b="0" i="0" baseline="0" dirty="0" smtClean="0">
                <a:latin typeface="Cambria"/>
              </a:rPr>
              <a:t>Make text easy to scan</a:t>
            </a:r>
          </a:p>
          <a:p>
            <a:pPr marR="0" lvl="1" rtl="0"/>
            <a:r>
              <a:rPr lang="en-US" altLang="zh-CN" b="0" i="0" baseline="0" dirty="0" smtClean="0">
                <a:solidFill>
                  <a:srgbClr val="4F81BD"/>
                </a:solidFill>
                <a:latin typeface="Cambria"/>
              </a:rPr>
              <a:t>Here are some guidelines</a:t>
            </a:r>
            <a:r>
              <a:rPr lang="zh-CN" altLang="en-US" b="0" i="0" baseline="0" dirty="0" smtClean="0">
                <a:solidFill>
                  <a:srgbClr val="4F81BD"/>
                </a:solidFill>
                <a:latin typeface="Cambria"/>
              </a:rPr>
              <a:t> </a:t>
            </a:r>
            <a:r>
              <a:rPr lang="en-US" altLang="zh-CN" b="0" i="0" baseline="0" dirty="0" smtClean="0">
                <a:solidFill>
                  <a:srgbClr val="4F81BD"/>
                </a:solidFill>
                <a:latin typeface="Cambria"/>
              </a:rPr>
              <a:t>to make your text easy to scan (Barr 2010, 8-9)</a:t>
            </a:r>
          </a:p>
          <a:p>
            <a:pPr marR="0" lvl="2" rtl="0"/>
            <a:r>
              <a:rPr lang="en-US" altLang="zh-CN" b="0" i="0" baseline="0" dirty="0" smtClean="0">
                <a:solidFill>
                  <a:srgbClr val="4F81BD"/>
                </a:solidFill>
                <a:latin typeface="Cambria"/>
              </a:rPr>
              <a:t>Meaningful headlines and subheading</a:t>
            </a:r>
          </a:p>
          <a:p>
            <a:pPr marR="0" lvl="2" rtl="0"/>
            <a:r>
              <a:rPr lang="en-US" altLang="zh-CN" b="0" i="0" baseline="0" dirty="0" smtClean="0">
                <a:solidFill>
                  <a:srgbClr val="4F81BD"/>
                </a:solidFill>
                <a:latin typeface="Cambria"/>
              </a:rPr>
              <a:t>Bulleted lists</a:t>
            </a:r>
          </a:p>
          <a:p>
            <a:pPr marR="0" lvl="2" rtl="0"/>
            <a:r>
              <a:rPr lang="en-US" altLang="zh-CN" b="1" i="0" baseline="0" dirty="0" smtClean="0">
                <a:solidFill>
                  <a:srgbClr val="4F81BD"/>
                </a:solidFill>
                <a:latin typeface="Cambria"/>
              </a:rPr>
              <a:t>Tables</a:t>
            </a:r>
          </a:p>
          <a:p>
            <a:pPr marR="0" lvl="2" rtl="0"/>
            <a:r>
              <a:rPr lang="en-US" altLang="zh-CN" b="0" i="0" baseline="0" dirty="0" smtClean="0">
                <a:solidFill>
                  <a:srgbClr val="4F81BD"/>
                </a:solidFill>
                <a:latin typeface="Cambria"/>
              </a:rPr>
              <a:t>Short paragraphs</a:t>
            </a:r>
          </a:p>
          <a:p>
            <a:pPr marR="0" lvl="2" rtl="0"/>
            <a:r>
              <a:rPr lang="en-US" altLang="zh-CN" b="0" i="0" baseline="0" dirty="0" smtClean="0">
                <a:solidFill>
                  <a:srgbClr val="4F81BD"/>
                </a:solidFill>
                <a:latin typeface="Cambria"/>
              </a:rPr>
              <a:t>Bold text</a:t>
            </a:r>
          </a:p>
          <a:p>
            <a:pPr marR="0" lvl="2" rtl="0"/>
            <a:r>
              <a:rPr lang="en-US" altLang="zh-CN" b="0" i="0" baseline="0" dirty="0" smtClean="0">
                <a:solidFill>
                  <a:srgbClr val="4F81BD"/>
                </a:solidFill>
                <a:latin typeface="Cambria"/>
              </a:rPr>
              <a:t>Pull quotes</a:t>
            </a:r>
          </a:p>
          <a:p>
            <a:pPr marR="0" lvl="3" rtl="0"/>
            <a:r>
              <a:rPr lang="en-US" altLang="zh-CN" baseline="0" dirty="0" smtClean="0">
                <a:solidFill>
                  <a:srgbClr val="243F60"/>
                </a:solidFill>
                <a:latin typeface="Cambria"/>
              </a:rPr>
              <a:t>We have not included pull quotes in Solutions Engineering white papers in the past. If you think a pull quote may be appropriate in a specific case, discuss this with the editor first. </a:t>
            </a:r>
            <a:endParaRPr lang="zh-CN" altLang="en-US" baseline="0" dirty="0" smtClean="0">
              <a:solidFill>
                <a:srgbClr val="243F60"/>
              </a:solidFill>
              <a:latin typeface="Times New Roman"/>
            </a:endParaRPr>
          </a:p>
          <a:p>
            <a:endParaRPr lang="en-US" dirty="0"/>
          </a:p>
        </p:txBody>
      </p:sp>
      <p:sp>
        <p:nvSpPr>
          <p:cNvPr id="4" name="Slide Number Placeholder 3"/>
          <p:cNvSpPr>
            <a:spLocks noGrp="1"/>
          </p:cNvSpPr>
          <p:nvPr>
            <p:ph type="sldNum" sz="quarter" idx="10"/>
          </p:nvPr>
        </p:nvSpPr>
        <p:spPr/>
        <p:txBody>
          <a:bodyPr/>
          <a:lstStyle/>
          <a:p>
            <a:fld id="{DC46426A-5948-43DB-B11D-F884229D454B}" type="slidenum">
              <a:rPr lang="en-US" smtClean="0"/>
              <a:pPr/>
              <a:t>58</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b="1" dirty="0" smtClean="0">
                <a:solidFill>
                  <a:srgbClr val="4F81BD"/>
                </a:solidFill>
                <a:latin typeface="Cambria"/>
              </a:rPr>
              <a:t>From the STC website (Society for Technical Communications 2011)</a:t>
            </a:r>
          </a:p>
          <a:p>
            <a:pPr marR="0" lvl="0" rtl="0"/>
            <a:endParaRPr lang="en-US" altLang="zh-CN" b="1" i="1" baseline="0" dirty="0" smtClean="0">
              <a:solidFill>
                <a:srgbClr val="4F81BD"/>
              </a:solidFill>
              <a:latin typeface="Cambria"/>
            </a:endParaRPr>
          </a:p>
          <a:p>
            <a:pPr marR="0" lvl="0" rtl="0"/>
            <a:r>
              <a:rPr lang="en-US" altLang="zh-CN" b="1" i="1" baseline="0" dirty="0" smtClean="0">
                <a:solidFill>
                  <a:srgbClr val="4F81BD"/>
                </a:solidFill>
                <a:latin typeface="Cambria"/>
              </a:rPr>
              <a:t>The STC website has seven</a:t>
            </a:r>
            <a:r>
              <a:rPr lang="zh-CN" altLang="en-US" b="1" i="1" baseline="0" dirty="0" smtClean="0">
                <a:solidFill>
                  <a:srgbClr val="4F81BD"/>
                </a:solidFill>
                <a:latin typeface="Cambria"/>
              </a:rPr>
              <a:t> </a:t>
            </a:r>
            <a:r>
              <a:rPr lang="en-US" altLang="zh-CN" b="1" i="1" baseline="0" dirty="0" smtClean="0">
                <a:solidFill>
                  <a:srgbClr val="4F81BD"/>
                </a:solidFill>
                <a:latin typeface="Cambria"/>
              </a:rPr>
              <a:t>examples that describe when technical communications are used. Four of those examples relate directly or indirectly to our work.</a:t>
            </a:r>
          </a:p>
          <a:p>
            <a:pPr lvl="1">
              <a:buFont typeface="Arial" pitchFamily="34" charset="0"/>
              <a:buChar char="•"/>
            </a:pPr>
            <a:r>
              <a:rPr lang="en-US" altLang="zh-CN" b="1" dirty="0" smtClean="0"/>
              <a:t>Software instructions help users be more successful on their own, improving how easily those products gain acceptance into the marketplace and reducing costs to support them.</a:t>
            </a:r>
          </a:p>
          <a:p>
            <a:pPr lvl="1">
              <a:buFont typeface="Arial" pitchFamily="34" charset="0"/>
              <a:buChar char="•"/>
            </a:pPr>
            <a:r>
              <a:rPr lang="en-US" altLang="zh-CN" dirty="0" smtClean="0"/>
              <a:t>Functional specifications and proposals help one group of technical experts communicate effectively with other technical experts, speeding up development cycles, reducing rework caused by misunderstandings, and eliminating risks associated with miscommunication.</a:t>
            </a:r>
          </a:p>
          <a:p>
            <a:pPr lvl="1">
              <a:buFont typeface="Arial" pitchFamily="34" charset="0"/>
              <a:buChar char="•"/>
            </a:pPr>
            <a:r>
              <a:rPr lang="en-US" altLang="zh-CN" dirty="0" smtClean="0"/>
              <a:t>Technical illustrations clarify steps or identify the parts of a product, letting users focus on getting their task done quickly or more accurately. </a:t>
            </a:r>
          </a:p>
          <a:p>
            <a:pPr lvl="1">
              <a:buFont typeface="Arial" pitchFamily="34" charset="0"/>
              <a:buChar char="•"/>
            </a:pPr>
            <a:r>
              <a:rPr lang="en-US" altLang="zh-CN" dirty="0" smtClean="0"/>
              <a:t>Usability studies uncover problems with how products present themselves to users, helping those products become more user friendly.</a:t>
            </a:r>
            <a:endParaRPr lang="zh-CN" altLang="en-US" dirty="0" smtClean="0"/>
          </a:p>
          <a:p>
            <a:endParaRPr lang="en-US" dirty="0"/>
          </a:p>
        </p:txBody>
      </p:sp>
      <p:sp>
        <p:nvSpPr>
          <p:cNvPr id="4" name="Slide Number Placeholder 3"/>
          <p:cNvSpPr>
            <a:spLocks noGrp="1"/>
          </p:cNvSpPr>
          <p:nvPr>
            <p:ph type="sldNum" sz="quarter" idx="10"/>
          </p:nvPr>
        </p:nvSpPr>
        <p:spPr/>
        <p:txBody>
          <a:bodyPr/>
          <a:lstStyle/>
          <a:p>
            <a:fld id="{DC46426A-5948-43DB-B11D-F884229D454B}" type="slidenum">
              <a:rPr lang="en-US" smtClean="0"/>
              <a:pPr/>
              <a:t>5</a:t>
            </a:fld>
            <a:endParaRPr lang="en-US" dirty="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R="0" lvl="0" rtl="0"/>
            <a:r>
              <a:rPr lang="en-US" altLang="zh-CN" b="0" i="0" baseline="0" dirty="0" smtClean="0">
                <a:latin typeface="Cambria"/>
              </a:rPr>
              <a:t>Make text easy to scan</a:t>
            </a:r>
          </a:p>
          <a:p>
            <a:pPr marR="0" lvl="1" rtl="0"/>
            <a:r>
              <a:rPr lang="en-US" altLang="zh-CN" b="0" i="0" baseline="0" dirty="0" smtClean="0">
                <a:solidFill>
                  <a:srgbClr val="4F81BD"/>
                </a:solidFill>
                <a:latin typeface="Cambria"/>
              </a:rPr>
              <a:t>Here are some guidelines</a:t>
            </a:r>
            <a:r>
              <a:rPr lang="zh-CN" altLang="en-US" b="0" i="0" baseline="0" dirty="0" smtClean="0">
                <a:solidFill>
                  <a:srgbClr val="4F81BD"/>
                </a:solidFill>
                <a:latin typeface="Cambria"/>
              </a:rPr>
              <a:t> </a:t>
            </a:r>
            <a:r>
              <a:rPr lang="en-US" altLang="zh-CN" b="0" i="0" baseline="0" dirty="0" smtClean="0">
                <a:solidFill>
                  <a:srgbClr val="4F81BD"/>
                </a:solidFill>
                <a:latin typeface="Cambria"/>
              </a:rPr>
              <a:t>to make your text easy to scan (Barr 2010, 8-9)</a:t>
            </a:r>
          </a:p>
          <a:p>
            <a:pPr marR="0" lvl="2" rtl="0"/>
            <a:r>
              <a:rPr lang="en-US" altLang="zh-CN" b="0" i="0" baseline="0" dirty="0" smtClean="0">
                <a:solidFill>
                  <a:srgbClr val="4F81BD"/>
                </a:solidFill>
                <a:latin typeface="Cambria"/>
              </a:rPr>
              <a:t>Meaningful headlines and subheading</a:t>
            </a:r>
          </a:p>
          <a:p>
            <a:pPr marR="0" lvl="2" rtl="0"/>
            <a:r>
              <a:rPr lang="en-US" altLang="zh-CN" b="0" i="0" baseline="0" dirty="0" smtClean="0">
                <a:solidFill>
                  <a:srgbClr val="4F81BD"/>
                </a:solidFill>
                <a:latin typeface="Cambria"/>
              </a:rPr>
              <a:t>Bulleted lists</a:t>
            </a:r>
          </a:p>
          <a:p>
            <a:pPr marR="0" lvl="2" rtl="0"/>
            <a:r>
              <a:rPr lang="en-US" altLang="zh-CN" b="0" i="0" baseline="0" dirty="0" smtClean="0">
                <a:solidFill>
                  <a:srgbClr val="4F81BD"/>
                </a:solidFill>
                <a:latin typeface="Cambria"/>
              </a:rPr>
              <a:t>Tables</a:t>
            </a:r>
          </a:p>
          <a:p>
            <a:pPr marR="0" lvl="2" rtl="0"/>
            <a:r>
              <a:rPr lang="en-US" altLang="zh-CN" b="1" i="0" baseline="0" dirty="0" smtClean="0">
                <a:solidFill>
                  <a:srgbClr val="4F81BD"/>
                </a:solidFill>
                <a:latin typeface="Cambria"/>
              </a:rPr>
              <a:t>Short paragraphs</a:t>
            </a:r>
          </a:p>
          <a:p>
            <a:pPr marR="0" lvl="2" rtl="0"/>
            <a:r>
              <a:rPr lang="en-US" altLang="zh-CN" b="0" i="0" baseline="0" dirty="0" smtClean="0">
                <a:solidFill>
                  <a:srgbClr val="4F81BD"/>
                </a:solidFill>
                <a:latin typeface="Cambria"/>
              </a:rPr>
              <a:t>Bold text</a:t>
            </a:r>
          </a:p>
          <a:p>
            <a:pPr marR="0" lvl="2" rtl="0"/>
            <a:r>
              <a:rPr lang="en-US" altLang="zh-CN" b="0" i="0" baseline="0" dirty="0" smtClean="0">
                <a:solidFill>
                  <a:srgbClr val="4F81BD"/>
                </a:solidFill>
                <a:latin typeface="Cambria"/>
              </a:rPr>
              <a:t>Pull quotes</a:t>
            </a:r>
          </a:p>
          <a:p>
            <a:pPr marR="0" lvl="3" rtl="0"/>
            <a:r>
              <a:rPr lang="en-US" altLang="zh-CN" baseline="0" dirty="0" smtClean="0">
                <a:solidFill>
                  <a:srgbClr val="243F60"/>
                </a:solidFill>
                <a:latin typeface="Cambria"/>
              </a:rPr>
              <a:t>We have not included pull quotes in Solutions Engineering white papers in the past. If you think a pull quote may be appropriate in a specific case, discuss this with the editor first. </a:t>
            </a:r>
            <a:endParaRPr lang="zh-CN" altLang="en-US" baseline="0" dirty="0" smtClean="0">
              <a:solidFill>
                <a:srgbClr val="243F60"/>
              </a:solidFill>
              <a:latin typeface="Times New Roman"/>
            </a:endParaRPr>
          </a:p>
          <a:p>
            <a:endParaRPr lang="en-US" dirty="0"/>
          </a:p>
        </p:txBody>
      </p:sp>
      <p:sp>
        <p:nvSpPr>
          <p:cNvPr id="4" name="Slide Number Placeholder 3"/>
          <p:cNvSpPr>
            <a:spLocks noGrp="1"/>
          </p:cNvSpPr>
          <p:nvPr>
            <p:ph type="sldNum" sz="quarter" idx="10"/>
          </p:nvPr>
        </p:nvSpPr>
        <p:spPr/>
        <p:txBody>
          <a:bodyPr/>
          <a:lstStyle/>
          <a:p>
            <a:fld id="{DC46426A-5948-43DB-B11D-F884229D454B}" type="slidenum">
              <a:rPr lang="en-US" smtClean="0"/>
              <a:pPr/>
              <a:t>59</a:t>
            </a:fld>
            <a:endParaRPr lang="en-US" dirty="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R="0" lvl="0" rtl="0"/>
            <a:r>
              <a:rPr lang="en-US" altLang="zh-CN" b="0" i="0" baseline="0" dirty="0" smtClean="0">
                <a:latin typeface="Cambria"/>
              </a:rPr>
              <a:t>Make text easy to scan</a:t>
            </a:r>
          </a:p>
          <a:p>
            <a:pPr marR="0" lvl="1" rtl="0"/>
            <a:r>
              <a:rPr lang="en-US" altLang="zh-CN" b="0" i="0" baseline="0" dirty="0" smtClean="0">
                <a:solidFill>
                  <a:srgbClr val="4F81BD"/>
                </a:solidFill>
                <a:latin typeface="Cambria"/>
              </a:rPr>
              <a:t>Here are some guidelines</a:t>
            </a:r>
            <a:r>
              <a:rPr lang="zh-CN" altLang="en-US" b="0" i="0" baseline="0" dirty="0" smtClean="0">
                <a:solidFill>
                  <a:srgbClr val="4F81BD"/>
                </a:solidFill>
                <a:latin typeface="Cambria"/>
              </a:rPr>
              <a:t> </a:t>
            </a:r>
            <a:r>
              <a:rPr lang="en-US" altLang="zh-CN" b="0" i="0" baseline="0" dirty="0" smtClean="0">
                <a:solidFill>
                  <a:srgbClr val="4F81BD"/>
                </a:solidFill>
                <a:latin typeface="Cambria"/>
              </a:rPr>
              <a:t>to make your text easy to scan (Barr 2010, 8-9)</a:t>
            </a:r>
          </a:p>
          <a:p>
            <a:pPr marR="0" lvl="2" rtl="0"/>
            <a:r>
              <a:rPr lang="en-US" altLang="zh-CN" b="0" i="0" baseline="0" dirty="0" smtClean="0">
                <a:solidFill>
                  <a:srgbClr val="4F81BD"/>
                </a:solidFill>
                <a:latin typeface="Cambria"/>
              </a:rPr>
              <a:t>Meaningful headlines and subheading</a:t>
            </a:r>
          </a:p>
          <a:p>
            <a:pPr marR="0" lvl="2" rtl="0"/>
            <a:r>
              <a:rPr lang="en-US" altLang="zh-CN" b="0" i="0" baseline="0" dirty="0" smtClean="0">
                <a:solidFill>
                  <a:srgbClr val="4F81BD"/>
                </a:solidFill>
                <a:latin typeface="Cambria"/>
              </a:rPr>
              <a:t>Bulleted lists</a:t>
            </a:r>
          </a:p>
          <a:p>
            <a:pPr marR="0" lvl="2" rtl="0"/>
            <a:r>
              <a:rPr lang="en-US" altLang="zh-CN" b="0" i="0" baseline="0" dirty="0" smtClean="0">
                <a:solidFill>
                  <a:srgbClr val="4F81BD"/>
                </a:solidFill>
                <a:latin typeface="Cambria"/>
              </a:rPr>
              <a:t>Tables</a:t>
            </a:r>
          </a:p>
          <a:p>
            <a:pPr marR="0" lvl="2" rtl="0"/>
            <a:r>
              <a:rPr lang="en-US" altLang="zh-CN" b="0" i="0" baseline="0" dirty="0" smtClean="0">
                <a:solidFill>
                  <a:srgbClr val="4F81BD"/>
                </a:solidFill>
                <a:latin typeface="Cambria"/>
              </a:rPr>
              <a:t>Short paragraphs</a:t>
            </a:r>
          </a:p>
          <a:p>
            <a:pPr marR="0" lvl="2" rtl="0"/>
            <a:r>
              <a:rPr lang="en-US" altLang="zh-CN" b="1" i="0" baseline="0" dirty="0" smtClean="0">
                <a:solidFill>
                  <a:srgbClr val="4F81BD"/>
                </a:solidFill>
                <a:latin typeface="Cambria"/>
              </a:rPr>
              <a:t>Bold text</a:t>
            </a:r>
          </a:p>
          <a:p>
            <a:pPr marR="0" lvl="2" rtl="0"/>
            <a:r>
              <a:rPr lang="en-US" altLang="zh-CN" b="0" i="0" baseline="0" dirty="0" smtClean="0">
                <a:solidFill>
                  <a:srgbClr val="4F81BD"/>
                </a:solidFill>
                <a:latin typeface="Cambria"/>
              </a:rPr>
              <a:t>Pull quotes</a:t>
            </a:r>
          </a:p>
          <a:p>
            <a:pPr marR="0" lvl="3" rtl="0"/>
            <a:r>
              <a:rPr lang="en-US" altLang="zh-CN" baseline="0" dirty="0" smtClean="0">
                <a:solidFill>
                  <a:srgbClr val="243F60"/>
                </a:solidFill>
                <a:latin typeface="Cambria"/>
              </a:rPr>
              <a:t>We have not included pull quotes in Solutions Engineering white papers in the past. If you think a pull quote may be appropriate in a specific case, discuss this with the editor first. </a:t>
            </a:r>
            <a:endParaRPr lang="zh-CN" altLang="en-US" baseline="0" dirty="0" smtClean="0">
              <a:solidFill>
                <a:srgbClr val="243F60"/>
              </a:solidFill>
              <a:latin typeface="Times New Roman"/>
            </a:endParaRPr>
          </a:p>
          <a:p>
            <a:endParaRPr lang="en-US" dirty="0"/>
          </a:p>
        </p:txBody>
      </p:sp>
      <p:sp>
        <p:nvSpPr>
          <p:cNvPr id="4" name="Slide Number Placeholder 3"/>
          <p:cNvSpPr>
            <a:spLocks noGrp="1"/>
          </p:cNvSpPr>
          <p:nvPr>
            <p:ph type="sldNum" sz="quarter" idx="10"/>
          </p:nvPr>
        </p:nvSpPr>
        <p:spPr/>
        <p:txBody>
          <a:bodyPr/>
          <a:lstStyle/>
          <a:p>
            <a:fld id="{DC46426A-5948-43DB-B11D-F884229D454B}" type="slidenum">
              <a:rPr lang="en-US" smtClean="0"/>
              <a:pPr/>
              <a:t>60</a:t>
            </a:fld>
            <a:endParaRPr lang="en-US" dirty="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R="0" lvl="0" rtl="0"/>
            <a:r>
              <a:rPr lang="en-US" altLang="zh-CN" b="0" i="0" baseline="0" dirty="0" smtClean="0">
                <a:latin typeface="Cambria"/>
              </a:rPr>
              <a:t>Make text easy to scan</a:t>
            </a:r>
          </a:p>
          <a:p>
            <a:pPr marR="0" lvl="1" rtl="0"/>
            <a:r>
              <a:rPr lang="en-US" altLang="zh-CN" b="0" i="0" baseline="0" dirty="0" smtClean="0">
                <a:solidFill>
                  <a:srgbClr val="4F81BD"/>
                </a:solidFill>
                <a:latin typeface="Cambria"/>
              </a:rPr>
              <a:t>Here are some guidelines</a:t>
            </a:r>
            <a:r>
              <a:rPr lang="zh-CN" altLang="en-US" b="0" i="0" baseline="0" dirty="0" smtClean="0">
                <a:solidFill>
                  <a:srgbClr val="4F81BD"/>
                </a:solidFill>
                <a:latin typeface="Cambria"/>
              </a:rPr>
              <a:t> </a:t>
            </a:r>
            <a:r>
              <a:rPr lang="en-US" altLang="zh-CN" b="0" i="0" baseline="0" dirty="0" smtClean="0">
                <a:solidFill>
                  <a:srgbClr val="4F81BD"/>
                </a:solidFill>
                <a:latin typeface="Cambria"/>
              </a:rPr>
              <a:t>to make your text easy to scan (Barr 2010, 8-9)</a:t>
            </a:r>
          </a:p>
          <a:p>
            <a:pPr marR="0" lvl="2" rtl="0"/>
            <a:r>
              <a:rPr lang="en-US" altLang="zh-CN" b="0" i="0" baseline="0" dirty="0" smtClean="0">
                <a:solidFill>
                  <a:srgbClr val="4F81BD"/>
                </a:solidFill>
                <a:latin typeface="Cambria"/>
              </a:rPr>
              <a:t>Meaningful headlines and subheading</a:t>
            </a:r>
          </a:p>
          <a:p>
            <a:pPr marR="0" lvl="2" rtl="0"/>
            <a:r>
              <a:rPr lang="en-US" altLang="zh-CN" b="0" i="0" baseline="0" dirty="0" smtClean="0">
                <a:solidFill>
                  <a:srgbClr val="4F81BD"/>
                </a:solidFill>
                <a:latin typeface="Cambria"/>
              </a:rPr>
              <a:t>Bulleted lists</a:t>
            </a:r>
          </a:p>
          <a:p>
            <a:pPr marR="0" lvl="2" rtl="0"/>
            <a:r>
              <a:rPr lang="en-US" altLang="zh-CN" b="0" i="0" baseline="0" dirty="0" smtClean="0">
                <a:solidFill>
                  <a:srgbClr val="4F81BD"/>
                </a:solidFill>
                <a:latin typeface="Cambria"/>
              </a:rPr>
              <a:t>Tables</a:t>
            </a:r>
          </a:p>
          <a:p>
            <a:pPr marR="0" lvl="2" rtl="0"/>
            <a:r>
              <a:rPr lang="en-US" altLang="zh-CN" b="0" i="0" baseline="0" dirty="0" smtClean="0">
                <a:solidFill>
                  <a:srgbClr val="4F81BD"/>
                </a:solidFill>
                <a:latin typeface="Cambria"/>
              </a:rPr>
              <a:t>Short paragraphs</a:t>
            </a:r>
          </a:p>
          <a:p>
            <a:pPr marR="0" lvl="2" rtl="0"/>
            <a:r>
              <a:rPr lang="en-US" altLang="zh-CN" b="0" i="0" baseline="0" dirty="0" smtClean="0">
                <a:solidFill>
                  <a:srgbClr val="4F81BD"/>
                </a:solidFill>
                <a:latin typeface="Cambria"/>
              </a:rPr>
              <a:t>Bold text</a:t>
            </a:r>
          </a:p>
          <a:p>
            <a:pPr marR="0" lvl="2" rtl="0"/>
            <a:r>
              <a:rPr lang="en-US" altLang="zh-CN" b="1" i="0" baseline="0" dirty="0" smtClean="0">
                <a:solidFill>
                  <a:srgbClr val="4F81BD"/>
                </a:solidFill>
                <a:latin typeface="Cambria"/>
              </a:rPr>
              <a:t>Pull quotes</a:t>
            </a:r>
          </a:p>
          <a:p>
            <a:pPr marR="0" lvl="3" rtl="0"/>
            <a:r>
              <a:rPr lang="en-US" altLang="zh-CN" baseline="0" dirty="0" smtClean="0">
                <a:solidFill>
                  <a:srgbClr val="243F60"/>
                </a:solidFill>
                <a:latin typeface="Cambria"/>
              </a:rPr>
              <a:t>We have not included pull quotes in Solutions Engineering white papers in the past. If you think a pull quote may be appropriate in a specific case, discuss this with the editor first. </a:t>
            </a:r>
            <a:endParaRPr lang="zh-CN" altLang="en-US" baseline="0" dirty="0" smtClean="0">
              <a:solidFill>
                <a:srgbClr val="243F60"/>
              </a:solidFill>
              <a:latin typeface="Times New Roman"/>
            </a:endParaRPr>
          </a:p>
          <a:p>
            <a:endParaRPr lang="en-US" dirty="0"/>
          </a:p>
        </p:txBody>
      </p:sp>
      <p:sp>
        <p:nvSpPr>
          <p:cNvPr id="4" name="Slide Number Placeholder 3"/>
          <p:cNvSpPr>
            <a:spLocks noGrp="1"/>
          </p:cNvSpPr>
          <p:nvPr>
            <p:ph type="sldNum" sz="quarter" idx="10"/>
          </p:nvPr>
        </p:nvSpPr>
        <p:spPr/>
        <p:txBody>
          <a:bodyPr/>
          <a:lstStyle/>
          <a:p>
            <a:fld id="{DC46426A-5948-43DB-B11D-F884229D454B}" type="slidenum">
              <a:rPr lang="en-US" smtClean="0"/>
              <a:pPr/>
              <a:t>61</a:t>
            </a:fld>
            <a:endParaRPr lang="en-US" dirty="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R="0" lvl="0" rtl="0"/>
            <a:r>
              <a:rPr lang="en-US" altLang="zh-CN" b="0" i="0" baseline="0" dirty="0" smtClean="0">
                <a:latin typeface="Cambria"/>
              </a:rPr>
              <a:t>Write for the World</a:t>
            </a:r>
          </a:p>
          <a:p>
            <a:pPr marR="0" lvl="1" rtl="0"/>
            <a:r>
              <a:rPr lang="en-US" altLang="zh-CN" b="1" i="0" baseline="0" dirty="0" smtClean="0">
                <a:solidFill>
                  <a:srgbClr val="4F81BD"/>
                </a:solidFill>
                <a:latin typeface="Cambria"/>
              </a:rPr>
              <a:t>We write using US English. </a:t>
            </a:r>
            <a:r>
              <a:rPr lang="en-US" altLang="zh-CN" b="0" i="0" baseline="0" dirty="0" smtClean="0">
                <a:solidFill>
                  <a:srgbClr val="4F81BD"/>
                </a:solidFill>
                <a:latin typeface="Cambria"/>
              </a:rPr>
              <a:t>We need to be understood around the world. Do the following (Microsoft Corporation Editorial Style Board 2004, 62-63):</a:t>
            </a:r>
          </a:p>
          <a:p>
            <a:pPr marR="0" lvl="2" rtl="0"/>
            <a:r>
              <a:rPr lang="en-US" altLang="zh-CN" b="0" i="0" baseline="0" dirty="0" smtClean="0">
                <a:solidFill>
                  <a:srgbClr val="4F81BD"/>
                </a:solidFill>
                <a:latin typeface="Cambria"/>
              </a:rPr>
              <a:t>Always use the simplest and most specific word possible.</a:t>
            </a:r>
          </a:p>
          <a:p>
            <a:pPr marR="0" lvl="2" rtl="0"/>
            <a:r>
              <a:rPr lang="en-US" altLang="zh-CN" b="0" i="0" baseline="0" dirty="0" smtClean="0">
                <a:solidFill>
                  <a:srgbClr val="4F81BD"/>
                </a:solidFill>
                <a:latin typeface="Cambria"/>
              </a:rPr>
              <a:t>Use one term for one concept and use terms consistency.</a:t>
            </a:r>
          </a:p>
          <a:p>
            <a:pPr marR="0" lvl="2" rtl="0"/>
            <a:r>
              <a:rPr lang="en-US" altLang="zh-CN" b="0" i="0" baseline="0" dirty="0" smtClean="0">
                <a:solidFill>
                  <a:srgbClr val="4F81BD"/>
                </a:solidFill>
                <a:latin typeface="Cambria"/>
              </a:rPr>
              <a:t>Do not use similar terms to mean subtly different things. </a:t>
            </a:r>
          </a:p>
          <a:p>
            <a:pPr marR="0" lvl="2" rtl="0"/>
            <a:r>
              <a:rPr lang="en-US" altLang="zh-CN" b="0" i="0" baseline="0" dirty="0" smtClean="0">
                <a:solidFill>
                  <a:srgbClr val="4F81BD"/>
                </a:solidFill>
                <a:latin typeface="Cambria"/>
              </a:rPr>
              <a:t>Reserve accessibility</a:t>
            </a:r>
            <a:r>
              <a:rPr lang="zh-CN" altLang="en-US" b="0" i="0" baseline="0" dirty="0" smtClean="0">
                <a:solidFill>
                  <a:srgbClr val="4F81BD"/>
                </a:solidFill>
                <a:latin typeface="Cambria"/>
              </a:rPr>
              <a:t> </a:t>
            </a:r>
            <a:r>
              <a:rPr lang="en-US" altLang="zh-CN" b="0" i="0" baseline="0" dirty="0" smtClean="0">
                <a:solidFill>
                  <a:srgbClr val="4F81BD"/>
                </a:solidFill>
                <a:latin typeface="Cambria"/>
              </a:rPr>
              <a:t>to refer to features that support users with disabilities. </a:t>
            </a:r>
            <a:endParaRPr lang="zh-CN" altLang="en-US" b="0" i="0" baseline="0" dirty="0" smtClean="0">
              <a:solidFill>
                <a:srgbClr val="4F81BD"/>
              </a:solidFill>
              <a:latin typeface="Times New Roman"/>
            </a:endParaRPr>
          </a:p>
          <a:p>
            <a:endParaRPr lang="en-US" dirty="0"/>
          </a:p>
        </p:txBody>
      </p:sp>
      <p:sp>
        <p:nvSpPr>
          <p:cNvPr id="4" name="Slide Number Placeholder 3"/>
          <p:cNvSpPr>
            <a:spLocks noGrp="1"/>
          </p:cNvSpPr>
          <p:nvPr>
            <p:ph type="sldNum" sz="quarter" idx="10"/>
          </p:nvPr>
        </p:nvSpPr>
        <p:spPr/>
        <p:txBody>
          <a:bodyPr/>
          <a:lstStyle/>
          <a:p>
            <a:fld id="{DC46426A-5948-43DB-B11D-F884229D454B}" type="slidenum">
              <a:rPr lang="en-US" smtClean="0"/>
              <a:pPr/>
              <a:t>62</a:t>
            </a:fld>
            <a:endParaRPr lang="en-US" dirty="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R="0" lvl="0" rtl="0"/>
            <a:r>
              <a:rPr lang="en-US" altLang="zh-CN" b="0" i="1" baseline="0" dirty="0" smtClean="0">
                <a:latin typeface="Cambria"/>
              </a:rPr>
              <a:t>Write for the World</a:t>
            </a:r>
          </a:p>
          <a:p>
            <a:pPr marR="0" lvl="1" rtl="0"/>
            <a:r>
              <a:rPr lang="en-US" altLang="zh-CN" b="0" baseline="0" dirty="0" smtClean="0">
                <a:solidFill>
                  <a:srgbClr val="4F81BD"/>
                </a:solidFill>
                <a:latin typeface="Cambria"/>
              </a:rPr>
              <a:t>We write using US English. </a:t>
            </a:r>
            <a:r>
              <a:rPr lang="en-US" altLang="zh-CN" b="1" baseline="0" dirty="0" smtClean="0">
                <a:solidFill>
                  <a:srgbClr val="4F81BD"/>
                </a:solidFill>
                <a:latin typeface="Cambria"/>
              </a:rPr>
              <a:t>We need to be understood around the world</a:t>
            </a:r>
            <a:r>
              <a:rPr lang="en-US" altLang="zh-CN" b="0" baseline="0" dirty="0" smtClean="0">
                <a:solidFill>
                  <a:srgbClr val="4F81BD"/>
                </a:solidFill>
                <a:latin typeface="Cambria"/>
              </a:rPr>
              <a:t>. Do the following (Microsoft Corporation Editorial Style Board 2004, 62-63):</a:t>
            </a:r>
          </a:p>
          <a:p>
            <a:pPr marR="0" lvl="2" rtl="0"/>
            <a:r>
              <a:rPr lang="en-US" altLang="zh-CN" b="0" i="1" baseline="0" dirty="0" smtClean="0">
                <a:solidFill>
                  <a:srgbClr val="4F81BD"/>
                </a:solidFill>
                <a:latin typeface="Cambria"/>
              </a:rPr>
              <a:t>Always use the simplest and most specific word possible.</a:t>
            </a:r>
          </a:p>
          <a:p>
            <a:pPr marR="0" lvl="2" rtl="0"/>
            <a:r>
              <a:rPr lang="en-US" altLang="zh-CN" b="0" i="1" baseline="0" dirty="0" smtClean="0">
                <a:solidFill>
                  <a:srgbClr val="4F81BD"/>
                </a:solidFill>
                <a:latin typeface="Cambria"/>
              </a:rPr>
              <a:t>Use one term for one concept and use terms consistency.</a:t>
            </a:r>
          </a:p>
          <a:p>
            <a:pPr marR="0" lvl="2" rtl="0"/>
            <a:r>
              <a:rPr lang="en-US" altLang="zh-CN" b="0" i="1" baseline="0" dirty="0" smtClean="0">
                <a:solidFill>
                  <a:srgbClr val="4F81BD"/>
                </a:solidFill>
                <a:latin typeface="Cambria"/>
              </a:rPr>
              <a:t>Do not use similar terms to mean subtly different things. </a:t>
            </a:r>
          </a:p>
          <a:p>
            <a:pPr marR="0" lvl="2" rtl="0"/>
            <a:r>
              <a:rPr lang="en-US" altLang="zh-CN" b="0" i="1" baseline="0" dirty="0" smtClean="0">
                <a:solidFill>
                  <a:srgbClr val="4F81BD"/>
                </a:solidFill>
                <a:latin typeface="Cambria"/>
              </a:rPr>
              <a:t>Reserve accessibility</a:t>
            </a:r>
            <a:r>
              <a:rPr lang="zh-CN" altLang="en-US" b="0" i="1" baseline="0" dirty="0" smtClean="0">
                <a:solidFill>
                  <a:srgbClr val="4F81BD"/>
                </a:solidFill>
                <a:latin typeface="Cambria"/>
              </a:rPr>
              <a:t> </a:t>
            </a:r>
            <a:r>
              <a:rPr lang="en-US" altLang="zh-CN" b="0" i="1" baseline="0" dirty="0" smtClean="0">
                <a:solidFill>
                  <a:srgbClr val="4F81BD"/>
                </a:solidFill>
                <a:latin typeface="Cambria"/>
              </a:rPr>
              <a:t>to refer to features that support users with disabilities. </a:t>
            </a:r>
            <a:endParaRPr lang="zh-CN" altLang="en-US" b="0" i="1" baseline="0" dirty="0" smtClean="0">
              <a:solidFill>
                <a:srgbClr val="4F81BD"/>
              </a:solidFill>
              <a:latin typeface="Times New Roman"/>
            </a:endParaRPr>
          </a:p>
          <a:p>
            <a:endParaRPr lang="en-US" dirty="0"/>
          </a:p>
        </p:txBody>
      </p:sp>
      <p:sp>
        <p:nvSpPr>
          <p:cNvPr id="4" name="Slide Number Placeholder 3"/>
          <p:cNvSpPr>
            <a:spLocks noGrp="1"/>
          </p:cNvSpPr>
          <p:nvPr>
            <p:ph type="sldNum" sz="quarter" idx="10"/>
          </p:nvPr>
        </p:nvSpPr>
        <p:spPr/>
        <p:txBody>
          <a:bodyPr/>
          <a:lstStyle/>
          <a:p>
            <a:fld id="{DC46426A-5948-43DB-B11D-F884229D454B}" type="slidenum">
              <a:rPr lang="en-US" smtClean="0"/>
              <a:pPr/>
              <a:t>63</a:t>
            </a:fld>
            <a:endParaRPr lang="en-US" dirty="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R="0" lvl="0" rtl="0"/>
            <a:r>
              <a:rPr lang="en-US" altLang="zh-CN" b="0" i="0" baseline="0" dirty="0" smtClean="0">
                <a:latin typeface="Cambria"/>
              </a:rPr>
              <a:t>Write for the World</a:t>
            </a:r>
          </a:p>
          <a:p>
            <a:pPr marR="0" lvl="1" rtl="0"/>
            <a:r>
              <a:rPr lang="en-US" altLang="zh-CN" b="0" i="0" baseline="0" dirty="0" smtClean="0">
                <a:solidFill>
                  <a:srgbClr val="4F81BD"/>
                </a:solidFill>
                <a:latin typeface="Cambria"/>
              </a:rPr>
              <a:t>We write using US English. We need to be understood around the world. </a:t>
            </a:r>
            <a:r>
              <a:rPr lang="en-US" altLang="zh-CN" b="1" i="0" baseline="0" dirty="0" smtClean="0">
                <a:solidFill>
                  <a:srgbClr val="4F81BD"/>
                </a:solidFill>
                <a:latin typeface="Cambria"/>
              </a:rPr>
              <a:t>Do the following </a:t>
            </a:r>
            <a:r>
              <a:rPr lang="en-US" altLang="zh-CN" b="0" i="0" baseline="0" dirty="0" smtClean="0">
                <a:solidFill>
                  <a:srgbClr val="4F81BD"/>
                </a:solidFill>
                <a:latin typeface="Cambria"/>
              </a:rPr>
              <a:t>(Microsoft Corporation Editorial Style Board 2004, 62-63):</a:t>
            </a:r>
          </a:p>
          <a:p>
            <a:pPr marR="0" lvl="2" rtl="0"/>
            <a:r>
              <a:rPr lang="en-US" altLang="zh-CN" b="0" i="0" baseline="0" dirty="0" smtClean="0">
                <a:solidFill>
                  <a:srgbClr val="4F81BD"/>
                </a:solidFill>
                <a:latin typeface="Cambria"/>
              </a:rPr>
              <a:t>Always use the simplest and most specific word possible.</a:t>
            </a:r>
          </a:p>
          <a:p>
            <a:pPr marR="0" lvl="2" rtl="0"/>
            <a:r>
              <a:rPr lang="en-US" altLang="zh-CN" b="0" i="0" baseline="0" dirty="0" smtClean="0">
                <a:solidFill>
                  <a:srgbClr val="4F81BD"/>
                </a:solidFill>
                <a:latin typeface="Cambria"/>
              </a:rPr>
              <a:t>Use one term for one concept and use terms consistency.</a:t>
            </a:r>
          </a:p>
          <a:p>
            <a:pPr marR="0" lvl="2" rtl="0"/>
            <a:r>
              <a:rPr lang="en-US" altLang="zh-CN" b="0" i="0" baseline="0" dirty="0" smtClean="0">
                <a:solidFill>
                  <a:srgbClr val="4F81BD"/>
                </a:solidFill>
                <a:latin typeface="Cambria"/>
              </a:rPr>
              <a:t>Do not use similar terms to mean subtly different things. </a:t>
            </a:r>
          </a:p>
          <a:p>
            <a:pPr marR="0" lvl="2" rtl="0"/>
            <a:r>
              <a:rPr lang="en-US" altLang="zh-CN" b="0" i="0" baseline="0" dirty="0" smtClean="0">
                <a:solidFill>
                  <a:srgbClr val="4F81BD"/>
                </a:solidFill>
                <a:latin typeface="Cambria"/>
              </a:rPr>
              <a:t>Reserve accessibility</a:t>
            </a:r>
            <a:r>
              <a:rPr lang="zh-CN" altLang="en-US" b="0" i="0" baseline="0" dirty="0" smtClean="0">
                <a:solidFill>
                  <a:srgbClr val="4F81BD"/>
                </a:solidFill>
                <a:latin typeface="Cambria"/>
              </a:rPr>
              <a:t> </a:t>
            </a:r>
            <a:r>
              <a:rPr lang="en-US" altLang="zh-CN" b="0" i="0" baseline="0" dirty="0" smtClean="0">
                <a:solidFill>
                  <a:srgbClr val="4F81BD"/>
                </a:solidFill>
                <a:latin typeface="Cambria"/>
              </a:rPr>
              <a:t>to refer to features that support users with disabilities. </a:t>
            </a:r>
            <a:endParaRPr lang="zh-CN" altLang="en-US" b="0" i="0" baseline="0" dirty="0" smtClean="0">
              <a:solidFill>
                <a:srgbClr val="4F81BD"/>
              </a:solidFill>
              <a:latin typeface="Times New Roman"/>
            </a:endParaRPr>
          </a:p>
          <a:p>
            <a:endParaRPr lang="en-US" b="0" i="0" dirty="0"/>
          </a:p>
        </p:txBody>
      </p:sp>
      <p:sp>
        <p:nvSpPr>
          <p:cNvPr id="4" name="Slide Number Placeholder 3"/>
          <p:cNvSpPr>
            <a:spLocks noGrp="1"/>
          </p:cNvSpPr>
          <p:nvPr>
            <p:ph type="sldNum" sz="quarter" idx="10"/>
          </p:nvPr>
        </p:nvSpPr>
        <p:spPr/>
        <p:txBody>
          <a:bodyPr/>
          <a:lstStyle/>
          <a:p>
            <a:fld id="{DC46426A-5948-43DB-B11D-F884229D454B}" type="slidenum">
              <a:rPr lang="en-US" smtClean="0"/>
              <a:pPr/>
              <a:t>64</a:t>
            </a:fld>
            <a:endParaRPr lang="en-US" dirty="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R="0" lvl="0" rtl="0"/>
            <a:r>
              <a:rPr lang="en-US" altLang="zh-CN" b="0" i="0" baseline="0" dirty="0" smtClean="0">
                <a:latin typeface="Cambria"/>
              </a:rPr>
              <a:t>Write for the World</a:t>
            </a:r>
          </a:p>
          <a:p>
            <a:pPr marR="0" lvl="1" rtl="0"/>
            <a:r>
              <a:rPr lang="en-US" altLang="zh-CN" b="0" i="0" baseline="0" dirty="0" smtClean="0">
                <a:solidFill>
                  <a:srgbClr val="4F81BD"/>
                </a:solidFill>
                <a:latin typeface="Cambria"/>
              </a:rPr>
              <a:t>We write using US English. We need to be understood around the world. Do the following (Microsoft Corporation Editorial Style Board 2004, 62-63):</a:t>
            </a:r>
          </a:p>
          <a:p>
            <a:pPr marR="0" lvl="2" rtl="0"/>
            <a:r>
              <a:rPr lang="en-US" altLang="zh-CN" b="1" i="0" baseline="0" dirty="0" smtClean="0">
                <a:solidFill>
                  <a:srgbClr val="4F81BD"/>
                </a:solidFill>
                <a:latin typeface="Cambria"/>
              </a:rPr>
              <a:t>Always use the simplest and most specific word possible.</a:t>
            </a:r>
          </a:p>
          <a:p>
            <a:pPr marR="0" lvl="2" rtl="0"/>
            <a:r>
              <a:rPr lang="en-US" altLang="zh-CN" b="0" i="0" baseline="0" dirty="0" smtClean="0">
                <a:solidFill>
                  <a:srgbClr val="4F81BD"/>
                </a:solidFill>
                <a:latin typeface="Cambria"/>
              </a:rPr>
              <a:t>Use one term for one concept and use terms consistency.</a:t>
            </a:r>
          </a:p>
          <a:p>
            <a:pPr marR="0" lvl="2" rtl="0"/>
            <a:r>
              <a:rPr lang="en-US" altLang="zh-CN" b="0" i="0" baseline="0" dirty="0" smtClean="0">
                <a:solidFill>
                  <a:srgbClr val="4F81BD"/>
                </a:solidFill>
                <a:latin typeface="Cambria"/>
              </a:rPr>
              <a:t>Do not use similar terms to mean subtly different things. </a:t>
            </a:r>
          </a:p>
          <a:p>
            <a:pPr marR="0" lvl="2" rtl="0"/>
            <a:r>
              <a:rPr lang="en-US" altLang="zh-CN" b="0" i="0" baseline="0" dirty="0" smtClean="0">
                <a:solidFill>
                  <a:srgbClr val="4F81BD"/>
                </a:solidFill>
                <a:latin typeface="Cambria"/>
              </a:rPr>
              <a:t>Reserve accessibility</a:t>
            </a:r>
            <a:r>
              <a:rPr lang="zh-CN" altLang="en-US" b="0" i="0" baseline="0" dirty="0" smtClean="0">
                <a:solidFill>
                  <a:srgbClr val="4F81BD"/>
                </a:solidFill>
                <a:latin typeface="Cambria"/>
              </a:rPr>
              <a:t> </a:t>
            </a:r>
            <a:r>
              <a:rPr lang="en-US" altLang="zh-CN" b="0" i="0" baseline="0" dirty="0" smtClean="0">
                <a:solidFill>
                  <a:srgbClr val="4F81BD"/>
                </a:solidFill>
                <a:latin typeface="Cambria"/>
              </a:rPr>
              <a:t>to refer to features that support users with disabilities. </a:t>
            </a:r>
            <a:endParaRPr lang="zh-CN" altLang="en-US" b="0" i="0" baseline="0" dirty="0" smtClean="0">
              <a:solidFill>
                <a:srgbClr val="4F81BD"/>
              </a:solidFill>
              <a:latin typeface="Times New Roman"/>
            </a:endParaRPr>
          </a:p>
          <a:p>
            <a:endParaRPr lang="en-US" dirty="0"/>
          </a:p>
        </p:txBody>
      </p:sp>
      <p:sp>
        <p:nvSpPr>
          <p:cNvPr id="4" name="Slide Number Placeholder 3"/>
          <p:cNvSpPr>
            <a:spLocks noGrp="1"/>
          </p:cNvSpPr>
          <p:nvPr>
            <p:ph type="sldNum" sz="quarter" idx="10"/>
          </p:nvPr>
        </p:nvSpPr>
        <p:spPr/>
        <p:txBody>
          <a:bodyPr/>
          <a:lstStyle/>
          <a:p>
            <a:fld id="{DC46426A-5948-43DB-B11D-F884229D454B}" type="slidenum">
              <a:rPr lang="en-US" smtClean="0"/>
              <a:pPr/>
              <a:t>65</a:t>
            </a:fld>
            <a:endParaRPr lang="en-US" dirty="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R="0" lvl="0" rtl="0"/>
            <a:r>
              <a:rPr lang="en-US" altLang="zh-CN" b="0" i="0" baseline="0" dirty="0" smtClean="0">
                <a:latin typeface="Cambria"/>
              </a:rPr>
              <a:t>Write for the World</a:t>
            </a:r>
          </a:p>
          <a:p>
            <a:pPr marR="0" lvl="1" rtl="0"/>
            <a:r>
              <a:rPr lang="en-US" altLang="zh-CN" b="0" i="0" baseline="0" dirty="0" smtClean="0">
                <a:solidFill>
                  <a:srgbClr val="4F81BD"/>
                </a:solidFill>
                <a:latin typeface="Cambria"/>
              </a:rPr>
              <a:t>We write using US English. We need to be understood around the world. Do the following (Microsoft Corporation Editorial Style Board 2004, 62-63):</a:t>
            </a:r>
          </a:p>
          <a:p>
            <a:pPr marR="0" lvl="2" rtl="0"/>
            <a:r>
              <a:rPr lang="en-US" altLang="zh-CN" b="0" i="0" baseline="0" dirty="0" smtClean="0">
                <a:solidFill>
                  <a:srgbClr val="4F81BD"/>
                </a:solidFill>
                <a:latin typeface="Cambria"/>
              </a:rPr>
              <a:t>Always use the simplest and most specific word possible.</a:t>
            </a:r>
          </a:p>
          <a:p>
            <a:pPr marR="0" lvl="2" rtl="0"/>
            <a:r>
              <a:rPr lang="en-US" altLang="zh-CN" b="1" i="0" baseline="0" dirty="0" smtClean="0">
                <a:solidFill>
                  <a:srgbClr val="4F81BD"/>
                </a:solidFill>
                <a:latin typeface="Cambria"/>
              </a:rPr>
              <a:t>Use one term for one concept and use terms consistency.</a:t>
            </a:r>
          </a:p>
          <a:p>
            <a:pPr marR="0" lvl="2" rtl="0"/>
            <a:r>
              <a:rPr lang="en-US" altLang="zh-CN" b="0" i="0" baseline="0" dirty="0" smtClean="0">
                <a:solidFill>
                  <a:srgbClr val="4F81BD"/>
                </a:solidFill>
                <a:latin typeface="Cambria"/>
              </a:rPr>
              <a:t>Do not use similar terms to mean subtly different things. </a:t>
            </a:r>
          </a:p>
          <a:p>
            <a:pPr marR="0" lvl="2" rtl="0"/>
            <a:r>
              <a:rPr lang="en-US" altLang="zh-CN" b="0" i="0" baseline="0" dirty="0" smtClean="0">
                <a:solidFill>
                  <a:srgbClr val="4F81BD"/>
                </a:solidFill>
                <a:latin typeface="Cambria"/>
              </a:rPr>
              <a:t>Reserve accessibility</a:t>
            </a:r>
            <a:r>
              <a:rPr lang="zh-CN" altLang="en-US" b="0" i="0" baseline="0" dirty="0" smtClean="0">
                <a:solidFill>
                  <a:srgbClr val="4F81BD"/>
                </a:solidFill>
                <a:latin typeface="Cambria"/>
              </a:rPr>
              <a:t> </a:t>
            </a:r>
            <a:r>
              <a:rPr lang="en-US" altLang="zh-CN" b="0" i="0" baseline="0" dirty="0" smtClean="0">
                <a:solidFill>
                  <a:srgbClr val="4F81BD"/>
                </a:solidFill>
                <a:latin typeface="Cambria"/>
              </a:rPr>
              <a:t>to refer to features that support users with disabilities. </a:t>
            </a:r>
            <a:endParaRPr lang="zh-CN" altLang="en-US" b="0" i="0" baseline="0" dirty="0" smtClean="0">
              <a:solidFill>
                <a:srgbClr val="4F81BD"/>
              </a:solidFill>
              <a:latin typeface="Times New Roman"/>
            </a:endParaRPr>
          </a:p>
          <a:p>
            <a:endParaRPr lang="en-US" b="0" i="0" dirty="0"/>
          </a:p>
        </p:txBody>
      </p:sp>
      <p:sp>
        <p:nvSpPr>
          <p:cNvPr id="4" name="Slide Number Placeholder 3"/>
          <p:cNvSpPr>
            <a:spLocks noGrp="1"/>
          </p:cNvSpPr>
          <p:nvPr>
            <p:ph type="sldNum" sz="quarter" idx="10"/>
          </p:nvPr>
        </p:nvSpPr>
        <p:spPr/>
        <p:txBody>
          <a:bodyPr/>
          <a:lstStyle/>
          <a:p>
            <a:fld id="{DC46426A-5948-43DB-B11D-F884229D454B}" type="slidenum">
              <a:rPr lang="en-US" smtClean="0"/>
              <a:pPr/>
              <a:t>66</a:t>
            </a:fld>
            <a:endParaRPr lang="en-US" dirty="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R="0" lvl="0" rtl="0"/>
            <a:r>
              <a:rPr lang="en-US" altLang="zh-CN" b="0" i="0" baseline="0" dirty="0" smtClean="0">
                <a:latin typeface="Cambria"/>
              </a:rPr>
              <a:t>Write for the World</a:t>
            </a:r>
          </a:p>
          <a:p>
            <a:pPr marR="0" lvl="1" rtl="0"/>
            <a:r>
              <a:rPr lang="en-US" altLang="zh-CN" b="0" i="0" baseline="0" dirty="0" smtClean="0">
                <a:solidFill>
                  <a:srgbClr val="4F81BD"/>
                </a:solidFill>
                <a:latin typeface="Cambria"/>
              </a:rPr>
              <a:t>We write using US English. We need to be understood around the world. Do the following (Microsoft Corporation Editorial Style Board 2004, 62-63):</a:t>
            </a:r>
          </a:p>
          <a:p>
            <a:pPr marR="0" lvl="2" rtl="0"/>
            <a:r>
              <a:rPr lang="en-US" altLang="zh-CN" b="0" i="0" baseline="0" dirty="0" smtClean="0">
                <a:solidFill>
                  <a:srgbClr val="4F81BD"/>
                </a:solidFill>
                <a:latin typeface="Cambria"/>
              </a:rPr>
              <a:t>Always use the simplest and most specific word possible.</a:t>
            </a:r>
          </a:p>
          <a:p>
            <a:pPr marR="0" lvl="2" rtl="0"/>
            <a:r>
              <a:rPr lang="en-US" altLang="zh-CN" b="0" i="0" baseline="0" dirty="0" smtClean="0">
                <a:solidFill>
                  <a:srgbClr val="4F81BD"/>
                </a:solidFill>
                <a:latin typeface="Cambria"/>
              </a:rPr>
              <a:t>Use one term for one concept and use terms consistency.</a:t>
            </a:r>
          </a:p>
          <a:p>
            <a:pPr marR="0" lvl="2" rtl="0"/>
            <a:r>
              <a:rPr lang="en-US" altLang="zh-CN" b="1" i="0" baseline="0" dirty="0" smtClean="0">
                <a:solidFill>
                  <a:srgbClr val="4F81BD"/>
                </a:solidFill>
                <a:latin typeface="Cambria"/>
              </a:rPr>
              <a:t>Do not use similar terms to mean subtly different things. </a:t>
            </a:r>
          </a:p>
          <a:p>
            <a:pPr marR="0" lvl="2" rtl="0"/>
            <a:r>
              <a:rPr lang="en-US" altLang="zh-CN" b="0" i="0" baseline="0" dirty="0" smtClean="0">
                <a:solidFill>
                  <a:srgbClr val="4F81BD"/>
                </a:solidFill>
                <a:latin typeface="Cambria"/>
              </a:rPr>
              <a:t>Reserve accessibility</a:t>
            </a:r>
            <a:r>
              <a:rPr lang="zh-CN" altLang="en-US" b="0" i="0" baseline="0" dirty="0" smtClean="0">
                <a:solidFill>
                  <a:srgbClr val="4F81BD"/>
                </a:solidFill>
                <a:latin typeface="Cambria"/>
              </a:rPr>
              <a:t> </a:t>
            </a:r>
            <a:r>
              <a:rPr lang="en-US" altLang="zh-CN" b="0" i="0" baseline="0" dirty="0" smtClean="0">
                <a:solidFill>
                  <a:srgbClr val="4F81BD"/>
                </a:solidFill>
                <a:latin typeface="Cambria"/>
              </a:rPr>
              <a:t>to refer to features that support users with disabilities. </a:t>
            </a:r>
            <a:endParaRPr lang="zh-CN" altLang="en-US" b="0" i="0" baseline="0" dirty="0" smtClean="0">
              <a:solidFill>
                <a:srgbClr val="4F81BD"/>
              </a:solidFill>
              <a:latin typeface="Times New Roman"/>
            </a:endParaRPr>
          </a:p>
          <a:p>
            <a:endParaRPr lang="en-US" b="0" i="0" dirty="0"/>
          </a:p>
        </p:txBody>
      </p:sp>
      <p:sp>
        <p:nvSpPr>
          <p:cNvPr id="4" name="Slide Number Placeholder 3"/>
          <p:cNvSpPr>
            <a:spLocks noGrp="1"/>
          </p:cNvSpPr>
          <p:nvPr>
            <p:ph type="sldNum" sz="quarter" idx="10"/>
          </p:nvPr>
        </p:nvSpPr>
        <p:spPr/>
        <p:txBody>
          <a:bodyPr/>
          <a:lstStyle/>
          <a:p>
            <a:fld id="{DC46426A-5948-43DB-B11D-F884229D454B}" type="slidenum">
              <a:rPr lang="en-US" smtClean="0"/>
              <a:pPr/>
              <a:t>67</a:t>
            </a:fld>
            <a:endParaRPr lang="en-US" dirty="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R="0" lvl="0" rtl="0"/>
            <a:r>
              <a:rPr lang="en-US" altLang="zh-CN" b="0" i="0" baseline="0" dirty="0" smtClean="0">
                <a:latin typeface="Cambria"/>
              </a:rPr>
              <a:t>Write for the World</a:t>
            </a:r>
          </a:p>
          <a:p>
            <a:pPr marR="0" lvl="1" rtl="0"/>
            <a:r>
              <a:rPr lang="en-US" altLang="zh-CN" b="0" i="0" baseline="0" dirty="0" smtClean="0">
                <a:solidFill>
                  <a:srgbClr val="4F81BD"/>
                </a:solidFill>
                <a:latin typeface="Cambria"/>
              </a:rPr>
              <a:t>We write using US English. We need to be understood around the world. Do the following (Microsoft Corporation Editorial Style Board 2004, 62-63):</a:t>
            </a:r>
          </a:p>
          <a:p>
            <a:pPr marR="0" lvl="2" rtl="0"/>
            <a:r>
              <a:rPr lang="en-US" altLang="zh-CN" b="0" i="0" baseline="0" dirty="0" smtClean="0">
                <a:solidFill>
                  <a:srgbClr val="4F81BD"/>
                </a:solidFill>
                <a:latin typeface="Cambria"/>
              </a:rPr>
              <a:t>Always use the simplest and most specific word possible.</a:t>
            </a:r>
          </a:p>
          <a:p>
            <a:pPr marR="0" lvl="2" rtl="0"/>
            <a:r>
              <a:rPr lang="en-US" altLang="zh-CN" b="0" i="0" baseline="0" dirty="0" smtClean="0">
                <a:solidFill>
                  <a:srgbClr val="4F81BD"/>
                </a:solidFill>
                <a:latin typeface="Cambria"/>
              </a:rPr>
              <a:t>Use one term for one concept and use terms consistency.</a:t>
            </a:r>
          </a:p>
          <a:p>
            <a:pPr marR="0" lvl="2" rtl="0"/>
            <a:r>
              <a:rPr lang="en-US" altLang="zh-CN" b="0" i="0" baseline="0" dirty="0" smtClean="0">
                <a:solidFill>
                  <a:srgbClr val="4F81BD"/>
                </a:solidFill>
                <a:latin typeface="Cambria"/>
              </a:rPr>
              <a:t>Do not use similar terms to mean subtly different things. </a:t>
            </a:r>
          </a:p>
          <a:p>
            <a:pPr marR="0" lvl="2" rtl="0"/>
            <a:r>
              <a:rPr lang="en-US" altLang="zh-CN" b="1" i="0" baseline="0" dirty="0" smtClean="0">
                <a:solidFill>
                  <a:srgbClr val="4F81BD"/>
                </a:solidFill>
                <a:latin typeface="Cambria"/>
              </a:rPr>
              <a:t>Reserve “accessibility”</a:t>
            </a:r>
            <a:r>
              <a:rPr lang="zh-CN" altLang="en-US" b="1" i="0" baseline="0" dirty="0" smtClean="0">
                <a:solidFill>
                  <a:srgbClr val="4F81BD"/>
                </a:solidFill>
                <a:latin typeface="Cambria"/>
              </a:rPr>
              <a:t> </a:t>
            </a:r>
            <a:r>
              <a:rPr lang="en-US" altLang="zh-CN" b="1" i="0" baseline="0" dirty="0" smtClean="0">
                <a:solidFill>
                  <a:srgbClr val="4F81BD"/>
                </a:solidFill>
                <a:latin typeface="Cambria"/>
              </a:rPr>
              <a:t>to refer to features that support users with disabilities. </a:t>
            </a:r>
            <a:endParaRPr lang="zh-CN" altLang="en-US" b="1" i="0" baseline="0" dirty="0" smtClean="0">
              <a:solidFill>
                <a:srgbClr val="4F81BD"/>
              </a:solidFill>
              <a:latin typeface="Times New Roman"/>
            </a:endParaRPr>
          </a:p>
          <a:p>
            <a:endParaRPr lang="en-US" b="0" i="0" dirty="0"/>
          </a:p>
        </p:txBody>
      </p:sp>
      <p:sp>
        <p:nvSpPr>
          <p:cNvPr id="4" name="Slide Number Placeholder 3"/>
          <p:cNvSpPr>
            <a:spLocks noGrp="1"/>
          </p:cNvSpPr>
          <p:nvPr>
            <p:ph type="sldNum" sz="quarter" idx="10"/>
          </p:nvPr>
        </p:nvSpPr>
        <p:spPr/>
        <p:txBody>
          <a:bodyPr/>
          <a:lstStyle/>
          <a:p>
            <a:fld id="{DC46426A-5948-43DB-B11D-F884229D454B}" type="slidenum">
              <a:rPr lang="en-US" smtClean="0"/>
              <a:pPr/>
              <a:t>68</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b="1" dirty="0" smtClean="0">
                <a:solidFill>
                  <a:srgbClr val="4F81BD"/>
                </a:solidFill>
                <a:latin typeface="Cambria"/>
              </a:rPr>
              <a:t>From the STC website (Society for Technical Communications 2011)</a:t>
            </a:r>
          </a:p>
          <a:p>
            <a:pPr marR="0" lvl="0" rtl="0"/>
            <a:endParaRPr lang="en-US" altLang="zh-CN" b="1" i="1" baseline="0" dirty="0" smtClean="0">
              <a:solidFill>
                <a:srgbClr val="4F81BD"/>
              </a:solidFill>
              <a:latin typeface="Cambria"/>
            </a:endParaRPr>
          </a:p>
          <a:p>
            <a:pPr marR="0" lvl="0" rtl="0"/>
            <a:r>
              <a:rPr lang="en-US" altLang="zh-CN" b="1" i="1" baseline="0" dirty="0" smtClean="0">
                <a:solidFill>
                  <a:srgbClr val="4F81BD"/>
                </a:solidFill>
                <a:latin typeface="Cambria"/>
              </a:rPr>
              <a:t>The STC website has seven</a:t>
            </a:r>
            <a:r>
              <a:rPr lang="zh-CN" altLang="en-US" b="1" i="1" baseline="0" dirty="0" smtClean="0">
                <a:solidFill>
                  <a:srgbClr val="4F81BD"/>
                </a:solidFill>
                <a:latin typeface="Cambria"/>
              </a:rPr>
              <a:t> </a:t>
            </a:r>
            <a:r>
              <a:rPr lang="en-US" altLang="zh-CN" b="1" i="1" baseline="0" dirty="0" smtClean="0">
                <a:solidFill>
                  <a:srgbClr val="4F81BD"/>
                </a:solidFill>
                <a:latin typeface="Cambria"/>
              </a:rPr>
              <a:t>examples that describe when technical communications are used. Four of those examples relate directly or indirectly to our work.</a:t>
            </a:r>
          </a:p>
          <a:p>
            <a:pPr lvl="1">
              <a:buFont typeface="Arial" pitchFamily="34" charset="0"/>
              <a:buChar char="•"/>
            </a:pPr>
            <a:r>
              <a:rPr lang="en-US" altLang="zh-CN" dirty="0" smtClean="0"/>
              <a:t>Software instructions help users be more successful on their own, improving how easily those products gain acceptance into the marketplace and reducing costs to support them.</a:t>
            </a:r>
          </a:p>
          <a:p>
            <a:pPr lvl="1">
              <a:buFont typeface="Arial" pitchFamily="34" charset="0"/>
              <a:buChar char="•"/>
            </a:pPr>
            <a:r>
              <a:rPr lang="en-US" altLang="zh-CN" b="1" dirty="0" smtClean="0"/>
              <a:t>Functional specifications and proposals help one group of technical experts communicate effectively with other technical experts, speeding up development cycles, reducing rework caused by misunderstandings, and eliminating risks associated with miscommunication.</a:t>
            </a:r>
          </a:p>
          <a:p>
            <a:pPr lvl="1">
              <a:buFont typeface="Arial" pitchFamily="34" charset="0"/>
              <a:buChar char="•"/>
            </a:pPr>
            <a:r>
              <a:rPr lang="en-US" altLang="zh-CN" dirty="0" smtClean="0"/>
              <a:t>Technical illustrations clarify steps or identify the parts of a product, letting users focus on getting their task done quickly or more accurately. </a:t>
            </a:r>
          </a:p>
          <a:p>
            <a:pPr lvl="1">
              <a:buFont typeface="Arial" pitchFamily="34" charset="0"/>
              <a:buChar char="•"/>
            </a:pPr>
            <a:r>
              <a:rPr lang="en-US" altLang="zh-CN" dirty="0" smtClean="0"/>
              <a:t>Usability studies uncover problems with how products present themselves to users, helping those products become more user friendly.</a:t>
            </a:r>
            <a:endParaRPr lang="zh-CN" altLang="en-US" dirty="0" smtClean="0"/>
          </a:p>
          <a:p>
            <a:endParaRPr lang="en-US" dirty="0"/>
          </a:p>
        </p:txBody>
      </p:sp>
      <p:sp>
        <p:nvSpPr>
          <p:cNvPr id="4" name="Slide Number Placeholder 3"/>
          <p:cNvSpPr>
            <a:spLocks noGrp="1"/>
          </p:cNvSpPr>
          <p:nvPr>
            <p:ph type="sldNum" sz="quarter" idx="10"/>
          </p:nvPr>
        </p:nvSpPr>
        <p:spPr/>
        <p:txBody>
          <a:bodyPr/>
          <a:lstStyle/>
          <a:p>
            <a:fld id="{DC46426A-5948-43DB-B11D-F884229D454B}" type="slidenum">
              <a:rPr lang="en-US" smtClean="0"/>
              <a:pPr/>
              <a:t>6</a:t>
            </a:fld>
            <a:endParaRPr lang="en-US" dirty="0"/>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fontScale="85000" lnSpcReduction="20000"/>
          </a:bodyPr>
          <a:lstStyle/>
          <a:p>
            <a:pPr marR="0" lvl="0" rtl="0"/>
            <a:r>
              <a:rPr lang="en-US" altLang="zh-CN" b="0" i="0" baseline="0" dirty="0" smtClean="0">
                <a:latin typeface="Cambria"/>
              </a:rPr>
              <a:t>Write for the World</a:t>
            </a: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altLang="zh-CN" b="1" i="0" dirty="0" smtClean="0"/>
              <a:t>Follow these guidelines to globalize your content</a:t>
            </a:r>
            <a:r>
              <a:rPr lang="en-US" altLang="zh-CN" b="0" i="0" baseline="0" dirty="0" smtClean="0">
                <a:solidFill>
                  <a:srgbClr val="4F81BD"/>
                </a:solidFill>
                <a:latin typeface="Cambria"/>
              </a:rPr>
              <a:t> </a:t>
            </a:r>
            <a:r>
              <a:rPr lang="en-US" altLang="zh-CN" b="0" i="0" dirty="0" smtClean="0"/>
              <a:t>(Microsoft Corporation Editorial Style Board 2004, 63-65)</a:t>
            </a:r>
          </a:p>
          <a:p>
            <a:pPr marR="0" lvl="2" rtl="0"/>
            <a:r>
              <a:rPr lang="en-US" altLang="zh-CN" b="0" i="0" baseline="0" dirty="0" smtClean="0">
                <a:solidFill>
                  <a:srgbClr val="4F81BD"/>
                </a:solidFill>
                <a:latin typeface="Cambria"/>
              </a:rPr>
              <a:t>Avoid noun and verb phrases. </a:t>
            </a:r>
          </a:p>
          <a:p>
            <a:pPr marR="0" lvl="3" rtl="0"/>
            <a:r>
              <a:rPr lang="en-US" altLang="zh-CN" b="0" i="0" baseline="0" dirty="0" smtClean="0">
                <a:solidFill>
                  <a:srgbClr val="243F60"/>
                </a:solidFill>
                <a:latin typeface="Cambria"/>
              </a:rPr>
              <a:t>Use “ensure”</a:t>
            </a:r>
            <a:r>
              <a:rPr lang="zh-CN" altLang="en-US" b="0" i="0" baseline="0" dirty="0" smtClean="0">
                <a:solidFill>
                  <a:srgbClr val="243F60"/>
                </a:solidFill>
                <a:latin typeface="Cambria"/>
              </a:rPr>
              <a:t> </a:t>
            </a:r>
            <a:r>
              <a:rPr lang="en-US" altLang="zh-CN" b="0" i="0" baseline="0" dirty="0" smtClean="0">
                <a:solidFill>
                  <a:srgbClr val="243F60"/>
                </a:solidFill>
                <a:latin typeface="Cambria"/>
              </a:rPr>
              <a:t>(or “verify”) instead of “make sure.”</a:t>
            </a:r>
          </a:p>
          <a:p>
            <a:pPr marR="0" lvl="2" rtl="0"/>
            <a:r>
              <a:rPr lang="en-US" altLang="zh-CN" b="0" i="0" baseline="0" dirty="0" smtClean="0">
                <a:solidFill>
                  <a:srgbClr val="4F81BD"/>
                </a:solidFill>
                <a:latin typeface="Cambria"/>
              </a:rPr>
              <a:t>Avoid participial forms of verbs and also nouns formed from verbs.</a:t>
            </a:r>
          </a:p>
          <a:p>
            <a:pPr marR="0" lvl="3" rtl="0"/>
            <a:r>
              <a:rPr lang="en-US" altLang="zh-CN" b="0" i="0" baseline="0" dirty="0" smtClean="0">
                <a:solidFill>
                  <a:srgbClr val="243F60"/>
                </a:solidFill>
                <a:latin typeface="Cambria"/>
              </a:rPr>
              <a:t>Use “arrive”</a:t>
            </a:r>
            <a:r>
              <a:rPr lang="zh-CN" altLang="en-US" b="0" i="0" baseline="0" dirty="0" smtClean="0">
                <a:solidFill>
                  <a:srgbClr val="243F60"/>
                </a:solidFill>
                <a:latin typeface="Cambria"/>
              </a:rPr>
              <a:t> </a:t>
            </a:r>
            <a:r>
              <a:rPr lang="en-US" altLang="zh-CN" b="0" i="0" baseline="0" dirty="0" smtClean="0">
                <a:solidFill>
                  <a:srgbClr val="243F60"/>
                </a:solidFill>
                <a:latin typeface="Cambria"/>
              </a:rPr>
              <a:t>instead of “be arriving”</a:t>
            </a:r>
            <a:r>
              <a:rPr lang="zh-CN" altLang="en-US" b="0" i="0" baseline="0" dirty="0" smtClean="0">
                <a:solidFill>
                  <a:srgbClr val="243F60"/>
                </a:solidFill>
                <a:latin typeface="Cambria"/>
              </a:rPr>
              <a:t> </a:t>
            </a:r>
            <a:r>
              <a:rPr lang="en-US" altLang="zh-CN" b="0" i="0" baseline="0" dirty="0" smtClean="0">
                <a:solidFill>
                  <a:srgbClr val="243F60"/>
                </a:solidFill>
                <a:latin typeface="Cambria"/>
              </a:rPr>
              <a:t>(am arriving, are arriving).</a:t>
            </a:r>
          </a:p>
          <a:p>
            <a:pPr marR="0" lvl="2" rtl="0"/>
            <a:r>
              <a:rPr lang="en-US" altLang="zh-CN" b="0" i="0" baseline="0" dirty="0" smtClean="0">
                <a:solidFill>
                  <a:srgbClr val="4F81BD"/>
                </a:solidFill>
                <a:latin typeface="Cambria"/>
              </a:rPr>
              <a:t>Avoid using words for something other than their literal meaning.</a:t>
            </a:r>
          </a:p>
          <a:p>
            <a:pPr marR="0" lvl="3" rtl="0"/>
            <a:r>
              <a:rPr lang="en-US" altLang="zh-CN" b="0" i="0" baseline="0" dirty="0" smtClean="0">
                <a:solidFill>
                  <a:srgbClr val="243F60"/>
                </a:solidFill>
                <a:latin typeface="Cambria"/>
              </a:rPr>
              <a:t>Do not use “what</a:t>
            </a:r>
            <a:r>
              <a:rPr lang="zh-CN" altLang="en-US" b="0" i="0" baseline="0" dirty="0" smtClean="0">
                <a:solidFill>
                  <a:srgbClr val="243F60"/>
                </a:solidFill>
                <a:latin typeface="Cambria"/>
              </a:rPr>
              <a:t>’</a:t>
            </a:r>
            <a:r>
              <a:rPr lang="en-US" altLang="zh-CN" b="0" i="0" baseline="0" dirty="0" smtClean="0">
                <a:solidFill>
                  <a:srgbClr val="243F60"/>
                </a:solidFill>
                <a:latin typeface="Cambria"/>
              </a:rPr>
              <a:t>s hot”</a:t>
            </a:r>
            <a:r>
              <a:rPr lang="zh-CN" altLang="en-US" b="0" i="0" baseline="0" dirty="0" smtClean="0">
                <a:solidFill>
                  <a:srgbClr val="243F60"/>
                </a:solidFill>
                <a:latin typeface="Cambria"/>
              </a:rPr>
              <a:t> </a:t>
            </a:r>
            <a:r>
              <a:rPr lang="en-US" altLang="zh-CN" b="0" i="0" baseline="0" dirty="0" smtClean="0">
                <a:solidFill>
                  <a:srgbClr val="243F60"/>
                </a:solidFill>
                <a:latin typeface="Cambria"/>
              </a:rPr>
              <a:t>unless you are talking about temperature.</a:t>
            </a:r>
          </a:p>
          <a:p>
            <a:pPr marR="0" lvl="2" rtl="0"/>
            <a:r>
              <a:rPr lang="en-US" altLang="zh-CN" b="0" i="0" baseline="0" dirty="0" smtClean="0">
                <a:solidFill>
                  <a:srgbClr val="4F81BD"/>
                </a:solidFill>
                <a:latin typeface="Cambria"/>
              </a:rPr>
              <a:t>Avoid abbreviations and acronyms that include other abbreviations and acronyms.</a:t>
            </a:r>
          </a:p>
          <a:p>
            <a:pPr marR="0" lvl="2" rtl="0"/>
            <a:r>
              <a:rPr lang="en-US" altLang="zh-CN" b="0" i="0" baseline="0" dirty="0" smtClean="0">
                <a:solidFill>
                  <a:srgbClr val="4F81BD"/>
                </a:solidFill>
                <a:latin typeface="Cambria"/>
              </a:rPr>
              <a:t>Avoid contractions.</a:t>
            </a:r>
          </a:p>
          <a:p>
            <a:pPr marR="0" lvl="2" rtl="0"/>
            <a:r>
              <a:rPr lang="en-US" altLang="zh-CN" b="0" i="0" baseline="0" dirty="0" smtClean="0">
                <a:solidFill>
                  <a:srgbClr val="4F81BD"/>
                </a:solidFill>
                <a:latin typeface="Cambria"/>
              </a:rPr>
              <a:t>Be careful of words than can be read as both verbs and nouns.</a:t>
            </a:r>
          </a:p>
          <a:p>
            <a:pPr marR="0" lvl="2" rtl="0"/>
            <a:r>
              <a:rPr lang="en-US" altLang="zh-CN" b="0" i="0" baseline="0" dirty="0" smtClean="0">
                <a:solidFill>
                  <a:srgbClr val="4F81BD"/>
                </a:solidFill>
                <a:latin typeface="Cambria"/>
              </a:rPr>
              <a:t>Follow the rules of capitalization for standard written English.</a:t>
            </a:r>
          </a:p>
          <a:p>
            <a:pPr marR="0" lvl="3" rtl="0"/>
            <a:r>
              <a:rPr lang="en-US" altLang="zh-CN" b="0" i="0" baseline="0" dirty="0" smtClean="0">
                <a:solidFill>
                  <a:srgbClr val="243F60"/>
                </a:solidFill>
                <a:latin typeface="Cambria"/>
              </a:rPr>
              <a:t>Do not capitalize the words that make up an abbreviation, even if the abbreviation is capitalized (except for proper nouns). </a:t>
            </a:r>
          </a:p>
          <a:p>
            <a:pPr marR="0" lvl="2" rtl="0"/>
            <a:r>
              <a:rPr lang="en-US" altLang="zh-CN" b="0" i="0" baseline="0" dirty="0" smtClean="0">
                <a:solidFill>
                  <a:srgbClr val="4F81BD"/>
                </a:solidFill>
                <a:latin typeface="Cambria"/>
              </a:rPr>
              <a:t>Avoid culturally sensitive terms.</a:t>
            </a:r>
          </a:p>
          <a:p>
            <a:pPr marR="0" lvl="3" rtl="0"/>
            <a:r>
              <a:rPr lang="en-US" altLang="zh-CN" b="0" i="0" baseline="0" dirty="0" smtClean="0">
                <a:solidFill>
                  <a:srgbClr val="FFFFFF"/>
                </a:solidFill>
                <a:latin typeface="+mn-lt"/>
              </a:rPr>
              <a:t>Avoid</a:t>
            </a:r>
            <a:r>
              <a:rPr lang="zh-CN" altLang="en-US" b="0" i="0" baseline="0" dirty="0" smtClean="0">
                <a:solidFill>
                  <a:srgbClr val="FFFFFF"/>
                </a:solidFill>
                <a:latin typeface="+mn-lt"/>
              </a:rPr>
              <a:t> </a:t>
            </a:r>
            <a:r>
              <a:rPr lang="en-US" altLang="zh-CN" b="0" i="0" baseline="0" dirty="0" smtClean="0">
                <a:solidFill>
                  <a:srgbClr val="FFFFFF"/>
                </a:solidFill>
                <a:latin typeface="+mn-lt"/>
              </a:rPr>
              <a:t>-- Use instead</a:t>
            </a:r>
          </a:p>
          <a:p>
            <a:pPr marR="0" lvl="3" rtl="0"/>
            <a:r>
              <a:rPr lang="en-US" altLang="zh-CN" b="0" i="0" dirty="0" smtClean="0"/>
              <a:t>International</a:t>
            </a:r>
            <a:r>
              <a:rPr lang="zh-CN" altLang="en-US" b="0" i="0" dirty="0" smtClean="0"/>
              <a:t> </a:t>
            </a:r>
            <a:r>
              <a:rPr lang="en-US" altLang="zh-CN" b="0" i="0" dirty="0" smtClean="0"/>
              <a:t>– Worldwide</a:t>
            </a:r>
          </a:p>
          <a:p>
            <a:pPr marR="0" lvl="3" rtl="0"/>
            <a:r>
              <a:rPr lang="en-US" altLang="zh-CN" b="0" i="0" dirty="0" smtClean="0"/>
              <a:t>Master/slave -- Server/client, master/subordinate</a:t>
            </a:r>
          </a:p>
          <a:p>
            <a:pPr marR="0" lvl="3" rtl="0"/>
            <a:r>
              <a:rPr lang="en-US" altLang="zh-CN" b="0" i="0" dirty="0" smtClean="0"/>
              <a:t>Collaborator</a:t>
            </a:r>
            <a:r>
              <a:rPr lang="zh-CN" altLang="en-US" b="0" i="0" dirty="0" smtClean="0"/>
              <a:t> </a:t>
            </a:r>
            <a:r>
              <a:rPr lang="en-US" altLang="zh-CN" b="0" i="0" dirty="0" smtClean="0"/>
              <a:t>-- Coworker, colleague</a:t>
            </a:r>
          </a:p>
          <a:p>
            <a:pPr marR="0" lvl="3" rtl="0"/>
            <a:r>
              <a:rPr lang="en-US" altLang="zh-CN" b="0" i="0" dirty="0" smtClean="0"/>
              <a:t>Demilitarized zone (DMZ)</a:t>
            </a:r>
            <a:r>
              <a:rPr lang="zh-CN" altLang="en-US" b="0" i="0" dirty="0" smtClean="0"/>
              <a:t> </a:t>
            </a:r>
            <a:r>
              <a:rPr lang="en-US" altLang="zh-CN" b="0" i="0" dirty="0" smtClean="0"/>
              <a:t>-- Perimeter network</a:t>
            </a:r>
          </a:p>
          <a:p>
            <a:pPr marR="0" lvl="3" rtl="0"/>
            <a:r>
              <a:rPr lang="en-US" altLang="zh-CN" b="0" i="0" dirty="0" smtClean="0"/>
              <a:t>Hang</a:t>
            </a:r>
            <a:r>
              <a:rPr lang="zh-CN" altLang="en-US" b="0" i="0" dirty="0" smtClean="0"/>
              <a:t> </a:t>
            </a:r>
            <a:r>
              <a:rPr lang="en-US" altLang="zh-CN" b="0" i="0" dirty="0" smtClean="0"/>
              <a:t>-- Stop responding</a:t>
            </a:r>
          </a:p>
          <a:p>
            <a:pPr marR="0" lvl="2" rtl="0"/>
            <a:r>
              <a:rPr lang="en-US" altLang="zh-CN" b="0" i="0" baseline="0" dirty="0" smtClean="0">
                <a:solidFill>
                  <a:srgbClr val="4F81BD"/>
                </a:solidFill>
                <a:latin typeface="Cambria"/>
              </a:rPr>
              <a:t>Whenever possible, use the central meaning of a word. </a:t>
            </a:r>
          </a:p>
          <a:p>
            <a:pPr marR="0" lvl="2" rtl="0"/>
            <a:r>
              <a:rPr lang="en-US" altLang="zh-CN" b="0" i="0" baseline="0" dirty="0" smtClean="0">
                <a:solidFill>
                  <a:srgbClr val="4F81BD"/>
                </a:solidFill>
                <a:latin typeface="Cambria"/>
              </a:rPr>
              <a:t>Avoid verbs with many meanings. </a:t>
            </a:r>
          </a:p>
          <a:p>
            <a:pPr marR="0" lvl="3" rtl="0"/>
            <a:r>
              <a:rPr lang="en-US" altLang="zh-CN" b="0" i="0" baseline="0" dirty="0" smtClean="0">
                <a:solidFill>
                  <a:srgbClr val="243F60"/>
                </a:solidFill>
                <a:latin typeface="Cambria"/>
              </a:rPr>
              <a:t>When unavoidable, use context to make your meaning unmistakable.</a:t>
            </a:r>
          </a:p>
          <a:p>
            <a:pPr marR="0" lvl="2" rtl="0"/>
            <a:r>
              <a:rPr lang="en-US" altLang="zh-CN" b="0" i="0" baseline="0" dirty="0" smtClean="0">
                <a:solidFill>
                  <a:srgbClr val="4F81BD"/>
                </a:solidFill>
                <a:latin typeface="Cambria"/>
              </a:rPr>
              <a:t>Include optional hyphens in compound words and following prefixes where ambiguity would result.</a:t>
            </a:r>
          </a:p>
          <a:p>
            <a:pPr marR="0" lvl="3" rtl="0"/>
            <a:r>
              <a:rPr lang="en-US" altLang="zh-CN" b="0" i="0" baseline="0" dirty="0" smtClean="0">
                <a:solidFill>
                  <a:srgbClr val="243F60"/>
                </a:solidFill>
                <a:latin typeface="Cambria"/>
              </a:rPr>
              <a:t>Co-worker (versus coworker)</a:t>
            </a:r>
          </a:p>
          <a:p>
            <a:pPr marR="0" lvl="3" rtl="0"/>
            <a:r>
              <a:rPr lang="en-US" altLang="zh-CN" b="0" i="0" baseline="0" dirty="0" smtClean="0">
                <a:solidFill>
                  <a:srgbClr val="243F60"/>
                </a:solidFill>
                <a:latin typeface="Cambria"/>
              </a:rPr>
              <a:t>There are exceptions to this, such as “email.”</a:t>
            </a:r>
          </a:p>
          <a:p>
            <a:pPr marR="0" lvl="1" rtl="0"/>
            <a:r>
              <a:rPr lang="en-US" altLang="zh-CN" b="0" i="0" baseline="0" dirty="0" smtClean="0">
                <a:solidFill>
                  <a:srgbClr val="4F81BD"/>
                </a:solidFill>
                <a:latin typeface="Cambria"/>
              </a:rPr>
              <a:t>These are guidelines, not unbreakable rules. There may be times not to follow a guideline, but choose your battles carefully and with justification. </a:t>
            </a:r>
            <a:endParaRPr lang="zh-CN" altLang="en-US" b="0" i="0" baseline="0" dirty="0" smtClean="0">
              <a:solidFill>
                <a:srgbClr val="4F81BD"/>
              </a:solidFill>
              <a:latin typeface="Cambria"/>
            </a:endParaRPr>
          </a:p>
          <a:p>
            <a:endParaRPr lang="en-US" b="0" i="0" dirty="0"/>
          </a:p>
        </p:txBody>
      </p:sp>
      <p:sp>
        <p:nvSpPr>
          <p:cNvPr id="4" name="Slide Number Placeholder 3"/>
          <p:cNvSpPr>
            <a:spLocks noGrp="1"/>
          </p:cNvSpPr>
          <p:nvPr>
            <p:ph type="sldNum" sz="quarter" idx="10"/>
          </p:nvPr>
        </p:nvSpPr>
        <p:spPr/>
        <p:txBody>
          <a:bodyPr/>
          <a:lstStyle/>
          <a:p>
            <a:fld id="{DC46426A-5948-43DB-B11D-F884229D454B}" type="slidenum">
              <a:rPr lang="en-US" smtClean="0"/>
              <a:pPr/>
              <a:t>69</a:t>
            </a:fld>
            <a:endParaRPr lang="en-US" dirty="0"/>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fontScale="85000" lnSpcReduction="20000"/>
          </a:bodyPr>
          <a:lstStyle/>
          <a:p>
            <a:pPr marR="0" lvl="0" rtl="0"/>
            <a:r>
              <a:rPr lang="en-US" altLang="zh-CN" b="1" i="1" baseline="0" dirty="0" smtClean="0">
                <a:latin typeface="Cambria"/>
              </a:rPr>
              <a:t>Write for the World</a:t>
            </a: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altLang="zh-CN" b="0" i="0" dirty="0" smtClean="0"/>
              <a:t>Follow these guidelines to globalize your content</a:t>
            </a:r>
            <a:r>
              <a:rPr lang="en-US" altLang="zh-CN" b="0" i="0" baseline="0" dirty="0" smtClean="0">
                <a:solidFill>
                  <a:srgbClr val="4F81BD"/>
                </a:solidFill>
                <a:latin typeface="Cambria"/>
              </a:rPr>
              <a:t> </a:t>
            </a:r>
            <a:r>
              <a:rPr lang="en-US" altLang="zh-CN" b="0" i="0" dirty="0" smtClean="0"/>
              <a:t>(Microsoft Corporation Editorial Style Board 2004, 63-65)</a:t>
            </a:r>
          </a:p>
          <a:p>
            <a:pPr marR="0" lvl="2" rtl="0"/>
            <a:r>
              <a:rPr lang="en-US" altLang="zh-CN" b="1" i="0" baseline="0" dirty="0" smtClean="0">
                <a:solidFill>
                  <a:srgbClr val="4F81BD"/>
                </a:solidFill>
                <a:latin typeface="Cambria"/>
              </a:rPr>
              <a:t>Avoid noun and verb phrases. </a:t>
            </a:r>
          </a:p>
          <a:p>
            <a:pPr marR="0" lvl="3" rtl="0"/>
            <a:r>
              <a:rPr lang="en-US" altLang="zh-CN" b="0" i="0" baseline="0" dirty="0" smtClean="0">
                <a:solidFill>
                  <a:srgbClr val="243F60"/>
                </a:solidFill>
                <a:latin typeface="Cambria"/>
              </a:rPr>
              <a:t>Use “ensure”</a:t>
            </a:r>
            <a:r>
              <a:rPr lang="zh-CN" altLang="en-US" b="0" i="0" baseline="0" dirty="0" smtClean="0">
                <a:solidFill>
                  <a:srgbClr val="243F60"/>
                </a:solidFill>
                <a:latin typeface="Cambria"/>
              </a:rPr>
              <a:t> </a:t>
            </a:r>
            <a:r>
              <a:rPr lang="en-US" altLang="zh-CN" b="0" i="0" baseline="0" dirty="0" smtClean="0">
                <a:solidFill>
                  <a:srgbClr val="243F60"/>
                </a:solidFill>
                <a:latin typeface="Cambria"/>
              </a:rPr>
              <a:t>(or “verify”) instead of “make sure.”</a:t>
            </a:r>
          </a:p>
          <a:p>
            <a:pPr marR="0" lvl="2" rtl="0"/>
            <a:r>
              <a:rPr lang="en-US" altLang="zh-CN" b="0" i="0" baseline="0" dirty="0" smtClean="0">
                <a:solidFill>
                  <a:srgbClr val="4F81BD"/>
                </a:solidFill>
                <a:latin typeface="Cambria"/>
              </a:rPr>
              <a:t>Avoid participial forms of verbs and also nouns formed from verbs.</a:t>
            </a:r>
          </a:p>
          <a:p>
            <a:pPr marR="0" lvl="3" rtl="0"/>
            <a:r>
              <a:rPr lang="en-US" altLang="zh-CN" b="0" i="0" baseline="0" dirty="0" smtClean="0">
                <a:solidFill>
                  <a:srgbClr val="243F60"/>
                </a:solidFill>
                <a:latin typeface="Cambria"/>
              </a:rPr>
              <a:t>Use “arrive”</a:t>
            </a:r>
            <a:r>
              <a:rPr lang="zh-CN" altLang="en-US" b="0" i="0" baseline="0" dirty="0" smtClean="0">
                <a:solidFill>
                  <a:srgbClr val="243F60"/>
                </a:solidFill>
                <a:latin typeface="Cambria"/>
              </a:rPr>
              <a:t> </a:t>
            </a:r>
            <a:r>
              <a:rPr lang="en-US" altLang="zh-CN" b="0" i="0" baseline="0" dirty="0" smtClean="0">
                <a:solidFill>
                  <a:srgbClr val="243F60"/>
                </a:solidFill>
                <a:latin typeface="Cambria"/>
              </a:rPr>
              <a:t>instead of “be arriving”</a:t>
            </a:r>
            <a:r>
              <a:rPr lang="zh-CN" altLang="en-US" b="0" i="0" baseline="0" dirty="0" smtClean="0">
                <a:solidFill>
                  <a:srgbClr val="243F60"/>
                </a:solidFill>
                <a:latin typeface="Cambria"/>
              </a:rPr>
              <a:t> </a:t>
            </a:r>
            <a:r>
              <a:rPr lang="en-US" altLang="zh-CN" b="0" i="0" baseline="0" dirty="0" smtClean="0">
                <a:solidFill>
                  <a:srgbClr val="243F60"/>
                </a:solidFill>
                <a:latin typeface="Cambria"/>
              </a:rPr>
              <a:t>(am arriving, are arriving).</a:t>
            </a:r>
          </a:p>
          <a:p>
            <a:pPr marR="0" lvl="2" rtl="0"/>
            <a:r>
              <a:rPr lang="en-US" altLang="zh-CN" b="0" i="0" baseline="0" dirty="0" smtClean="0">
                <a:solidFill>
                  <a:srgbClr val="4F81BD"/>
                </a:solidFill>
                <a:latin typeface="Cambria"/>
              </a:rPr>
              <a:t>Avoid using words for something other than their literal meaning.</a:t>
            </a:r>
          </a:p>
          <a:p>
            <a:pPr marR="0" lvl="3" rtl="0"/>
            <a:r>
              <a:rPr lang="en-US" altLang="zh-CN" b="0" i="0" baseline="0" dirty="0" smtClean="0">
                <a:solidFill>
                  <a:srgbClr val="243F60"/>
                </a:solidFill>
                <a:latin typeface="Cambria"/>
              </a:rPr>
              <a:t>Do not use “what</a:t>
            </a:r>
            <a:r>
              <a:rPr lang="zh-CN" altLang="en-US" b="0" i="0" baseline="0" dirty="0" smtClean="0">
                <a:solidFill>
                  <a:srgbClr val="243F60"/>
                </a:solidFill>
                <a:latin typeface="Cambria"/>
              </a:rPr>
              <a:t>’</a:t>
            </a:r>
            <a:r>
              <a:rPr lang="en-US" altLang="zh-CN" b="0" i="0" baseline="0" dirty="0" smtClean="0">
                <a:solidFill>
                  <a:srgbClr val="243F60"/>
                </a:solidFill>
                <a:latin typeface="Cambria"/>
              </a:rPr>
              <a:t>s hot”</a:t>
            </a:r>
            <a:r>
              <a:rPr lang="zh-CN" altLang="en-US" b="0" i="0" baseline="0" dirty="0" smtClean="0">
                <a:solidFill>
                  <a:srgbClr val="243F60"/>
                </a:solidFill>
                <a:latin typeface="Cambria"/>
              </a:rPr>
              <a:t> </a:t>
            </a:r>
            <a:r>
              <a:rPr lang="en-US" altLang="zh-CN" b="0" i="0" baseline="0" dirty="0" smtClean="0">
                <a:solidFill>
                  <a:srgbClr val="243F60"/>
                </a:solidFill>
                <a:latin typeface="Cambria"/>
              </a:rPr>
              <a:t>unless you are talking about temperature.</a:t>
            </a:r>
          </a:p>
          <a:p>
            <a:pPr marR="0" lvl="2" rtl="0"/>
            <a:r>
              <a:rPr lang="en-US" altLang="zh-CN" b="0" i="0" baseline="0" dirty="0" smtClean="0">
                <a:solidFill>
                  <a:srgbClr val="4F81BD"/>
                </a:solidFill>
                <a:latin typeface="Cambria"/>
              </a:rPr>
              <a:t>Avoid abbreviations and acronyms that include other abbreviations and acronyms.</a:t>
            </a:r>
          </a:p>
          <a:p>
            <a:pPr marR="0" lvl="2" rtl="0"/>
            <a:r>
              <a:rPr lang="en-US" altLang="zh-CN" b="0" i="0" baseline="0" dirty="0" smtClean="0">
                <a:solidFill>
                  <a:srgbClr val="4F81BD"/>
                </a:solidFill>
                <a:latin typeface="Cambria"/>
              </a:rPr>
              <a:t>Avoid contractions.</a:t>
            </a:r>
          </a:p>
          <a:p>
            <a:pPr marR="0" lvl="2" rtl="0"/>
            <a:r>
              <a:rPr lang="en-US" altLang="zh-CN" b="0" i="0" baseline="0" dirty="0" smtClean="0">
                <a:solidFill>
                  <a:srgbClr val="4F81BD"/>
                </a:solidFill>
                <a:latin typeface="Cambria"/>
              </a:rPr>
              <a:t>Be careful of words than can be read as both verbs and nouns.</a:t>
            </a:r>
          </a:p>
          <a:p>
            <a:pPr marR="0" lvl="2" rtl="0"/>
            <a:r>
              <a:rPr lang="en-US" altLang="zh-CN" b="0" i="0" baseline="0" dirty="0" smtClean="0">
                <a:solidFill>
                  <a:srgbClr val="4F81BD"/>
                </a:solidFill>
                <a:latin typeface="Cambria"/>
              </a:rPr>
              <a:t>Follow the rules of capitalization for standard written English.</a:t>
            </a:r>
          </a:p>
          <a:p>
            <a:pPr marR="0" lvl="3" rtl="0"/>
            <a:r>
              <a:rPr lang="en-US" altLang="zh-CN" b="0" i="0" baseline="0" dirty="0" smtClean="0">
                <a:solidFill>
                  <a:srgbClr val="243F60"/>
                </a:solidFill>
                <a:latin typeface="Cambria"/>
              </a:rPr>
              <a:t>Do not capitalize the words that make up an abbreviation, even if the abbreviation is capitalized (except for proper nouns). </a:t>
            </a:r>
          </a:p>
          <a:p>
            <a:pPr marR="0" lvl="2" rtl="0"/>
            <a:r>
              <a:rPr lang="en-US" altLang="zh-CN" b="0" i="0" baseline="0" dirty="0" smtClean="0">
                <a:solidFill>
                  <a:srgbClr val="4F81BD"/>
                </a:solidFill>
                <a:latin typeface="Cambria"/>
              </a:rPr>
              <a:t>Avoid culturally sensitive terms.</a:t>
            </a:r>
          </a:p>
          <a:p>
            <a:pPr marR="0" lvl="3" rtl="0"/>
            <a:r>
              <a:rPr lang="en-US" altLang="zh-CN" b="0" i="0" baseline="0" dirty="0" smtClean="0">
                <a:solidFill>
                  <a:srgbClr val="FFFFFF"/>
                </a:solidFill>
                <a:latin typeface="+mn-lt"/>
              </a:rPr>
              <a:t>Avoid</a:t>
            </a:r>
            <a:r>
              <a:rPr lang="zh-CN" altLang="en-US" b="0" i="0" baseline="0" dirty="0" smtClean="0">
                <a:solidFill>
                  <a:srgbClr val="FFFFFF"/>
                </a:solidFill>
                <a:latin typeface="+mn-lt"/>
              </a:rPr>
              <a:t> </a:t>
            </a:r>
            <a:r>
              <a:rPr lang="en-US" altLang="zh-CN" b="0" i="0" baseline="0" dirty="0" smtClean="0">
                <a:solidFill>
                  <a:srgbClr val="FFFFFF"/>
                </a:solidFill>
                <a:latin typeface="+mn-lt"/>
              </a:rPr>
              <a:t>-- Use instead</a:t>
            </a:r>
          </a:p>
          <a:p>
            <a:pPr marR="0" lvl="3" rtl="0"/>
            <a:r>
              <a:rPr lang="en-US" altLang="zh-CN" b="0" i="0" dirty="0" smtClean="0"/>
              <a:t>International</a:t>
            </a:r>
            <a:r>
              <a:rPr lang="zh-CN" altLang="en-US" b="0" i="0" dirty="0" smtClean="0"/>
              <a:t> </a:t>
            </a:r>
            <a:r>
              <a:rPr lang="en-US" altLang="zh-CN" b="0" i="0" dirty="0" smtClean="0"/>
              <a:t>– Worldwide</a:t>
            </a:r>
          </a:p>
          <a:p>
            <a:pPr marR="0" lvl="3" rtl="0"/>
            <a:r>
              <a:rPr lang="en-US" altLang="zh-CN" b="0" i="0" dirty="0" smtClean="0"/>
              <a:t>Master/slave -- Server/client, master/subordinate</a:t>
            </a:r>
          </a:p>
          <a:p>
            <a:pPr marR="0" lvl="3" rtl="0"/>
            <a:r>
              <a:rPr lang="en-US" altLang="zh-CN" b="0" i="0" dirty="0" smtClean="0"/>
              <a:t>Collaborator</a:t>
            </a:r>
            <a:r>
              <a:rPr lang="zh-CN" altLang="en-US" b="0" i="0" dirty="0" smtClean="0"/>
              <a:t> </a:t>
            </a:r>
            <a:r>
              <a:rPr lang="en-US" altLang="zh-CN" b="0" i="0" dirty="0" smtClean="0"/>
              <a:t>-- Coworker, colleague</a:t>
            </a:r>
          </a:p>
          <a:p>
            <a:pPr marR="0" lvl="3" rtl="0"/>
            <a:r>
              <a:rPr lang="en-US" altLang="zh-CN" b="0" i="0" dirty="0" smtClean="0"/>
              <a:t>Demilitarized zone (DMZ)</a:t>
            </a:r>
            <a:r>
              <a:rPr lang="zh-CN" altLang="en-US" b="0" i="0" dirty="0" smtClean="0"/>
              <a:t> </a:t>
            </a:r>
            <a:r>
              <a:rPr lang="en-US" altLang="zh-CN" b="0" i="0" dirty="0" smtClean="0"/>
              <a:t>-- Perimeter network</a:t>
            </a:r>
          </a:p>
          <a:p>
            <a:pPr marR="0" lvl="3" rtl="0"/>
            <a:r>
              <a:rPr lang="en-US" altLang="zh-CN" b="0" i="0" dirty="0" smtClean="0"/>
              <a:t>Hang</a:t>
            </a:r>
            <a:r>
              <a:rPr lang="zh-CN" altLang="en-US" b="0" i="0" dirty="0" smtClean="0"/>
              <a:t> </a:t>
            </a:r>
            <a:r>
              <a:rPr lang="en-US" altLang="zh-CN" b="0" i="0" dirty="0" smtClean="0"/>
              <a:t>-- Stop responding</a:t>
            </a:r>
          </a:p>
          <a:p>
            <a:pPr marR="0" lvl="2" rtl="0"/>
            <a:r>
              <a:rPr lang="en-US" altLang="zh-CN" b="0" i="0" baseline="0" dirty="0" smtClean="0">
                <a:solidFill>
                  <a:srgbClr val="4F81BD"/>
                </a:solidFill>
                <a:latin typeface="Cambria"/>
              </a:rPr>
              <a:t>Whenever possible, use the central meaning of a word. </a:t>
            </a:r>
          </a:p>
          <a:p>
            <a:pPr marR="0" lvl="2" rtl="0"/>
            <a:r>
              <a:rPr lang="en-US" altLang="zh-CN" b="0" i="0" baseline="0" dirty="0" smtClean="0">
                <a:solidFill>
                  <a:srgbClr val="4F81BD"/>
                </a:solidFill>
                <a:latin typeface="Cambria"/>
              </a:rPr>
              <a:t>Avoid verbs with many meanings. </a:t>
            </a:r>
          </a:p>
          <a:p>
            <a:pPr marR="0" lvl="3" rtl="0"/>
            <a:r>
              <a:rPr lang="en-US" altLang="zh-CN" b="0" i="0" baseline="0" dirty="0" smtClean="0">
                <a:solidFill>
                  <a:srgbClr val="243F60"/>
                </a:solidFill>
                <a:latin typeface="Cambria"/>
              </a:rPr>
              <a:t>When unavoidable, use context to make your meaning unmistakable.</a:t>
            </a:r>
          </a:p>
          <a:p>
            <a:pPr marR="0" lvl="2" rtl="0"/>
            <a:r>
              <a:rPr lang="en-US" altLang="zh-CN" b="0" i="0" baseline="0" dirty="0" smtClean="0">
                <a:solidFill>
                  <a:srgbClr val="4F81BD"/>
                </a:solidFill>
                <a:latin typeface="Cambria"/>
              </a:rPr>
              <a:t>Include optional hyphens in compound words and following prefixes where ambiguity would result.</a:t>
            </a:r>
          </a:p>
          <a:p>
            <a:pPr marR="0" lvl="3" rtl="0"/>
            <a:r>
              <a:rPr lang="en-US" altLang="zh-CN" b="0" i="0" baseline="0" dirty="0" smtClean="0">
                <a:solidFill>
                  <a:srgbClr val="243F60"/>
                </a:solidFill>
                <a:latin typeface="Cambria"/>
              </a:rPr>
              <a:t>Co-worker (versus coworker)</a:t>
            </a:r>
          </a:p>
          <a:p>
            <a:pPr marR="0" lvl="3" rtl="0"/>
            <a:r>
              <a:rPr lang="en-US" altLang="zh-CN" b="0" i="0" baseline="0" dirty="0" smtClean="0">
                <a:solidFill>
                  <a:srgbClr val="243F60"/>
                </a:solidFill>
                <a:latin typeface="Cambria"/>
              </a:rPr>
              <a:t>There are exceptions to this, such as “email.”</a:t>
            </a:r>
          </a:p>
          <a:p>
            <a:pPr marR="0" lvl="1" rtl="0"/>
            <a:r>
              <a:rPr lang="en-US" altLang="zh-CN" b="0" i="0" baseline="0" dirty="0" smtClean="0">
                <a:solidFill>
                  <a:srgbClr val="4F81BD"/>
                </a:solidFill>
                <a:latin typeface="Cambria"/>
              </a:rPr>
              <a:t>These are guidelines, not unbreakable rules. There may be times not to follow a guideline, but choose your battles carefully and with justification. </a:t>
            </a:r>
            <a:endParaRPr lang="zh-CN" altLang="en-US" b="0" i="0" baseline="0" dirty="0" smtClean="0">
              <a:solidFill>
                <a:srgbClr val="4F81BD"/>
              </a:solidFill>
              <a:latin typeface="Cambria"/>
            </a:endParaRPr>
          </a:p>
          <a:p>
            <a:endParaRPr lang="en-US" b="0" i="0" dirty="0"/>
          </a:p>
        </p:txBody>
      </p:sp>
      <p:sp>
        <p:nvSpPr>
          <p:cNvPr id="4" name="Slide Number Placeholder 3"/>
          <p:cNvSpPr>
            <a:spLocks noGrp="1"/>
          </p:cNvSpPr>
          <p:nvPr>
            <p:ph type="sldNum" sz="quarter" idx="10"/>
          </p:nvPr>
        </p:nvSpPr>
        <p:spPr/>
        <p:txBody>
          <a:bodyPr/>
          <a:lstStyle/>
          <a:p>
            <a:fld id="{DC46426A-5948-43DB-B11D-F884229D454B}" type="slidenum">
              <a:rPr lang="en-US" smtClean="0"/>
              <a:pPr/>
              <a:t>70</a:t>
            </a:fld>
            <a:endParaRPr lang="en-US" dirty="0"/>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fontScale="85000" lnSpcReduction="20000"/>
          </a:bodyPr>
          <a:lstStyle/>
          <a:p>
            <a:pPr marR="0" lvl="0" rtl="0"/>
            <a:r>
              <a:rPr lang="en-US" altLang="zh-CN" b="0" i="0" baseline="0" dirty="0" smtClean="0">
                <a:latin typeface="Cambria"/>
              </a:rPr>
              <a:t>Write for the World</a:t>
            </a: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altLang="zh-CN" b="0" i="0" dirty="0" smtClean="0"/>
              <a:t>Follow these guidelines to globalize your content</a:t>
            </a:r>
            <a:r>
              <a:rPr lang="en-US" altLang="zh-CN" b="0" i="0" baseline="0" dirty="0" smtClean="0">
                <a:solidFill>
                  <a:srgbClr val="4F81BD"/>
                </a:solidFill>
                <a:latin typeface="Cambria"/>
              </a:rPr>
              <a:t> </a:t>
            </a:r>
            <a:r>
              <a:rPr lang="en-US" altLang="zh-CN" b="0" i="0" dirty="0" smtClean="0"/>
              <a:t>(Microsoft Corporation Editorial Style Board 2004, 63-65)</a:t>
            </a:r>
          </a:p>
          <a:p>
            <a:pPr marR="0" lvl="2" rtl="0"/>
            <a:r>
              <a:rPr lang="en-US" altLang="zh-CN" b="1" i="0" baseline="0" dirty="0" smtClean="0">
                <a:solidFill>
                  <a:srgbClr val="4F81BD"/>
                </a:solidFill>
                <a:latin typeface="Cambria"/>
              </a:rPr>
              <a:t>Avoid noun and verb phrases. </a:t>
            </a:r>
          </a:p>
          <a:p>
            <a:pPr marR="0" lvl="3" rtl="0"/>
            <a:r>
              <a:rPr lang="en-US" altLang="zh-CN" b="1" i="0" baseline="0" dirty="0" smtClean="0">
                <a:solidFill>
                  <a:srgbClr val="243F60"/>
                </a:solidFill>
                <a:latin typeface="Cambria"/>
              </a:rPr>
              <a:t>Use “ensure”</a:t>
            </a:r>
            <a:r>
              <a:rPr lang="zh-CN" altLang="en-US" b="1" i="0" baseline="0" dirty="0" smtClean="0">
                <a:solidFill>
                  <a:srgbClr val="243F60"/>
                </a:solidFill>
                <a:latin typeface="Cambria"/>
              </a:rPr>
              <a:t> </a:t>
            </a:r>
            <a:r>
              <a:rPr lang="en-US" altLang="zh-CN" b="1" i="0" baseline="0" dirty="0" smtClean="0">
                <a:solidFill>
                  <a:srgbClr val="243F60"/>
                </a:solidFill>
                <a:latin typeface="Cambria"/>
              </a:rPr>
              <a:t>(or “verify”) instead of “make sure.”</a:t>
            </a:r>
          </a:p>
          <a:p>
            <a:pPr marR="0" lvl="2" rtl="0"/>
            <a:r>
              <a:rPr lang="en-US" altLang="zh-CN" b="0" i="0" baseline="0" dirty="0" smtClean="0">
                <a:solidFill>
                  <a:srgbClr val="4F81BD"/>
                </a:solidFill>
                <a:latin typeface="Cambria"/>
              </a:rPr>
              <a:t>Avoid participial forms of verbs and also nouns formed from verbs.</a:t>
            </a:r>
          </a:p>
          <a:p>
            <a:pPr marR="0" lvl="3" rtl="0"/>
            <a:r>
              <a:rPr lang="en-US" altLang="zh-CN" b="0" i="0" baseline="0" dirty="0" smtClean="0">
                <a:solidFill>
                  <a:srgbClr val="243F60"/>
                </a:solidFill>
                <a:latin typeface="Cambria"/>
              </a:rPr>
              <a:t>Use “arrive”</a:t>
            </a:r>
            <a:r>
              <a:rPr lang="zh-CN" altLang="en-US" b="0" i="0" baseline="0" dirty="0" smtClean="0">
                <a:solidFill>
                  <a:srgbClr val="243F60"/>
                </a:solidFill>
                <a:latin typeface="Cambria"/>
              </a:rPr>
              <a:t> </a:t>
            </a:r>
            <a:r>
              <a:rPr lang="en-US" altLang="zh-CN" b="0" i="0" baseline="0" dirty="0" smtClean="0">
                <a:solidFill>
                  <a:srgbClr val="243F60"/>
                </a:solidFill>
                <a:latin typeface="Cambria"/>
              </a:rPr>
              <a:t>instead of “be arriving”</a:t>
            </a:r>
            <a:r>
              <a:rPr lang="zh-CN" altLang="en-US" b="0" i="0" baseline="0" dirty="0" smtClean="0">
                <a:solidFill>
                  <a:srgbClr val="243F60"/>
                </a:solidFill>
                <a:latin typeface="Cambria"/>
              </a:rPr>
              <a:t> </a:t>
            </a:r>
            <a:r>
              <a:rPr lang="en-US" altLang="zh-CN" b="0" i="0" baseline="0" dirty="0" smtClean="0">
                <a:solidFill>
                  <a:srgbClr val="243F60"/>
                </a:solidFill>
                <a:latin typeface="Cambria"/>
              </a:rPr>
              <a:t>(am arriving, are arriving).</a:t>
            </a:r>
          </a:p>
          <a:p>
            <a:pPr marR="0" lvl="2" rtl="0"/>
            <a:r>
              <a:rPr lang="en-US" altLang="zh-CN" b="0" i="0" baseline="0" dirty="0" smtClean="0">
                <a:solidFill>
                  <a:srgbClr val="4F81BD"/>
                </a:solidFill>
                <a:latin typeface="Cambria"/>
              </a:rPr>
              <a:t>Avoid using words for something other than their literal meaning.</a:t>
            </a:r>
          </a:p>
          <a:p>
            <a:pPr marR="0" lvl="3" rtl="0"/>
            <a:r>
              <a:rPr lang="en-US" altLang="zh-CN" b="0" i="0" baseline="0" dirty="0" smtClean="0">
                <a:solidFill>
                  <a:srgbClr val="243F60"/>
                </a:solidFill>
                <a:latin typeface="Cambria"/>
              </a:rPr>
              <a:t>Do not use “what</a:t>
            </a:r>
            <a:r>
              <a:rPr lang="zh-CN" altLang="en-US" b="0" i="0" baseline="0" dirty="0" smtClean="0">
                <a:solidFill>
                  <a:srgbClr val="243F60"/>
                </a:solidFill>
                <a:latin typeface="Cambria"/>
              </a:rPr>
              <a:t>’</a:t>
            </a:r>
            <a:r>
              <a:rPr lang="en-US" altLang="zh-CN" b="0" i="0" baseline="0" dirty="0" smtClean="0">
                <a:solidFill>
                  <a:srgbClr val="243F60"/>
                </a:solidFill>
                <a:latin typeface="Cambria"/>
              </a:rPr>
              <a:t>s hot”</a:t>
            </a:r>
            <a:r>
              <a:rPr lang="zh-CN" altLang="en-US" b="0" i="0" baseline="0" dirty="0" smtClean="0">
                <a:solidFill>
                  <a:srgbClr val="243F60"/>
                </a:solidFill>
                <a:latin typeface="Cambria"/>
              </a:rPr>
              <a:t> </a:t>
            </a:r>
            <a:r>
              <a:rPr lang="en-US" altLang="zh-CN" b="0" i="0" baseline="0" dirty="0" smtClean="0">
                <a:solidFill>
                  <a:srgbClr val="243F60"/>
                </a:solidFill>
                <a:latin typeface="Cambria"/>
              </a:rPr>
              <a:t>unless you are talking about temperature.</a:t>
            </a:r>
          </a:p>
          <a:p>
            <a:pPr marR="0" lvl="2" rtl="0"/>
            <a:r>
              <a:rPr lang="en-US" altLang="zh-CN" b="0" i="0" baseline="0" dirty="0" smtClean="0">
                <a:solidFill>
                  <a:srgbClr val="4F81BD"/>
                </a:solidFill>
                <a:latin typeface="Cambria"/>
              </a:rPr>
              <a:t>Avoid abbreviations and acronyms that include other abbreviations and acronyms.</a:t>
            </a:r>
          </a:p>
          <a:p>
            <a:pPr marR="0" lvl="2" rtl="0"/>
            <a:r>
              <a:rPr lang="en-US" altLang="zh-CN" b="0" i="0" baseline="0" dirty="0" smtClean="0">
                <a:solidFill>
                  <a:srgbClr val="4F81BD"/>
                </a:solidFill>
                <a:latin typeface="Cambria"/>
              </a:rPr>
              <a:t>Avoid contractions.</a:t>
            </a:r>
          </a:p>
          <a:p>
            <a:pPr marR="0" lvl="2" rtl="0"/>
            <a:r>
              <a:rPr lang="en-US" altLang="zh-CN" b="0" i="0" baseline="0" dirty="0" smtClean="0">
                <a:solidFill>
                  <a:srgbClr val="4F81BD"/>
                </a:solidFill>
                <a:latin typeface="Cambria"/>
              </a:rPr>
              <a:t>Be careful of words than can be read as both verbs and nouns.</a:t>
            </a:r>
          </a:p>
          <a:p>
            <a:pPr marR="0" lvl="2" rtl="0"/>
            <a:r>
              <a:rPr lang="en-US" altLang="zh-CN" b="0" i="0" baseline="0" dirty="0" smtClean="0">
                <a:solidFill>
                  <a:srgbClr val="4F81BD"/>
                </a:solidFill>
                <a:latin typeface="Cambria"/>
              </a:rPr>
              <a:t>Follow the rules of capitalization for standard written English.</a:t>
            </a:r>
          </a:p>
          <a:p>
            <a:pPr marR="0" lvl="3" rtl="0"/>
            <a:r>
              <a:rPr lang="en-US" altLang="zh-CN" b="0" i="0" baseline="0" dirty="0" smtClean="0">
                <a:solidFill>
                  <a:srgbClr val="243F60"/>
                </a:solidFill>
                <a:latin typeface="Cambria"/>
              </a:rPr>
              <a:t>Do not capitalize the words that make up an abbreviation, even if the abbreviation is capitalized (except for proper nouns). </a:t>
            </a:r>
          </a:p>
          <a:p>
            <a:pPr marR="0" lvl="2" rtl="0"/>
            <a:r>
              <a:rPr lang="en-US" altLang="zh-CN" b="0" i="0" baseline="0" dirty="0" smtClean="0">
                <a:solidFill>
                  <a:srgbClr val="4F81BD"/>
                </a:solidFill>
                <a:latin typeface="Cambria"/>
              </a:rPr>
              <a:t>Avoid culturally sensitive terms.</a:t>
            </a:r>
          </a:p>
          <a:p>
            <a:pPr marR="0" lvl="3" rtl="0"/>
            <a:r>
              <a:rPr lang="en-US" altLang="zh-CN" b="0" i="0" baseline="0" dirty="0" smtClean="0">
                <a:solidFill>
                  <a:srgbClr val="FFFFFF"/>
                </a:solidFill>
                <a:latin typeface="+mn-lt"/>
              </a:rPr>
              <a:t>Avoid</a:t>
            </a:r>
            <a:r>
              <a:rPr lang="zh-CN" altLang="en-US" b="0" i="0" baseline="0" dirty="0" smtClean="0">
                <a:solidFill>
                  <a:srgbClr val="FFFFFF"/>
                </a:solidFill>
                <a:latin typeface="+mn-lt"/>
              </a:rPr>
              <a:t> </a:t>
            </a:r>
            <a:r>
              <a:rPr lang="en-US" altLang="zh-CN" b="0" i="0" baseline="0" dirty="0" smtClean="0">
                <a:solidFill>
                  <a:srgbClr val="FFFFFF"/>
                </a:solidFill>
                <a:latin typeface="+mn-lt"/>
              </a:rPr>
              <a:t>-- Use instead</a:t>
            </a:r>
          </a:p>
          <a:p>
            <a:pPr marR="0" lvl="3" rtl="0"/>
            <a:r>
              <a:rPr lang="en-US" altLang="zh-CN" b="0" i="0" dirty="0" smtClean="0"/>
              <a:t>International</a:t>
            </a:r>
            <a:r>
              <a:rPr lang="zh-CN" altLang="en-US" b="0" i="0" dirty="0" smtClean="0"/>
              <a:t> </a:t>
            </a:r>
            <a:r>
              <a:rPr lang="en-US" altLang="zh-CN" b="0" i="0" dirty="0" smtClean="0"/>
              <a:t>– Worldwide</a:t>
            </a:r>
          </a:p>
          <a:p>
            <a:pPr marR="0" lvl="3" rtl="0"/>
            <a:r>
              <a:rPr lang="en-US" altLang="zh-CN" b="0" i="0" dirty="0" smtClean="0"/>
              <a:t>Master/slave -- Server/client, master/subordinate</a:t>
            </a:r>
          </a:p>
          <a:p>
            <a:pPr marR="0" lvl="3" rtl="0"/>
            <a:r>
              <a:rPr lang="en-US" altLang="zh-CN" b="0" i="0" dirty="0" smtClean="0"/>
              <a:t>Collaborator</a:t>
            </a:r>
            <a:r>
              <a:rPr lang="zh-CN" altLang="en-US" b="0" i="0" dirty="0" smtClean="0"/>
              <a:t> </a:t>
            </a:r>
            <a:r>
              <a:rPr lang="en-US" altLang="zh-CN" b="0" i="0" dirty="0" smtClean="0"/>
              <a:t>-- Coworker, colleague</a:t>
            </a:r>
          </a:p>
          <a:p>
            <a:pPr marR="0" lvl="3" rtl="0"/>
            <a:r>
              <a:rPr lang="en-US" altLang="zh-CN" b="0" i="0" dirty="0" smtClean="0"/>
              <a:t>Demilitarized zone (DMZ)</a:t>
            </a:r>
            <a:r>
              <a:rPr lang="zh-CN" altLang="en-US" b="0" i="0" dirty="0" smtClean="0"/>
              <a:t> </a:t>
            </a:r>
            <a:r>
              <a:rPr lang="en-US" altLang="zh-CN" b="0" i="0" dirty="0" smtClean="0"/>
              <a:t>-- Perimeter network</a:t>
            </a:r>
          </a:p>
          <a:p>
            <a:pPr marR="0" lvl="3" rtl="0"/>
            <a:r>
              <a:rPr lang="en-US" altLang="zh-CN" b="0" i="0" dirty="0" smtClean="0"/>
              <a:t>Hang</a:t>
            </a:r>
            <a:r>
              <a:rPr lang="zh-CN" altLang="en-US" b="0" i="0" dirty="0" smtClean="0"/>
              <a:t> </a:t>
            </a:r>
            <a:r>
              <a:rPr lang="en-US" altLang="zh-CN" b="0" i="0" dirty="0" smtClean="0"/>
              <a:t>-- Stop responding</a:t>
            </a:r>
          </a:p>
          <a:p>
            <a:pPr marR="0" lvl="2" rtl="0"/>
            <a:r>
              <a:rPr lang="en-US" altLang="zh-CN" b="0" i="0" baseline="0" dirty="0" smtClean="0">
                <a:solidFill>
                  <a:srgbClr val="4F81BD"/>
                </a:solidFill>
                <a:latin typeface="Cambria"/>
              </a:rPr>
              <a:t>Whenever possible, use the central meaning of a word. </a:t>
            </a:r>
          </a:p>
          <a:p>
            <a:pPr marR="0" lvl="2" rtl="0"/>
            <a:r>
              <a:rPr lang="en-US" altLang="zh-CN" b="0" i="0" baseline="0" dirty="0" smtClean="0">
                <a:solidFill>
                  <a:srgbClr val="4F81BD"/>
                </a:solidFill>
                <a:latin typeface="Cambria"/>
              </a:rPr>
              <a:t>Avoid verbs with many meanings. </a:t>
            </a:r>
          </a:p>
          <a:p>
            <a:pPr marR="0" lvl="3" rtl="0"/>
            <a:r>
              <a:rPr lang="en-US" altLang="zh-CN" b="0" i="0" baseline="0" dirty="0" smtClean="0">
                <a:solidFill>
                  <a:srgbClr val="243F60"/>
                </a:solidFill>
                <a:latin typeface="Cambria"/>
              </a:rPr>
              <a:t>When unavoidable, use context to make your meaning unmistakable.</a:t>
            </a:r>
          </a:p>
          <a:p>
            <a:pPr marR="0" lvl="2" rtl="0"/>
            <a:r>
              <a:rPr lang="en-US" altLang="zh-CN" b="0" i="0" baseline="0" dirty="0" smtClean="0">
                <a:solidFill>
                  <a:srgbClr val="4F81BD"/>
                </a:solidFill>
                <a:latin typeface="Cambria"/>
              </a:rPr>
              <a:t>Include optional hyphens in compound words and following prefixes where ambiguity would result.</a:t>
            </a:r>
          </a:p>
          <a:p>
            <a:pPr marR="0" lvl="3" rtl="0"/>
            <a:r>
              <a:rPr lang="en-US" altLang="zh-CN" b="0" i="0" baseline="0" dirty="0" smtClean="0">
                <a:solidFill>
                  <a:srgbClr val="243F60"/>
                </a:solidFill>
                <a:latin typeface="Cambria"/>
              </a:rPr>
              <a:t>Co-worker (versus coworker)</a:t>
            </a:r>
          </a:p>
          <a:p>
            <a:pPr marR="0" lvl="3" rtl="0"/>
            <a:r>
              <a:rPr lang="en-US" altLang="zh-CN" b="0" i="0" baseline="0" dirty="0" smtClean="0">
                <a:solidFill>
                  <a:srgbClr val="243F60"/>
                </a:solidFill>
                <a:latin typeface="Cambria"/>
              </a:rPr>
              <a:t>There are exceptions to this, such as “email.”</a:t>
            </a:r>
          </a:p>
          <a:p>
            <a:pPr marR="0" lvl="1" rtl="0"/>
            <a:r>
              <a:rPr lang="en-US" altLang="zh-CN" b="0" i="0" baseline="0" dirty="0" smtClean="0">
                <a:solidFill>
                  <a:srgbClr val="4F81BD"/>
                </a:solidFill>
                <a:latin typeface="Cambria"/>
              </a:rPr>
              <a:t>These are guidelines, not unbreakable rules. There may be times not to follow a guideline, but choose your battles carefully and with justification. </a:t>
            </a:r>
            <a:endParaRPr lang="zh-CN" altLang="en-US" b="0" i="0" baseline="0" dirty="0" smtClean="0">
              <a:solidFill>
                <a:srgbClr val="4F81BD"/>
              </a:solidFill>
              <a:latin typeface="Cambria"/>
            </a:endParaRPr>
          </a:p>
          <a:p>
            <a:endParaRPr lang="en-US" b="0" i="0" dirty="0"/>
          </a:p>
        </p:txBody>
      </p:sp>
      <p:sp>
        <p:nvSpPr>
          <p:cNvPr id="4" name="Slide Number Placeholder 3"/>
          <p:cNvSpPr>
            <a:spLocks noGrp="1"/>
          </p:cNvSpPr>
          <p:nvPr>
            <p:ph type="sldNum" sz="quarter" idx="10"/>
          </p:nvPr>
        </p:nvSpPr>
        <p:spPr/>
        <p:txBody>
          <a:bodyPr/>
          <a:lstStyle/>
          <a:p>
            <a:fld id="{DC46426A-5948-43DB-B11D-F884229D454B}" type="slidenum">
              <a:rPr lang="en-US" smtClean="0"/>
              <a:pPr/>
              <a:t>71</a:t>
            </a:fld>
            <a:endParaRPr lang="en-US" dirty="0"/>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fontScale="85000" lnSpcReduction="20000"/>
          </a:bodyPr>
          <a:lstStyle/>
          <a:p>
            <a:pPr marR="0" lvl="0" rtl="0"/>
            <a:r>
              <a:rPr lang="en-US" altLang="zh-CN" b="0" i="0" baseline="0" dirty="0" smtClean="0">
                <a:latin typeface="Cambria"/>
              </a:rPr>
              <a:t>Write for the World</a:t>
            </a: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altLang="zh-CN" b="0" i="0" dirty="0" smtClean="0"/>
              <a:t>Follow these guidelines to globalize your content</a:t>
            </a:r>
            <a:r>
              <a:rPr lang="en-US" altLang="zh-CN" b="0" i="0" baseline="0" dirty="0" smtClean="0">
                <a:solidFill>
                  <a:srgbClr val="4F81BD"/>
                </a:solidFill>
                <a:latin typeface="Cambria"/>
              </a:rPr>
              <a:t> </a:t>
            </a:r>
            <a:r>
              <a:rPr lang="en-US" altLang="zh-CN" b="0" i="0" dirty="0" smtClean="0"/>
              <a:t>(Microsoft Corporation Editorial Style Board 2004, 63-65)</a:t>
            </a:r>
          </a:p>
          <a:p>
            <a:pPr marR="0" lvl="2" rtl="0"/>
            <a:r>
              <a:rPr lang="en-US" altLang="zh-CN" b="0" i="0" baseline="0" dirty="0" smtClean="0">
                <a:solidFill>
                  <a:srgbClr val="4F81BD"/>
                </a:solidFill>
                <a:latin typeface="Cambria"/>
              </a:rPr>
              <a:t>Avoid noun and verb phrases. </a:t>
            </a:r>
          </a:p>
          <a:p>
            <a:pPr marR="0" lvl="3" rtl="0"/>
            <a:r>
              <a:rPr lang="en-US" altLang="zh-CN" b="0" i="0" baseline="0" dirty="0" smtClean="0">
                <a:solidFill>
                  <a:srgbClr val="243F60"/>
                </a:solidFill>
                <a:latin typeface="Cambria"/>
              </a:rPr>
              <a:t>Use “ensure”</a:t>
            </a:r>
            <a:r>
              <a:rPr lang="zh-CN" altLang="en-US" b="0" i="0" baseline="0" dirty="0" smtClean="0">
                <a:solidFill>
                  <a:srgbClr val="243F60"/>
                </a:solidFill>
                <a:latin typeface="Cambria"/>
              </a:rPr>
              <a:t> </a:t>
            </a:r>
            <a:r>
              <a:rPr lang="en-US" altLang="zh-CN" b="0" i="0" baseline="0" dirty="0" smtClean="0">
                <a:solidFill>
                  <a:srgbClr val="243F60"/>
                </a:solidFill>
                <a:latin typeface="Cambria"/>
              </a:rPr>
              <a:t>(or “verify”) instead of “make sure.”</a:t>
            </a:r>
          </a:p>
          <a:p>
            <a:pPr marR="0" lvl="2" rtl="0"/>
            <a:r>
              <a:rPr lang="en-US" altLang="zh-CN" b="1" i="0" baseline="0" dirty="0" smtClean="0">
                <a:solidFill>
                  <a:srgbClr val="4F81BD"/>
                </a:solidFill>
                <a:latin typeface="Cambria"/>
              </a:rPr>
              <a:t>Avoid participial forms of verbs and also nouns formed from verbs.</a:t>
            </a:r>
          </a:p>
          <a:p>
            <a:pPr marR="0" lvl="3" rtl="0"/>
            <a:r>
              <a:rPr lang="en-US" altLang="zh-CN" b="0" i="0" baseline="0" dirty="0" smtClean="0">
                <a:solidFill>
                  <a:srgbClr val="243F60"/>
                </a:solidFill>
                <a:latin typeface="Cambria"/>
              </a:rPr>
              <a:t>Use “arrive”</a:t>
            </a:r>
            <a:r>
              <a:rPr lang="zh-CN" altLang="en-US" b="0" i="0" baseline="0" dirty="0" smtClean="0">
                <a:solidFill>
                  <a:srgbClr val="243F60"/>
                </a:solidFill>
                <a:latin typeface="Cambria"/>
              </a:rPr>
              <a:t> </a:t>
            </a:r>
            <a:r>
              <a:rPr lang="en-US" altLang="zh-CN" b="0" i="0" baseline="0" dirty="0" smtClean="0">
                <a:solidFill>
                  <a:srgbClr val="243F60"/>
                </a:solidFill>
                <a:latin typeface="Cambria"/>
              </a:rPr>
              <a:t>instead of “be arriving”</a:t>
            </a:r>
            <a:r>
              <a:rPr lang="zh-CN" altLang="en-US" b="0" i="0" baseline="0" dirty="0" smtClean="0">
                <a:solidFill>
                  <a:srgbClr val="243F60"/>
                </a:solidFill>
                <a:latin typeface="Cambria"/>
              </a:rPr>
              <a:t> </a:t>
            </a:r>
            <a:r>
              <a:rPr lang="en-US" altLang="zh-CN" b="0" i="0" baseline="0" dirty="0" smtClean="0">
                <a:solidFill>
                  <a:srgbClr val="243F60"/>
                </a:solidFill>
                <a:latin typeface="Cambria"/>
              </a:rPr>
              <a:t>(am arriving, are arriving).</a:t>
            </a:r>
          </a:p>
          <a:p>
            <a:pPr marR="0" lvl="2" rtl="0"/>
            <a:r>
              <a:rPr lang="en-US" altLang="zh-CN" b="0" i="0" baseline="0" dirty="0" smtClean="0">
                <a:solidFill>
                  <a:srgbClr val="4F81BD"/>
                </a:solidFill>
                <a:latin typeface="Cambria"/>
              </a:rPr>
              <a:t>Avoid using words for something other than their literal meaning.</a:t>
            </a:r>
          </a:p>
          <a:p>
            <a:pPr marR="0" lvl="3" rtl="0"/>
            <a:r>
              <a:rPr lang="en-US" altLang="zh-CN" b="0" i="0" baseline="0" dirty="0" smtClean="0">
                <a:solidFill>
                  <a:srgbClr val="243F60"/>
                </a:solidFill>
                <a:latin typeface="Cambria"/>
              </a:rPr>
              <a:t>Do not use “what</a:t>
            </a:r>
            <a:r>
              <a:rPr lang="zh-CN" altLang="en-US" b="0" i="0" baseline="0" dirty="0" smtClean="0">
                <a:solidFill>
                  <a:srgbClr val="243F60"/>
                </a:solidFill>
                <a:latin typeface="Cambria"/>
              </a:rPr>
              <a:t>’</a:t>
            </a:r>
            <a:r>
              <a:rPr lang="en-US" altLang="zh-CN" b="0" i="0" baseline="0" dirty="0" smtClean="0">
                <a:solidFill>
                  <a:srgbClr val="243F60"/>
                </a:solidFill>
                <a:latin typeface="Cambria"/>
              </a:rPr>
              <a:t>s hot”</a:t>
            </a:r>
            <a:r>
              <a:rPr lang="zh-CN" altLang="en-US" b="0" i="0" baseline="0" dirty="0" smtClean="0">
                <a:solidFill>
                  <a:srgbClr val="243F60"/>
                </a:solidFill>
                <a:latin typeface="Cambria"/>
              </a:rPr>
              <a:t> </a:t>
            </a:r>
            <a:r>
              <a:rPr lang="en-US" altLang="zh-CN" b="0" i="0" baseline="0" dirty="0" smtClean="0">
                <a:solidFill>
                  <a:srgbClr val="243F60"/>
                </a:solidFill>
                <a:latin typeface="Cambria"/>
              </a:rPr>
              <a:t>unless you are talking about temperature.</a:t>
            </a:r>
          </a:p>
          <a:p>
            <a:pPr marR="0" lvl="2" rtl="0"/>
            <a:r>
              <a:rPr lang="en-US" altLang="zh-CN" b="0" i="0" baseline="0" dirty="0" smtClean="0">
                <a:solidFill>
                  <a:srgbClr val="4F81BD"/>
                </a:solidFill>
                <a:latin typeface="Cambria"/>
              </a:rPr>
              <a:t>Avoid abbreviations and acronyms that include other abbreviations and acronyms.</a:t>
            </a:r>
          </a:p>
          <a:p>
            <a:pPr marR="0" lvl="2" rtl="0"/>
            <a:r>
              <a:rPr lang="en-US" altLang="zh-CN" b="0" i="0" baseline="0" dirty="0" smtClean="0">
                <a:solidFill>
                  <a:srgbClr val="4F81BD"/>
                </a:solidFill>
                <a:latin typeface="Cambria"/>
              </a:rPr>
              <a:t>Avoid contractions.</a:t>
            </a:r>
          </a:p>
          <a:p>
            <a:pPr marR="0" lvl="2" rtl="0"/>
            <a:r>
              <a:rPr lang="en-US" altLang="zh-CN" b="0" i="0" baseline="0" dirty="0" smtClean="0">
                <a:solidFill>
                  <a:srgbClr val="4F81BD"/>
                </a:solidFill>
                <a:latin typeface="Cambria"/>
              </a:rPr>
              <a:t>Be careful of words than can be read as both verbs and nouns.</a:t>
            </a:r>
          </a:p>
          <a:p>
            <a:pPr marR="0" lvl="2" rtl="0"/>
            <a:r>
              <a:rPr lang="en-US" altLang="zh-CN" b="0" i="0" baseline="0" dirty="0" smtClean="0">
                <a:solidFill>
                  <a:srgbClr val="4F81BD"/>
                </a:solidFill>
                <a:latin typeface="Cambria"/>
              </a:rPr>
              <a:t>Follow the rules of capitalization for standard written English.</a:t>
            </a:r>
          </a:p>
          <a:p>
            <a:pPr marR="0" lvl="3" rtl="0"/>
            <a:r>
              <a:rPr lang="en-US" altLang="zh-CN" b="0" i="0" baseline="0" dirty="0" smtClean="0">
                <a:solidFill>
                  <a:srgbClr val="243F60"/>
                </a:solidFill>
                <a:latin typeface="Cambria"/>
              </a:rPr>
              <a:t>Do not capitalize the words that make up an abbreviation, even if the abbreviation is capitalized (except for proper nouns). </a:t>
            </a:r>
          </a:p>
          <a:p>
            <a:pPr marR="0" lvl="2" rtl="0"/>
            <a:r>
              <a:rPr lang="en-US" altLang="zh-CN" b="0" i="0" baseline="0" dirty="0" smtClean="0">
                <a:solidFill>
                  <a:srgbClr val="4F81BD"/>
                </a:solidFill>
                <a:latin typeface="Cambria"/>
              </a:rPr>
              <a:t>Avoid culturally sensitive terms.</a:t>
            </a:r>
          </a:p>
          <a:p>
            <a:pPr marR="0" lvl="3" rtl="0"/>
            <a:r>
              <a:rPr lang="en-US" altLang="zh-CN" b="0" i="0" baseline="0" dirty="0" smtClean="0">
                <a:solidFill>
                  <a:srgbClr val="FFFFFF"/>
                </a:solidFill>
                <a:latin typeface="+mn-lt"/>
              </a:rPr>
              <a:t>Avoid</a:t>
            </a:r>
            <a:r>
              <a:rPr lang="zh-CN" altLang="en-US" b="0" i="0" baseline="0" dirty="0" smtClean="0">
                <a:solidFill>
                  <a:srgbClr val="FFFFFF"/>
                </a:solidFill>
                <a:latin typeface="+mn-lt"/>
              </a:rPr>
              <a:t> </a:t>
            </a:r>
            <a:r>
              <a:rPr lang="en-US" altLang="zh-CN" b="0" i="0" baseline="0" dirty="0" smtClean="0">
                <a:solidFill>
                  <a:srgbClr val="FFFFFF"/>
                </a:solidFill>
                <a:latin typeface="+mn-lt"/>
              </a:rPr>
              <a:t>-- Use instead</a:t>
            </a:r>
          </a:p>
          <a:p>
            <a:pPr marR="0" lvl="3" rtl="0"/>
            <a:r>
              <a:rPr lang="en-US" altLang="zh-CN" b="0" i="0" dirty="0" smtClean="0"/>
              <a:t>International</a:t>
            </a:r>
            <a:r>
              <a:rPr lang="zh-CN" altLang="en-US" b="0" i="0" dirty="0" smtClean="0"/>
              <a:t> </a:t>
            </a:r>
            <a:r>
              <a:rPr lang="en-US" altLang="zh-CN" b="0" i="0" dirty="0" smtClean="0"/>
              <a:t>– Worldwide</a:t>
            </a:r>
          </a:p>
          <a:p>
            <a:pPr marR="0" lvl="3" rtl="0"/>
            <a:r>
              <a:rPr lang="en-US" altLang="zh-CN" b="0" i="0" dirty="0" smtClean="0"/>
              <a:t>Master/slave -- Server/client, master/subordinate</a:t>
            </a:r>
          </a:p>
          <a:p>
            <a:pPr marR="0" lvl="3" rtl="0"/>
            <a:r>
              <a:rPr lang="en-US" altLang="zh-CN" b="0" i="0" dirty="0" smtClean="0"/>
              <a:t>Collaborator</a:t>
            </a:r>
            <a:r>
              <a:rPr lang="zh-CN" altLang="en-US" b="0" i="0" dirty="0" smtClean="0"/>
              <a:t> </a:t>
            </a:r>
            <a:r>
              <a:rPr lang="en-US" altLang="zh-CN" b="0" i="0" dirty="0" smtClean="0"/>
              <a:t>-- Coworker, colleague</a:t>
            </a:r>
          </a:p>
          <a:p>
            <a:pPr marR="0" lvl="3" rtl="0"/>
            <a:r>
              <a:rPr lang="en-US" altLang="zh-CN" b="0" i="0" dirty="0" smtClean="0"/>
              <a:t>Demilitarized zone (DMZ)</a:t>
            </a:r>
            <a:r>
              <a:rPr lang="zh-CN" altLang="en-US" b="0" i="0" dirty="0" smtClean="0"/>
              <a:t> </a:t>
            </a:r>
            <a:r>
              <a:rPr lang="en-US" altLang="zh-CN" b="0" i="0" dirty="0" smtClean="0"/>
              <a:t>-- Perimeter network</a:t>
            </a:r>
          </a:p>
          <a:p>
            <a:pPr marR="0" lvl="3" rtl="0"/>
            <a:r>
              <a:rPr lang="en-US" altLang="zh-CN" b="0" i="0" dirty="0" smtClean="0"/>
              <a:t>Hang</a:t>
            </a:r>
            <a:r>
              <a:rPr lang="zh-CN" altLang="en-US" b="0" i="0" dirty="0" smtClean="0"/>
              <a:t> </a:t>
            </a:r>
            <a:r>
              <a:rPr lang="en-US" altLang="zh-CN" b="0" i="0" dirty="0" smtClean="0"/>
              <a:t>-- Stop responding</a:t>
            </a:r>
          </a:p>
          <a:p>
            <a:pPr marR="0" lvl="2" rtl="0"/>
            <a:r>
              <a:rPr lang="en-US" altLang="zh-CN" b="0" i="0" baseline="0" dirty="0" smtClean="0">
                <a:solidFill>
                  <a:srgbClr val="4F81BD"/>
                </a:solidFill>
                <a:latin typeface="Cambria"/>
              </a:rPr>
              <a:t>Whenever possible, use the central meaning of a word. </a:t>
            </a:r>
          </a:p>
          <a:p>
            <a:pPr marR="0" lvl="2" rtl="0"/>
            <a:r>
              <a:rPr lang="en-US" altLang="zh-CN" b="0" i="0" baseline="0" dirty="0" smtClean="0">
                <a:solidFill>
                  <a:srgbClr val="4F81BD"/>
                </a:solidFill>
                <a:latin typeface="Cambria"/>
              </a:rPr>
              <a:t>Avoid verbs with many meanings. </a:t>
            </a:r>
          </a:p>
          <a:p>
            <a:pPr marR="0" lvl="3" rtl="0"/>
            <a:r>
              <a:rPr lang="en-US" altLang="zh-CN" b="0" i="0" baseline="0" dirty="0" smtClean="0">
                <a:solidFill>
                  <a:srgbClr val="243F60"/>
                </a:solidFill>
                <a:latin typeface="Cambria"/>
              </a:rPr>
              <a:t>When unavoidable, use context to make your meaning unmistakable.</a:t>
            </a:r>
          </a:p>
          <a:p>
            <a:pPr marR="0" lvl="2" rtl="0"/>
            <a:r>
              <a:rPr lang="en-US" altLang="zh-CN" b="0" i="0" baseline="0" dirty="0" smtClean="0">
                <a:solidFill>
                  <a:srgbClr val="4F81BD"/>
                </a:solidFill>
                <a:latin typeface="Cambria"/>
              </a:rPr>
              <a:t>Include optional hyphens in compound words and following prefixes where ambiguity would result.</a:t>
            </a:r>
          </a:p>
          <a:p>
            <a:pPr marR="0" lvl="3" rtl="0"/>
            <a:r>
              <a:rPr lang="en-US" altLang="zh-CN" b="0" i="0" baseline="0" dirty="0" smtClean="0">
                <a:solidFill>
                  <a:srgbClr val="243F60"/>
                </a:solidFill>
                <a:latin typeface="Cambria"/>
              </a:rPr>
              <a:t>Co-worker (versus coworker)</a:t>
            </a:r>
          </a:p>
          <a:p>
            <a:pPr marR="0" lvl="3" rtl="0"/>
            <a:r>
              <a:rPr lang="en-US" altLang="zh-CN" b="0" i="0" baseline="0" dirty="0" smtClean="0">
                <a:solidFill>
                  <a:srgbClr val="243F60"/>
                </a:solidFill>
                <a:latin typeface="Cambria"/>
              </a:rPr>
              <a:t>There are exceptions to this, such as “email.”</a:t>
            </a:r>
          </a:p>
          <a:p>
            <a:pPr marR="0" lvl="1" rtl="0"/>
            <a:r>
              <a:rPr lang="en-US" altLang="zh-CN" b="0" i="0" baseline="0" dirty="0" smtClean="0">
                <a:solidFill>
                  <a:srgbClr val="4F81BD"/>
                </a:solidFill>
                <a:latin typeface="Cambria"/>
              </a:rPr>
              <a:t>These are guidelines, not unbreakable rules. There may be times not to follow a guideline, but choose your battles carefully and with justification. </a:t>
            </a:r>
            <a:endParaRPr lang="zh-CN" altLang="en-US" b="0" i="0" baseline="0" dirty="0" smtClean="0">
              <a:solidFill>
                <a:srgbClr val="4F81BD"/>
              </a:solidFill>
              <a:latin typeface="Cambria"/>
            </a:endParaRPr>
          </a:p>
          <a:p>
            <a:endParaRPr lang="en-US" b="0" i="0" dirty="0"/>
          </a:p>
        </p:txBody>
      </p:sp>
      <p:sp>
        <p:nvSpPr>
          <p:cNvPr id="4" name="Slide Number Placeholder 3"/>
          <p:cNvSpPr>
            <a:spLocks noGrp="1"/>
          </p:cNvSpPr>
          <p:nvPr>
            <p:ph type="sldNum" sz="quarter" idx="10"/>
          </p:nvPr>
        </p:nvSpPr>
        <p:spPr/>
        <p:txBody>
          <a:bodyPr/>
          <a:lstStyle/>
          <a:p>
            <a:fld id="{DC46426A-5948-43DB-B11D-F884229D454B}" type="slidenum">
              <a:rPr lang="en-US" smtClean="0"/>
              <a:pPr/>
              <a:t>72</a:t>
            </a:fld>
            <a:endParaRPr lang="en-US" dirty="0"/>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fontScale="85000" lnSpcReduction="20000"/>
          </a:bodyPr>
          <a:lstStyle/>
          <a:p>
            <a:pPr marR="0" lvl="0" rtl="0"/>
            <a:r>
              <a:rPr lang="en-US" altLang="zh-CN" b="0" i="0" baseline="0" dirty="0" smtClean="0">
                <a:latin typeface="Cambria"/>
              </a:rPr>
              <a:t>Write for the World</a:t>
            </a: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altLang="zh-CN" b="0" i="0" dirty="0" smtClean="0"/>
              <a:t>Follow these guidelines to globalize your content</a:t>
            </a:r>
            <a:r>
              <a:rPr lang="en-US" altLang="zh-CN" b="0" i="0" baseline="0" dirty="0" smtClean="0">
                <a:solidFill>
                  <a:srgbClr val="4F81BD"/>
                </a:solidFill>
                <a:latin typeface="Cambria"/>
              </a:rPr>
              <a:t> </a:t>
            </a:r>
            <a:r>
              <a:rPr lang="en-US" altLang="zh-CN" b="0" i="0" dirty="0" smtClean="0"/>
              <a:t>(Microsoft Corporation Editorial Style Board 2004, 63-65)</a:t>
            </a:r>
          </a:p>
          <a:p>
            <a:pPr marR="0" lvl="2" rtl="0"/>
            <a:r>
              <a:rPr lang="en-US" altLang="zh-CN" b="0" i="0" baseline="0" dirty="0" smtClean="0">
                <a:solidFill>
                  <a:srgbClr val="4F81BD"/>
                </a:solidFill>
                <a:latin typeface="Cambria"/>
              </a:rPr>
              <a:t>Avoid noun and verb phrases. </a:t>
            </a:r>
          </a:p>
          <a:p>
            <a:pPr marR="0" lvl="3" rtl="0"/>
            <a:r>
              <a:rPr lang="en-US" altLang="zh-CN" b="0" i="0" baseline="0" dirty="0" smtClean="0">
                <a:solidFill>
                  <a:srgbClr val="243F60"/>
                </a:solidFill>
                <a:latin typeface="Cambria"/>
              </a:rPr>
              <a:t>Use “ensure”</a:t>
            </a:r>
            <a:r>
              <a:rPr lang="zh-CN" altLang="en-US" b="0" i="0" baseline="0" dirty="0" smtClean="0">
                <a:solidFill>
                  <a:srgbClr val="243F60"/>
                </a:solidFill>
                <a:latin typeface="Cambria"/>
              </a:rPr>
              <a:t> </a:t>
            </a:r>
            <a:r>
              <a:rPr lang="en-US" altLang="zh-CN" b="0" i="0" baseline="0" dirty="0" smtClean="0">
                <a:solidFill>
                  <a:srgbClr val="243F60"/>
                </a:solidFill>
                <a:latin typeface="Cambria"/>
              </a:rPr>
              <a:t>(or “verify”) instead of “make sure.”</a:t>
            </a:r>
          </a:p>
          <a:p>
            <a:pPr marR="0" lvl="2" rtl="0"/>
            <a:r>
              <a:rPr lang="en-US" altLang="zh-CN" b="1" i="0" baseline="0" dirty="0" smtClean="0">
                <a:solidFill>
                  <a:srgbClr val="4F81BD"/>
                </a:solidFill>
                <a:latin typeface="Cambria"/>
              </a:rPr>
              <a:t>Avoid participial forms of verbs and also nouns formed from verbs.</a:t>
            </a:r>
          </a:p>
          <a:p>
            <a:pPr marR="0" lvl="3" rtl="0"/>
            <a:r>
              <a:rPr lang="en-US" altLang="zh-CN" b="1" i="0" baseline="0" dirty="0" smtClean="0">
                <a:solidFill>
                  <a:srgbClr val="243F60"/>
                </a:solidFill>
                <a:latin typeface="Cambria"/>
              </a:rPr>
              <a:t>Use “arrive”</a:t>
            </a:r>
            <a:r>
              <a:rPr lang="zh-CN" altLang="en-US" b="1" i="0" baseline="0" dirty="0" smtClean="0">
                <a:solidFill>
                  <a:srgbClr val="243F60"/>
                </a:solidFill>
                <a:latin typeface="Cambria"/>
              </a:rPr>
              <a:t> </a:t>
            </a:r>
            <a:r>
              <a:rPr lang="en-US" altLang="zh-CN" b="1" i="0" baseline="0" dirty="0" smtClean="0">
                <a:solidFill>
                  <a:srgbClr val="243F60"/>
                </a:solidFill>
                <a:latin typeface="Cambria"/>
              </a:rPr>
              <a:t>instead of “be arriving”</a:t>
            </a:r>
            <a:r>
              <a:rPr lang="zh-CN" altLang="en-US" b="1" i="0" baseline="0" dirty="0" smtClean="0">
                <a:solidFill>
                  <a:srgbClr val="243F60"/>
                </a:solidFill>
                <a:latin typeface="Cambria"/>
              </a:rPr>
              <a:t> </a:t>
            </a:r>
            <a:r>
              <a:rPr lang="en-US" altLang="zh-CN" b="1" i="0" baseline="0" dirty="0" smtClean="0">
                <a:solidFill>
                  <a:srgbClr val="243F60"/>
                </a:solidFill>
                <a:latin typeface="Cambria"/>
              </a:rPr>
              <a:t>(am arriving, are arriving).</a:t>
            </a:r>
          </a:p>
          <a:p>
            <a:pPr marR="0" lvl="2" rtl="0"/>
            <a:r>
              <a:rPr lang="en-US" altLang="zh-CN" b="0" i="0" baseline="0" dirty="0" smtClean="0">
                <a:solidFill>
                  <a:srgbClr val="4F81BD"/>
                </a:solidFill>
                <a:latin typeface="Cambria"/>
              </a:rPr>
              <a:t>Avoid using words for something other than their literal meaning.</a:t>
            </a:r>
          </a:p>
          <a:p>
            <a:pPr marR="0" lvl="3" rtl="0"/>
            <a:r>
              <a:rPr lang="en-US" altLang="zh-CN" b="0" i="0" baseline="0" dirty="0" smtClean="0">
                <a:solidFill>
                  <a:srgbClr val="243F60"/>
                </a:solidFill>
                <a:latin typeface="Cambria"/>
              </a:rPr>
              <a:t>Do not use “what</a:t>
            </a:r>
            <a:r>
              <a:rPr lang="zh-CN" altLang="en-US" b="0" i="0" baseline="0" dirty="0" smtClean="0">
                <a:solidFill>
                  <a:srgbClr val="243F60"/>
                </a:solidFill>
                <a:latin typeface="Cambria"/>
              </a:rPr>
              <a:t>’</a:t>
            </a:r>
            <a:r>
              <a:rPr lang="en-US" altLang="zh-CN" b="0" i="0" baseline="0" dirty="0" smtClean="0">
                <a:solidFill>
                  <a:srgbClr val="243F60"/>
                </a:solidFill>
                <a:latin typeface="Cambria"/>
              </a:rPr>
              <a:t>s hot”</a:t>
            </a:r>
            <a:r>
              <a:rPr lang="zh-CN" altLang="en-US" b="0" i="0" baseline="0" dirty="0" smtClean="0">
                <a:solidFill>
                  <a:srgbClr val="243F60"/>
                </a:solidFill>
                <a:latin typeface="Cambria"/>
              </a:rPr>
              <a:t> </a:t>
            </a:r>
            <a:r>
              <a:rPr lang="en-US" altLang="zh-CN" b="0" i="0" baseline="0" dirty="0" smtClean="0">
                <a:solidFill>
                  <a:srgbClr val="243F60"/>
                </a:solidFill>
                <a:latin typeface="Cambria"/>
              </a:rPr>
              <a:t>unless you are talking about temperature.</a:t>
            </a:r>
          </a:p>
          <a:p>
            <a:pPr marR="0" lvl="2" rtl="0"/>
            <a:r>
              <a:rPr lang="en-US" altLang="zh-CN" b="0" i="0" baseline="0" dirty="0" smtClean="0">
                <a:solidFill>
                  <a:srgbClr val="4F81BD"/>
                </a:solidFill>
                <a:latin typeface="Cambria"/>
              </a:rPr>
              <a:t>Avoid abbreviations and acronyms that include other abbreviations and acronyms.</a:t>
            </a:r>
          </a:p>
          <a:p>
            <a:pPr marR="0" lvl="2" rtl="0"/>
            <a:r>
              <a:rPr lang="en-US" altLang="zh-CN" b="0" i="0" baseline="0" dirty="0" smtClean="0">
                <a:solidFill>
                  <a:srgbClr val="4F81BD"/>
                </a:solidFill>
                <a:latin typeface="Cambria"/>
              </a:rPr>
              <a:t>Avoid contractions.</a:t>
            </a:r>
          </a:p>
          <a:p>
            <a:pPr marR="0" lvl="2" rtl="0"/>
            <a:r>
              <a:rPr lang="en-US" altLang="zh-CN" b="0" i="0" baseline="0" dirty="0" smtClean="0">
                <a:solidFill>
                  <a:srgbClr val="4F81BD"/>
                </a:solidFill>
                <a:latin typeface="Cambria"/>
              </a:rPr>
              <a:t>Be careful of words than can be read as both verbs and nouns.</a:t>
            </a:r>
          </a:p>
          <a:p>
            <a:pPr marR="0" lvl="2" rtl="0"/>
            <a:r>
              <a:rPr lang="en-US" altLang="zh-CN" b="0" i="0" baseline="0" dirty="0" smtClean="0">
                <a:solidFill>
                  <a:srgbClr val="4F81BD"/>
                </a:solidFill>
                <a:latin typeface="Cambria"/>
              </a:rPr>
              <a:t>Follow the rules of capitalization for standard written English.</a:t>
            </a:r>
          </a:p>
          <a:p>
            <a:pPr marR="0" lvl="3" rtl="0"/>
            <a:r>
              <a:rPr lang="en-US" altLang="zh-CN" b="0" i="0" baseline="0" dirty="0" smtClean="0">
                <a:solidFill>
                  <a:srgbClr val="243F60"/>
                </a:solidFill>
                <a:latin typeface="Cambria"/>
              </a:rPr>
              <a:t>Do not capitalize the words that make up an abbreviation, even if the abbreviation is capitalized (except for proper nouns). </a:t>
            </a:r>
          </a:p>
          <a:p>
            <a:pPr marR="0" lvl="2" rtl="0"/>
            <a:r>
              <a:rPr lang="en-US" altLang="zh-CN" b="0" i="0" baseline="0" dirty="0" smtClean="0">
                <a:solidFill>
                  <a:srgbClr val="4F81BD"/>
                </a:solidFill>
                <a:latin typeface="Cambria"/>
              </a:rPr>
              <a:t>Avoid culturally sensitive terms.</a:t>
            </a:r>
          </a:p>
          <a:p>
            <a:pPr marR="0" lvl="3" rtl="0"/>
            <a:r>
              <a:rPr lang="en-US" altLang="zh-CN" b="0" i="0" baseline="0" dirty="0" smtClean="0">
                <a:solidFill>
                  <a:srgbClr val="FFFFFF"/>
                </a:solidFill>
                <a:latin typeface="+mn-lt"/>
              </a:rPr>
              <a:t>Avoid</a:t>
            </a:r>
            <a:r>
              <a:rPr lang="zh-CN" altLang="en-US" b="0" i="0" baseline="0" dirty="0" smtClean="0">
                <a:solidFill>
                  <a:srgbClr val="FFFFFF"/>
                </a:solidFill>
                <a:latin typeface="+mn-lt"/>
              </a:rPr>
              <a:t> </a:t>
            </a:r>
            <a:r>
              <a:rPr lang="en-US" altLang="zh-CN" b="0" i="0" baseline="0" dirty="0" smtClean="0">
                <a:solidFill>
                  <a:srgbClr val="FFFFFF"/>
                </a:solidFill>
                <a:latin typeface="+mn-lt"/>
              </a:rPr>
              <a:t>-- Use instead</a:t>
            </a:r>
          </a:p>
          <a:p>
            <a:pPr marR="0" lvl="3" rtl="0"/>
            <a:r>
              <a:rPr lang="en-US" altLang="zh-CN" b="0" i="0" dirty="0" smtClean="0"/>
              <a:t>International</a:t>
            </a:r>
            <a:r>
              <a:rPr lang="zh-CN" altLang="en-US" b="0" i="0" dirty="0" smtClean="0"/>
              <a:t> </a:t>
            </a:r>
            <a:r>
              <a:rPr lang="en-US" altLang="zh-CN" b="0" i="0" dirty="0" smtClean="0"/>
              <a:t>– Worldwide</a:t>
            </a:r>
          </a:p>
          <a:p>
            <a:pPr marR="0" lvl="3" rtl="0"/>
            <a:r>
              <a:rPr lang="en-US" altLang="zh-CN" b="0" i="0" dirty="0" smtClean="0"/>
              <a:t>Master/slave -- Server/client, master/subordinate</a:t>
            </a:r>
          </a:p>
          <a:p>
            <a:pPr marR="0" lvl="3" rtl="0"/>
            <a:r>
              <a:rPr lang="en-US" altLang="zh-CN" b="0" i="0" dirty="0" smtClean="0"/>
              <a:t>Collaborator</a:t>
            </a:r>
            <a:r>
              <a:rPr lang="zh-CN" altLang="en-US" b="0" i="0" dirty="0" smtClean="0"/>
              <a:t> </a:t>
            </a:r>
            <a:r>
              <a:rPr lang="en-US" altLang="zh-CN" b="0" i="0" dirty="0" smtClean="0"/>
              <a:t>-- Coworker, colleague</a:t>
            </a:r>
          </a:p>
          <a:p>
            <a:pPr marR="0" lvl="3" rtl="0"/>
            <a:r>
              <a:rPr lang="en-US" altLang="zh-CN" b="0" i="0" dirty="0" smtClean="0"/>
              <a:t>Demilitarized zone (DMZ)</a:t>
            </a:r>
            <a:r>
              <a:rPr lang="zh-CN" altLang="en-US" b="0" i="0" dirty="0" smtClean="0"/>
              <a:t> </a:t>
            </a:r>
            <a:r>
              <a:rPr lang="en-US" altLang="zh-CN" b="0" i="0" dirty="0" smtClean="0"/>
              <a:t>-- Perimeter network</a:t>
            </a:r>
          </a:p>
          <a:p>
            <a:pPr marR="0" lvl="3" rtl="0"/>
            <a:r>
              <a:rPr lang="en-US" altLang="zh-CN" b="0" i="0" dirty="0" smtClean="0"/>
              <a:t>Hang</a:t>
            </a:r>
            <a:r>
              <a:rPr lang="zh-CN" altLang="en-US" b="0" i="0" dirty="0" smtClean="0"/>
              <a:t> </a:t>
            </a:r>
            <a:r>
              <a:rPr lang="en-US" altLang="zh-CN" b="0" i="0" dirty="0" smtClean="0"/>
              <a:t>-- Stop responding</a:t>
            </a:r>
          </a:p>
          <a:p>
            <a:pPr marR="0" lvl="2" rtl="0"/>
            <a:r>
              <a:rPr lang="en-US" altLang="zh-CN" b="0" i="0" baseline="0" dirty="0" smtClean="0">
                <a:solidFill>
                  <a:srgbClr val="4F81BD"/>
                </a:solidFill>
                <a:latin typeface="Cambria"/>
              </a:rPr>
              <a:t>Whenever possible, use the central meaning of a word. </a:t>
            </a:r>
          </a:p>
          <a:p>
            <a:pPr marR="0" lvl="2" rtl="0"/>
            <a:r>
              <a:rPr lang="en-US" altLang="zh-CN" b="0" i="0" baseline="0" dirty="0" smtClean="0">
                <a:solidFill>
                  <a:srgbClr val="4F81BD"/>
                </a:solidFill>
                <a:latin typeface="Cambria"/>
              </a:rPr>
              <a:t>Avoid verbs with many meanings. </a:t>
            </a:r>
          </a:p>
          <a:p>
            <a:pPr marR="0" lvl="3" rtl="0"/>
            <a:r>
              <a:rPr lang="en-US" altLang="zh-CN" b="0" i="0" baseline="0" dirty="0" smtClean="0">
                <a:solidFill>
                  <a:srgbClr val="243F60"/>
                </a:solidFill>
                <a:latin typeface="Cambria"/>
              </a:rPr>
              <a:t>When unavoidable, use context to make your meaning unmistakable.</a:t>
            </a:r>
          </a:p>
          <a:p>
            <a:pPr marR="0" lvl="2" rtl="0"/>
            <a:r>
              <a:rPr lang="en-US" altLang="zh-CN" b="0" i="0" baseline="0" dirty="0" smtClean="0">
                <a:solidFill>
                  <a:srgbClr val="4F81BD"/>
                </a:solidFill>
                <a:latin typeface="Cambria"/>
              </a:rPr>
              <a:t>Include optional hyphens in compound words and following prefixes where ambiguity would result.</a:t>
            </a:r>
          </a:p>
          <a:p>
            <a:pPr marR="0" lvl="3" rtl="0"/>
            <a:r>
              <a:rPr lang="en-US" altLang="zh-CN" b="0" i="0" baseline="0" dirty="0" smtClean="0">
                <a:solidFill>
                  <a:srgbClr val="243F60"/>
                </a:solidFill>
                <a:latin typeface="Cambria"/>
              </a:rPr>
              <a:t>Co-worker (versus coworker)</a:t>
            </a:r>
          </a:p>
          <a:p>
            <a:pPr marR="0" lvl="3" rtl="0"/>
            <a:r>
              <a:rPr lang="en-US" altLang="zh-CN" b="0" i="0" baseline="0" dirty="0" smtClean="0">
                <a:solidFill>
                  <a:srgbClr val="243F60"/>
                </a:solidFill>
                <a:latin typeface="Cambria"/>
              </a:rPr>
              <a:t>There are exceptions to this, such as “email.”</a:t>
            </a:r>
          </a:p>
          <a:p>
            <a:pPr marR="0" lvl="1" rtl="0"/>
            <a:r>
              <a:rPr lang="en-US" altLang="zh-CN" b="0" i="0" baseline="0" dirty="0" smtClean="0">
                <a:solidFill>
                  <a:srgbClr val="4F81BD"/>
                </a:solidFill>
                <a:latin typeface="Cambria"/>
              </a:rPr>
              <a:t>These are guidelines, not unbreakable rules. There may be times not to follow a guideline, but choose your battles carefully and with justification. </a:t>
            </a:r>
            <a:endParaRPr lang="zh-CN" altLang="en-US" b="0" i="0" baseline="0" dirty="0" smtClean="0">
              <a:solidFill>
                <a:srgbClr val="4F81BD"/>
              </a:solidFill>
              <a:latin typeface="Cambria"/>
            </a:endParaRPr>
          </a:p>
          <a:p>
            <a:endParaRPr lang="en-US" b="0" i="0" dirty="0"/>
          </a:p>
        </p:txBody>
      </p:sp>
      <p:sp>
        <p:nvSpPr>
          <p:cNvPr id="4" name="Slide Number Placeholder 3"/>
          <p:cNvSpPr>
            <a:spLocks noGrp="1"/>
          </p:cNvSpPr>
          <p:nvPr>
            <p:ph type="sldNum" sz="quarter" idx="10"/>
          </p:nvPr>
        </p:nvSpPr>
        <p:spPr/>
        <p:txBody>
          <a:bodyPr/>
          <a:lstStyle/>
          <a:p>
            <a:fld id="{DC46426A-5948-43DB-B11D-F884229D454B}" type="slidenum">
              <a:rPr lang="en-US" smtClean="0"/>
              <a:pPr/>
              <a:t>73</a:t>
            </a:fld>
            <a:endParaRPr lang="en-US" dirty="0"/>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fontScale="85000" lnSpcReduction="20000"/>
          </a:bodyPr>
          <a:lstStyle/>
          <a:p>
            <a:pPr marR="0" lvl="0" rtl="0"/>
            <a:r>
              <a:rPr lang="en-US" altLang="zh-CN" b="0" i="0" baseline="0" dirty="0" smtClean="0">
                <a:latin typeface="Cambria"/>
              </a:rPr>
              <a:t>Write for the World</a:t>
            </a: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altLang="zh-CN" b="0" i="0" dirty="0" smtClean="0"/>
              <a:t>Follow these guidelines to globalize your content</a:t>
            </a:r>
            <a:r>
              <a:rPr lang="en-US" altLang="zh-CN" b="0" i="0" baseline="0" dirty="0" smtClean="0">
                <a:solidFill>
                  <a:srgbClr val="4F81BD"/>
                </a:solidFill>
                <a:latin typeface="Cambria"/>
              </a:rPr>
              <a:t> </a:t>
            </a:r>
            <a:r>
              <a:rPr lang="en-US" altLang="zh-CN" b="0" i="0" dirty="0" smtClean="0"/>
              <a:t>(Microsoft Corporation Editorial Style Board 2004, 63-65)</a:t>
            </a:r>
          </a:p>
          <a:p>
            <a:pPr marR="0" lvl="2" rtl="0"/>
            <a:r>
              <a:rPr lang="en-US" altLang="zh-CN" b="0" i="0" baseline="0" dirty="0" smtClean="0">
                <a:solidFill>
                  <a:srgbClr val="4F81BD"/>
                </a:solidFill>
                <a:latin typeface="Cambria"/>
              </a:rPr>
              <a:t>Avoid noun and verb phrases. </a:t>
            </a:r>
          </a:p>
          <a:p>
            <a:pPr marR="0" lvl="3" rtl="0"/>
            <a:r>
              <a:rPr lang="en-US" altLang="zh-CN" b="0" i="0" baseline="0" dirty="0" smtClean="0">
                <a:solidFill>
                  <a:srgbClr val="243F60"/>
                </a:solidFill>
                <a:latin typeface="Cambria"/>
              </a:rPr>
              <a:t>Use “ensure”</a:t>
            </a:r>
            <a:r>
              <a:rPr lang="zh-CN" altLang="en-US" b="0" i="0" baseline="0" dirty="0" smtClean="0">
                <a:solidFill>
                  <a:srgbClr val="243F60"/>
                </a:solidFill>
                <a:latin typeface="Cambria"/>
              </a:rPr>
              <a:t> </a:t>
            </a:r>
            <a:r>
              <a:rPr lang="en-US" altLang="zh-CN" b="0" i="0" baseline="0" dirty="0" smtClean="0">
                <a:solidFill>
                  <a:srgbClr val="243F60"/>
                </a:solidFill>
                <a:latin typeface="Cambria"/>
              </a:rPr>
              <a:t>(or “verify”) instead of “make sure.”</a:t>
            </a:r>
          </a:p>
          <a:p>
            <a:pPr marR="0" lvl="2" rtl="0"/>
            <a:r>
              <a:rPr lang="en-US" altLang="zh-CN" b="0" i="0" baseline="0" dirty="0" smtClean="0">
                <a:solidFill>
                  <a:srgbClr val="4F81BD"/>
                </a:solidFill>
                <a:latin typeface="Cambria"/>
              </a:rPr>
              <a:t>Avoid participial forms of verbs and also nouns formed from verbs.</a:t>
            </a:r>
          </a:p>
          <a:p>
            <a:pPr marR="0" lvl="3" rtl="0"/>
            <a:r>
              <a:rPr lang="en-US" altLang="zh-CN" b="0" i="0" baseline="0" dirty="0" smtClean="0">
                <a:solidFill>
                  <a:srgbClr val="243F60"/>
                </a:solidFill>
                <a:latin typeface="Cambria"/>
              </a:rPr>
              <a:t>Use “arrive”</a:t>
            </a:r>
            <a:r>
              <a:rPr lang="zh-CN" altLang="en-US" b="0" i="0" baseline="0" dirty="0" smtClean="0">
                <a:solidFill>
                  <a:srgbClr val="243F60"/>
                </a:solidFill>
                <a:latin typeface="Cambria"/>
              </a:rPr>
              <a:t> </a:t>
            </a:r>
            <a:r>
              <a:rPr lang="en-US" altLang="zh-CN" b="0" i="0" baseline="0" dirty="0" smtClean="0">
                <a:solidFill>
                  <a:srgbClr val="243F60"/>
                </a:solidFill>
                <a:latin typeface="Cambria"/>
              </a:rPr>
              <a:t>instead of “be arriving”</a:t>
            </a:r>
            <a:r>
              <a:rPr lang="zh-CN" altLang="en-US" b="0" i="0" baseline="0" dirty="0" smtClean="0">
                <a:solidFill>
                  <a:srgbClr val="243F60"/>
                </a:solidFill>
                <a:latin typeface="Cambria"/>
              </a:rPr>
              <a:t> </a:t>
            </a:r>
            <a:r>
              <a:rPr lang="en-US" altLang="zh-CN" b="0" i="0" baseline="0" dirty="0" smtClean="0">
                <a:solidFill>
                  <a:srgbClr val="243F60"/>
                </a:solidFill>
                <a:latin typeface="Cambria"/>
              </a:rPr>
              <a:t>(am arriving, are arriving).</a:t>
            </a:r>
          </a:p>
          <a:p>
            <a:pPr marR="0" lvl="2" rtl="0"/>
            <a:r>
              <a:rPr lang="en-US" altLang="zh-CN" b="1" i="0" baseline="0" dirty="0" smtClean="0">
                <a:solidFill>
                  <a:srgbClr val="4F81BD"/>
                </a:solidFill>
                <a:latin typeface="Cambria"/>
              </a:rPr>
              <a:t>Avoid using words for something other than their literal meaning.</a:t>
            </a:r>
          </a:p>
          <a:p>
            <a:pPr marR="0" lvl="3" rtl="0"/>
            <a:r>
              <a:rPr lang="en-US" altLang="zh-CN" b="0" i="0" baseline="0" dirty="0" smtClean="0">
                <a:solidFill>
                  <a:srgbClr val="243F60"/>
                </a:solidFill>
                <a:latin typeface="Cambria"/>
              </a:rPr>
              <a:t>Do not use “what</a:t>
            </a:r>
            <a:r>
              <a:rPr lang="zh-CN" altLang="en-US" b="0" i="0" baseline="0" dirty="0" smtClean="0">
                <a:solidFill>
                  <a:srgbClr val="243F60"/>
                </a:solidFill>
                <a:latin typeface="Cambria"/>
              </a:rPr>
              <a:t>’</a:t>
            </a:r>
            <a:r>
              <a:rPr lang="en-US" altLang="zh-CN" b="0" i="0" baseline="0" dirty="0" smtClean="0">
                <a:solidFill>
                  <a:srgbClr val="243F60"/>
                </a:solidFill>
                <a:latin typeface="Cambria"/>
              </a:rPr>
              <a:t>s hot”</a:t>
            </a:r>
            <a:r>
              <a:rPr lang="zh-CN" altLang="en-US" b="0" i="0" baseline="0" dirty="0" smtClean="0">
                <a:solidFill>
                  <a:srgbClr val="243F60"/>
                </a:solidFill>
                <a:latin typeface="Cambria"/>
              </a:rPr>
              <a:t> </a:t>
            </a:r>
            <a:r>
              <a:rPr lang="en-US" altLang="zh-CN" b="0" i="0" baseline="0" dirty="0" smtClean="0">
                <a:solidFill>
                  <a:srgbClr val="243F60"/>
                </a:solidFill>
                <a:latin typeface="Cambria"/>
              </a:rPr>
              <a:t>unless you are talking about temperature.</a:t>
            </a:r>
          </a:p>
          <a:p>
            <a:pPr marR="0" lvl="2" rtl="0"/>
            <a:r>
              <a:rPr lang="en-US" altLang="zh-CN" b="0" i="0" baseline="0" dirty="0" smtClean="0">
                <a:solidFill>
                  <a:srgbClr val="4F81BD"/>
                </a:solidFill>
                <a:latin typeface="Cambria"/>
              </a:rPr>
              <a:t>Avoid abbreviations and acronyms that include other abbreviations and acronyms.</a:t>
            </a:r>
          </a:p>
          <a:p>
            <a:pPr marR="0" lvl="2" rtl="0"/>
            <a:r>
              <a:rPr lang="en-US" altLang="zh-CN" b="0" i="0" baseline="0" dirty="0" smtClean="0">
                <a:solidFill>
                  <a:srgbClr val="4F81BD"/>
                </a:solidFill>
                <a:latin typeface="Cambria"/>
              </a:rPr>
              <a:t>Avoid contractions.</a:t>
            </a:r>
          </a:p>
          <a:p>
            <a:pPr marR="0" lvl="2" rtl="0"/>
            <a:r>
              <a:rPr lang="en-US" altLang="zh-CN" b="0" i="0" baseline="0" dirty="0" smtClean="0">
                <a:solidFill>
                  <a:srgbClr val="4F81BD"/>
                </a:solidFill>
                <a:latin typeface="Cambria"/>
              </a:rPr>
              <a:t>Be careful of words than can be read as both verbs and nouns.</a:t>
            </a:r>
          </a:p>
          <a:p>
            <a:pPr marR="0" lvl="2" rtl="0"/>
            <a:r>
              <a:rPr lang="en-US" altLang="zh-CN" b="0" i="0" baseline="0" dirty="0" smtClean="0">
                <a:solidFill>
                  <a:srgbClr val="4F81BD"/>
                </a:solidFill>
                <a:latin typeface="Cambria"/>
              </a:rPr>
              <a:t>Follow the rules of capitalization for standard written English.</a:t>
            </a:r>
          </a:p>
          <a:p>
            <a:pPr marR="0" lvl="3" rtl="0"/>
            <a:r>
              <a:rPr lang="en-US" altLang="zh-CN" b="0" i="0" baseline="0" dirty="0" smtClean="0">
                <a:solidFill>
                  <a:srgbClr val="243F60"/>
                </a:solidFill>
                <a:latin typeface="Cambria"/>
              </a:rPr>
              <a:t>Do not capitalize the words that make up an abbreviation, even if the abbreviation is capitalized (except for proper nouns). </a:t>
            </a:r>
          </a:p>
          <a:p>
            <a:pPr marR="0" lvl="2" rtl="0"/>
            <a:r>
              <a:rPr lang="en-US" altLang="zh-CN" b="0" i="0" baseline="0" dirty="0" smtClean="0">
                <a:solidFill>
                  <a:srgbClr val="4F81BD"/>
                </a:solidFill>
                <a:latin typeface="Cambria"/>
              </a:rPr>
              <a:t>Avoid culturally sensitive terms.</a:t>
            </a:r>
          </a:p>
          <a:p>
            <a:pPr marR="0" lvl="3" rtl="0"/>
            <a:r>
              <a:rPr lang="en-US" altLang="zh-CN" b="0" i="0" baseline="0" dirty="0" smtClean="0">
                <a:solidFill>
                  <a:srgbClr val="FFFFFF"/>
                </a:solidFill>
                <a:latin typeface="+mn-lt"/>
              </a:rPr>
              <a:t>Avoid</a:t>
            </a:r>
            <a:r>
              <a:rPr lang="zh-CN" altLang="en-US" b="0" i="0" baseline="0" dirty="0" smtClean="0">
                <a:solidFill>
                  <a:srgbClr val="FFFFFF"/>
                </a:solidFill>
                <a:latin typeface="+mn-lt"/>
              </a:rPr>
              <a:t> </a:t>
            </a:r>
            <a:r>
              <a:rPr lang="en-US" altLang="zh-CN" b="0" i="0" baseline="0" dirty="0" smtClean="0">
                <a:solidFill>
                  <a:srgbClr val="FFFFFF"/>
                </a:solidFill>
                <a:latin typeface="+mn-lt"/>
              </a:rPr>
              <a:t>-- Use instead</a:t>
            </a:r>
          </a:p>
          <a:p>
            <a:pPr marR="0" lvl="3" rtl="0"/>
            <a:r>
              <a:rPr lang="en-US" altLang="zh-CN" b="0" i="0" dirty="0" smtClean="0"/>
              <a:t>International</a:t>
            </a:r>
            <a:r>
              <a:rPr lang="zh-CN" altLang="en-US" b="0" i="0" dirty="0" smtClean="0"/>
              <a:t> </a:t>
            </a:r>
            <a:r>
              <a:rPr lang="en-US" altLang="zh-CN" b="0" i="0" dirty="0" smtClean="0"/>
              <a:t>– Worldwide</a:t>
            </a:r>
          </a:p>
          <a:p>
            <a:pPr marR="0" lvl="3" rtl="0"/>
            <a:r>
              <a:rPr lang="en-US" altLang="zh-CN" b="0" i="0" dirty="0" smtClean="0"/>
              <a:t>Master/slave -- Server/client, master/subordinate</a:t>
            </a:r>
          </a:p>
          <a:p>
            <a:pPr marR="0" lvl="3" rtl="0"/>
            <a:r>
              <a:rPr lang="en-US" altLang="zh-CN" b="0" i="0" dirty="0" smtClean="0"/>
              <a:t>Collaborator</a:t>
            </a:r>
            <a:r>
              <a:rPr lang="zh-CN" altLang="en-US" b="0" i="0" dirty="0" smtClean="0"/>
              <a:t> </a:t>
            </a:r>
            <a:r>
              <a:rPr lang="en-US" altLang="zh-CN" b="0" i="0" dirty="0" smtClean="0"/>
              <a:t>-- Coworker, colleague</a:t>
            </a:r>
          </a:p>
          <a:p>
            <a:pPr marR="0" lvl="3" rtl="0"/>
            <a:r>
              <a:rPr lang="en-US" altLang="zh-CN" b="0" i="0" dirty="0" smtClean="0"/>
              <a:t>Demilitarized zone (DMZ)</a:t>
            </a:r>
            <a:r>
              <a:rPr lang="zh-CN" altLang="en-US" b="0" i="0" dirty="0" smtClean="0"/>
              <a:t> </a:t>
            </a:r>
            <a:r>
              <a:rPr lang="en-US" altLang="zh-CN" b="0" i="0" dirty="0" smtClean="0"/>
              <a:t>-- Perimeter network</a:t>
            </a:r>
          </a:p>
          <a:p>
            <a:pPr marR="0" lvl="3" rtl="0"/>
            <a:r>
              <a:rPr lang="en-US" altLang="zh-CN" b="0" i="0" dirty="0" smtClean="0"/>
              <a:t>Hang</a:t>
            </a:r>
            <a:r>
              <a:rPr lang="zh-CN" altLang="en-US" b="0" i="0" dirty="0" smtClean="0"/>
              <a:t> </a:t>
            </a:r>
            <a:r>
              <a:rPr lang="en-US" altLang="zh-CN" b="0" i="0" dirty="0" smtClean="0"/>
              <a:t>-- Stop responding</a:t>
            </a:r>
          </a:p>
          <a:p>
            <a:pPr marR="0" lvl="2" rtl="0"/>
            <a:r>
              <a:rPr lang="en-US" altLang="zh-CN" b="0" i="0" baseline="0" dirty="0" smtClean="0">
                <a:solidFill>
                  <a:srgbClr val="4F81BD"/>
                </a:solidFill>
                <a:latin typeface="Cambria"/>
              </a:rPr>
              <a:t>Whenever possible, use the central meaning of a word. </a:t>
            </a:r>
          </a:p>
          <a:p>
            <a:pPr marR="0" lvl="2" rtl="0"/>
            <a:r>
              <a:rPr lang="en-US" altLang="zh-CN" b="0" i="0" baseline="0" dirty="0" smtClean="0">
                <a:solidFill>
                  <a:srgbClr val="4F81BD"/>
                </a:solidFill>
                <a:latin typeface="Cambria"/>
              </a:rPr>
              <a:t>Avoid verbs with many meanings. </a:t>
            </a:r>
          </a:p>
          <a:p>
            <a:pPr marR="0" lvl="3" rtl="0"/>
            <a:r>
              <a:rPr lang="en-US" altLang="zh-CN" b="0" i="0" baseline="0" dirty="0" smtClean="0">
                <a:solidFill>
                  <a:srgbClr val="243F60"/>
                </a:solidFill>
                <a:latin typeface="Cambria"/>
              </a:rPr>
              <a:t>When unavoidable, use context to make your meaning unmistakable.</a:t>
            </a:r>
          </a:p>
          <a:p>
            <a:pPr marR="0" lvl="2" rtl="0"/>
            <a:r>
              <a:rPr lang="en-US" altLang="zh-CN" b="0" i="0" baseline="0" dirty="0" smtClean="0">
                <a:solidFill>
                  <a:srgbClr val="4F81BD"/>
                </a:solidFill>
                <a:latin typeface="Cambria"/>
              </a:rPr>
              <a:t>Include optional hyphens in compound words and following prefixes where ambiguity would result.</a:t>
            </a:r>
          </a:p>
          <a:p>
            <a:pPr marR="0" lvl="3" rtl="0"/>
            <a:r>
              <a:rPr lang="en-US" altLang="zh-CN" b="0" i="0" baseline="0" dirty="0" smtClean="0">
                <a:solidFill>
                  <a:srgbClr val="243F60"/>
                </a:solidFill>
                <a:latin typeface="Cambria"/>
              </a:rPr>
              <a:t>Co-worker (versus coworker)</a:t>
            </a:r>
          </a:p>
          <a:p>
            <a:pPr marR="0" lvl="3" rtl="0"/>
            <a:r>
              <a:rPr lang="en-US" altLang="zh-CN" b="0" i="0" baseline="0" dirty="0" smtClean="0">
                <a:solidFill>
                  <a:srgbClr val="243F60"/>
                </a:solidFill>
                <a:latin typeface="Cambria"/>
              </a:rPr>
              <a:t>There are exceptions to this, such as “email.”</a:t>
            </a:r>
          </a:p>
          <a:p>
            <a:pPr marR="0" lvl="1" rtl="0"/>
            <a:r>
              <a:rPr lang="en-US" altLang="zh-CN" b="0" i="0" baseline="0" dirty="0" smtClean="0">
                <a:solidFill>
                  <a:srgbClr val="4F81BD"/>
                </a:solidFill>
                <a:latin typeface="Cambria"/>
              </a:rPr>
              <a:t>These are guidelines, not unbreakable rules. There may be times not to follow a guideline, but choose your battles carefully and with justification. </a:t>
            </a:r>
            <a:endParaRPr lang="zh-CN" altLang="en-US" b="0" i="0" baseline="0" dirty="0" smtClean="0">
              <a:solidFill>
                <a:srgbClr val="4F81BD"/>
              </a:solidFill>
              <a:latin typeface="Cambria"/>
            </a:endParaRPr>
          </a:p>
          <a:p>
            <a:endParaRPr lang="en-US" b="0" i="0" dirty="0"/>
          </a:p>
        </p:txBody>
      </p:sp>
      <p:sp>
        <p:nvSpPr>
          <p:cNvPr id="4" name="Slide Number Placeholder 3"/>
          <p:cNvSpPr>
            <a:spLocks noGrp="1"/>
          </p:cNvSpPr>
          <p:nvPr>
            <p:ph type="sldNum" sz="quarter" idx="10"/>
          </p:nvPr>
        </p:nvSpPr>
        <p:spPr/>
        <p:txBody>
          <a:bodyPr/>
          <a:lstStyle/>
          <a:p>
            <a:fld id="{DC46426A-5948-43DB-B11D-F884229D454B}" type="slidenum">
              <a:rPr lang="en-US" smtClean="0"/>
              <a:pPr/>
              <a:t>74</a:t>
            </a:fld>
            <a:endParaRPr lang="en-US" dirty="0"/>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fontScale="85000" lnSpcReduction="20000"/>
          </a:bodyPr>
          <a:lstStyle/>
          <a:p>
            <a:pPr marR="0" lvl="0" rtl="0"/>
            <a:r>
              <a:rPr lang="en-US" altLang="zh-CN" b="0" i="0" baseline="0" dirty="0" smtClean="0">
                <a:latin typeface="Cambria"/>
              </a:rPr>
              <a:t>Write for the World</a:t>
            </a: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altLang="zh-CN" b="0" i="0" dirty="0" smtClean="0"/>
              <a:t>Follow these guidelines to globalize your content</a:t>
            </a:r>
            <a:r>
              <a:rPr lang="en-US" altLang="zh-CN" b="0" i="0" baseline="0" dirty="0" smtClean="0">
                <a:solidFill>
                  <a:srgbClr val="4F81BD"/>
                </a:solidFill>
                <a:latin typeface="Cambria"/>
              </a:rPr>
              <a:t> </a:t>
            </a:r>
            <a:r>
              <a:rPr lang="en-US" altLang="zh-CN" b="0" i="0" dirty="0" smtClean="0"/>
              <a:t>(Microsoft Corporation Editorial Style Board 2004, 63-65)</a:t>
            </a:r>
          </a:p>
          <a:p>
            <a:pPr marR="0" lvl="2" rtl="0"/>
            <a:r>
              <a:rPr lang="en-US" altLang="zh-CN" b="0" i="0" baseline="0" dirty="0" smtClean="0">
                <a:solidFill>
                  <a:srgbClr val="4F81BD"/>
                </a:solidFill>
                <a:latin typeface="Cambria"/>
              </a:rPr>
              <a:t>Avoid noun and verb phrases. </a:t>
            </a:r>
          </a:p>
          <a:p>
            <a:pPr marR="0" lvl="3" rtl="0"/>
            <a:r>
              <a:rPr lang="en-US" altLang="zh-CN" b="0" i="0" baseline="0" dirty="0" smtClean="0">
                <a:solidFill>
                  <a:srgbClr val="243F60"/>
                </a:solidFill>
                <a:latin typeface="Cambria"/>
              </a:rPr>
              <a:t>Use “ensure”</a:t>
            </a:r>
            <a:r>
              <a:rPr lang="zh-CN" altLang="en-US" b="0" i="0" baseline="0" dirty="0" smtClean="0">
                <a:solidFill>
                  <a:srgbClr val="243F60"/>
                </a:solidFill>
                <a:latin typeface="Cambria"/>
              </a:rPr>
              <a:t> </a:t>
            </a:r>
            <a:r>
              <a:rPr lang="en-US" altLang="zh-CN" b="0" i="0" baseline="0" dirty="0" smtClean="0">
                <a:solidFill>
                  <a:srgbClr val="243F60"/>
                </a:solidFill>
                <a:latin typeface="Cambria"/>
              </a:rPr>
              <a:t>(or “verify”) instead of “make sure.”</a:t>
            </a:r>
          </a:p>
          <a:p>
            <a:pPr marR="0" lvl="2" rtl="0"/>
            <a:r>
              <a:rPr lang="en-US" altLang="zh-CN" b="0" i="0" baseline="0" dirty="0" smtClean="0">
                <a:solidFill>
                  <a:srgbClr val="4F81BD"/>
                </a:solidFill>
                <a:latin typeface="Cambria"/>
              </a:rPr>
              <a:t>Avoid participial forms of verbs and also nouns formed from verbs.</a:t>
            </a:r>
          </a:p>
          <a:p>
            <a:pPr marR="0" lvl="3" rtl="0"/>
            <a:r>
              <a:rPr lang="en-US" altLang="zh-CN" b="0" i="0" baseline="0" dirty="0" smtClean="0">
                <a:solidFill>
                  <a:srgbClr val="243F60"/>
                </a:solidFill>
                <a:latin typeface="Cambria"/>
              </a:rPr>
              <a:t>Use “arrive”</a:t>
            </a:r>
            <a:r>
              <a:rPr lang="zh-CN" altLang="en-US" b="0" i="0" baseline="0" dirty="0" smtClean="0">
                <a:solidFill>
                  <a:srgbClr val="243F60"/>
                </a:solidFill>
                <a:latin typeface="Cambria"/>
              </a:rPr>
              <a:t> </a:t>
            </a:r>
            <a:r>
              <a:rPr lang="en-US" altLang="zh-CN" b="0" i="0" baseline="0" dirty="0" smtClean="0">
                <a:solidFill>
                  <a:srgbClr val="243F60"/>
                </a:solidFill>
                <a:latin typeface="Cambria"/>
              </a:rPr>
              <a:t>instead of “be arriving”</a:t>
            </a:r>
            <a:r>
              <a:rPr lang="zh-CN" altLang="en-US" b="0" i="0" baseline="0" dirty="0" smtClean="0">
                <a:solidFill>
                  <a:srgbClr val="243F60"/>
                </a:solidFill>
                <a:latin typeface="Cambria"/>
              </a:rPr>
              <a:t> </a:t>
            </a:r>
            <a:r>
              <a:rPr lang="en-US" altLang="zh-CN" b="0" i="0" baseline="0" dirty="0" smtClean="0">
                <a:solidFill>
                  <a:srgbClr val="243F60"/>
                </a:solidFill>
                <a:latin typeface="Cambria"/>
              </a:rPr>
              <a:t>(am arriving, are arriving).</a:t>
            </a:r>
          </a:p>
          <a:p>
            <a:pPr marR="0" lvl="2" rtl="0"/>
            <a:r>
              <a:rPr lang="en-US" altLang="zh-CN" b="1" i="0" baseline="0" dirty="0" smtClean="0">
                <a:solidFill>
                  <a:srgbClr val="4F81BD"/>
                </a:solidFill>
                <a:latin typeface="Cambria"/>
              </a:rPr>
              <a:t>Avoid using words for something other than their literal meaning.</a:t>
            </a:r>
          </a:p>
          <a:p>
            <a:pPr marR="0" lvl="3" rtl="0"/>
            <a:r>
              <a:rPr lang="en-US" altLang="zh-CN" b="1" i="0" baseline="0" dirty="0" smtClean="0">
                <a:solidFill>
                  <a:srgbClr val="243F60"/>
                </a:solidFill>
                <a:latin typeface="Cambria"/>
              </a:rPr>
              <a:t>Do not use “what</a:t>
            </a:r>
            <a:r>
              <a:rPr lang="zh-CN" altLang="en-US" b="1" i="0" baseline="0" dirty="0" smtClean="0">
                <a:solidFill>
                  <a:srgbClr val="243F60"/>
                </a:solidFill>
                <a:latin typeface="Cambria"/>
              </a:rPr>
              <a:t>’</a:t>
            </a:r>
            <a:r>
              <a:rPr lang="en-US" altLang="zh-CN" b="1" i="0" baseline="0" dirty="0" smtClean="0">
                <a:solidFill>
                  <a:srgbClr val="243F60"/>
                </a:solidFill>
                <a:latin typeface="Cambria"/>
              </a:rPr>
              <a:t>s hot”</a:t>
            </a:r>
            <a:r>
              <a:rPr lang="zh-CN" altLang="en-US" b="1" i="0" baseline="0" dirty="0" smtClean="0">
                <a:solidFill>
                  <a:srgbClr val="243F60"/>
                </a:solidFill>
                <a:latin typeface="Cambria"/>
              </a:rPr>
              <a:t> </a:t>
            </a:r>
            <a:r>
              <a:rPr lang="en-US" altLang="zh-CN" b="1" i="0" baseline="0" dirty="0" smtClean="0">
                <a:solidFill>
                  <a:srgbClr val="243F60"/>
                </a:solidFill>
                <a:latin typeface="Cambria"/>
              </a:rPr>
              <a:t>unless you are talking about temperature.</a:t>
            </a:r>
          </a:p>
          <a:p>
            <a:pPr marR="0" lvl="2" rtl="0"/>
            <a:r>
              <a:rPr lang="en-US" altLang="zh-CN" b="0" i="0" baseline="0" dirty="0" smtClean="0">
                <a:solidFill>
                  <a:srgbClr val="4F81BD"/>
                </a:solidFill>
                <a:latin typeface="Cambria"/>
              </a:rPr>
              <a:t>Avoid abbreviations and acronyms that include other abbreviations and acronyms.</a:t>
            </a:r>
          </a:p>
          <a:p>
            <a:pPr marR="0" lvl="2" rtl="0"/>
            <a:r>
              <a:rPr lang="en-US" altLang="zh-CN" b="0" i="0" baseline="0" dirty="0" smtClean="0">
                <a:solidFill>
                  <a:srgbClr val="4F81BD"/>
                </a:solidFill>
                <a:latin typeface="Cambria"/>
              </a:rPr>
              <a:t>Avoid contractions.</a:t>
            </a:r>
          </a:p>
          <a:p>
            <a:pPr marR="0" lvl="2" rtl="0"/>
            <a:r>
              <a:rPr lang="en-US" altLang="zh-CN" b="0" i="0" baseline="0" dirty="0" smtClean="0">
                <a:solidFill>
                  <a:srgbClr val="4F81BD"/>
                </a:solidFill>
                <a:latin typeface="Cambria"/>
              </a:rPr>
              <a:t>Be careful of words than can be read as both verbs and nouns.</a:t>
            </a:r>
          </a:p>
          <a:p>
            <a:pPr marR="0" lvl="2" rtl="0"/>
            <a:r>
              <a:rPr lang="en-US" altLang="zh-CN" b="0" i="0" baseline="0" dirty="0" smtClean="0">
                <a:solidFill>
                  <a:srgbClr val="4F81BD"/>
                </a:solidFill>
                <a:latin typeface="Cambria"/>
              </a:rPr>
              <a:t>Follow the rules of capitalization for standard written English.</a:t>
            </a:r>
          </a:p>
          <a:p>
            <a:pPr marR="0" lvl="3" rtl="0"/>
            <a:r>
              <a:rPr lang="en-US" altLang="zh-CN" b="0" i="0" baseline="0" dirty="0" smtClean="0">
                <a:solidFill>
                  <a:srgbClr val="243F60"/>
                </a:solidFill>
                <a:latin typeface="Cambria"/>
              </a:rPr>
              <a:t>Do not capitalize the words that make up an abbreviation, even if the abbreviation is capitalized (except for proper nouns). </a:t>
            </a:r>
          </a:p>
          <a:p>
            <a:pPr marR="0" lvl="2" rtl="0"/>
            <a:r>
              <a:rPr lang="en-US" altLang="zh-CN" b="0" i="0" baseline="0" dirty="0" smtClean="0">
                <a:solidFill>
                  <a:srgbClr val="4F81BD"/>
                </a:solidFill>
                <a:latin typeface="Cambria"/>
              </a:rPr>
              <a:t>Avoid culturally sensitive terms.</a:t>
            </a:r>
          </a:p>
          <a:p>
            <a:pPr marR="0" lvl="3" rtl="0"/>
            <a:r>
              <a:rPr lang="en-US" altLang="zh-CN" b="0" i="0" baseline="0" dirty="0" smtClean="0">
                <a:solidFill>
                  <a:srgbClr val="FFFFFF"/>
                </a:solidFill>
                <a:latin typeface="+mn-lt"/>
              </a:rPr>
              <a:t>Avoid</a:t>
            </a:r>
            <a:r>
              <a:rPr lang="zh-CN" altLang="en-US" b="0" i="0" baseline="0" dirty="0" smtClean="0">
                <a:solidFill>
                  <a:srgbClr val="FFFFFF"/>
                </a:solidFill>
                <a:latin typeface="+mn-lt"/>
              </a:rPr>
              <a:t> </a:t>
            </a:r>
            <a:r>
              <a:rPr lang="en-US" altLang="zh-CN" b="0" i="0" baseline="0" dirty="0" smtClean="0">
                <a:solidFill>
                  <a:srgbClr val="FFFFFF"/>
                </a:solidFill>
                <a:latin typeface="+mn-lt"/>
              </a:rPr>
              <a:t>-- Use instead</a:t>
            </a:r>
          </a:p>
          <a:p>
            <a:pPr marR="0" lvl="3" rtl="0"/>
            <a:r>
              <a:rPr lang="en-US" altLang="zh-CN" b="0" i="0" dirty="0" smtClean="0"/>
              <a:t>International</a:t>
            </a:r>
            <a:r>
              <a:rPr lang="zh-CN" altLang="en-US" b="0" i="0" dirty="0" smtClean="0"/>
              <a:t> </a:t>
            </a:r>
            <a:r>
              <a:rPr lang="en-US" altLang="zh-CN" b="0" i="0" dirty="0" smtClean="0"/>
              <a:t>– Worldwide</a:t>
            </a:r>
          </a:p>
          <a:p>
            <a:pPr marR="0" lvl="3" rtl="0"/>
            <a:r>
              <a:rPr lang="en-US" altLang="zh-CN" b="0" i="0" dirty="0" smtClean="0"/>
              <a:t>Master/slave -- Server/client, master/subordinate</a:t>
            </a:r>
          </a:p>
          <a:p>
            <a:pPr marR="0" lvl="3" rtl="0"/>
            <a:r>
              <a:rPr lang="en-US" altLang="zh-CN" b="0" i="0" dirty="0" smtClean="0"/>
              <a:t>Collaborator</a:t>
            </a:r>
            <a:r>
              <a:rPr lang="zh-CN" altLang="en-US" b="0" i="0" dirty="0" smtClean="0"/>
              <a:t> </a:t>
            </a:r>
            <a:r>
              <a:rPr lang="en-US" altLang="zh-CN" b="0" i="0" dirty="0" smtClean="0"/>
              <a:t>-- Coworker, colleague</a:t>
            </a:r>
          </a:p>
          <a:p>
            <a:pPr marR="0" lvl="3" rtl="0"/>
            <a:r>
              <a:rPr lang="en-US" altLang="zh-CN" b="0" i="0" dirty="0" smtClean="0"/>
              <a:t>Demilitarized zone (DMZ)</a:t>
            </a:r>
            <a:r>
              <a:rPr lang="zh-CN" altLang="en-US" b="0" i="0" dirty="0" smtClean="0"/>
              <a:t> </a:t>
            </a:r>
            <a:r>
              <a:rPr lang="en-US" altLang="zh-CN" b="0" i="0" dirty="0" smtClean="0"/>
              <a:t>-- Perimeter network</a:t>
            </a:r>
          </a:p>
          <a:p>
            <a:pPr marR="0" lvl="3" rtl="0"/>
            <a:r>
              <a:rPr lang="en-US" altLang="zh-CN" b="0" i="0" dirty="0" smtClean="0"/>
              <a:t>Hang</a:t>
            </a:r>
            <a:r>
              <a:rPr lang="zh-CN" altLang="en-US" b="0" i="0" dirty="0" smtClean="0"/>
              <a:t> </a:t>
            </a:r>
            <a:r>
              <a:rPr lang="en-US" altLang="zh-CN" b="0" i="0" dirty="0" smtClean="0"/>
              <a:t>-- Stop responding</a:t>
            </a:r>
          </a:p>
          <a:p>
            <a:pPr marR="0" lvl="2" rtl="0"/>
            <a:r>
              <a:rPr lang="en-US" altLang="zh-CN" b="0" i="0" baseline="0" dirty="0" smtClean="0">
                <a:solidFill>
                  <a:srgbClr val="4F81BD"/>
                </a:solidFill>
                <a:latin typeface="Cambria"/>
              </a:rPr>
              <a:t>Whenever possible, use the central meaning of a word. </a:t>
            </a:r>
          </a:p>
          <a:p>
            <a:pPr marR="0" lvl="2" rtl="0"/>
            <a:r>
              <a:rPr lang="en-US" altLang="zh-CN" b="0" i="0" baseline="0" dirty="0" smtClean="0">
                <a:solidFill>
                  <a:srgbClr val="4F81BD"/>
                </a:solidFill>
                <a:latin typeface="Cambria"/>
              </a:rPr>
              <a:t>Avoid verbs with many meanings. </a:t>
            </a:r>
          </a:p>
          <a:p>
            <a:pPr marR="0" lvl="3" rtl="0"/>
            <a:r>
              <a:rPr lang="en-US" altLang="zh-CN" b="0" i="0" baseline="0" dirty="0" smtClean="0">
                <a:solidFill>
                  <a:srgbClr val="243F60"/>
                </a:solidFill>
                <a:latin typeface="Cambria"/>
              </a:rPr>
              <a:t>When unavoidable, use context to make your meaning unmistakable.</a:t>
            </a:r>
          </a:p>
          <a:p>
            <a:pPr marR="0" lvl="2" rtl="0"/>
            <a:r>
              <a:rPr lang="en-US" altLang="zh-CN" b="0" i="0" baseline="0" dirty="0" smtClean="0">
                <a:solidFill>
                  <a:srgbClr val="4F81BD"/>
                </a:solidFill>
                <a:latin typeface="Cambria"/>
              </a:rPr>
              <a:t>Include optional hyphens in compound words and following prefixes where ambiguity would result.</a:t>
            </a:r>
          </a:p>
          <a:p>
            <a:pPr marR="0" lvl="3" rtl="0"/>
            <a:r>
              <a:rPr lang="en-US" altLang="zh-CN" b="0" i="0" baseline="0" dirty="0" smtClean="0">
                <a:solidFill>
                  <a:srgbClr val="243F60"/>
                </a:solidFill>
                <a:latin typeface="Cambria"/>
              </a:rPr>
              <a:t>Co-worker (versus coworker)</a:t>
            </a:r>
          </a:p>
          <a:p>
            <a:pPr marR="0" lvl="3" rtl="0"/>
            <a:r>
              <a:rPr lang="en-US" altLang="zh-CN" b="0" i="0" baseline="0" dirty="0" smtClean="0">
                <a:solidFill>
                  <a:srgbClr val="243F60"/>
                </a:solidFill>
                <a:latin typeface="Cambria"/>
              </a:rPr>
              <a:t>There are exceptions to this, such as “email.”</a:t>
            </a:r>
          </a:p>
          <a:p>
            <a:pPr marR="0" lvl="1" rtl="0"/>
            <a:r>
              <a:rPr lang="en-US" altLang="zh-CN" b="0" i="0" baseline="0" dirty="0" smtClean="0">
                <a:solidFill>
                  <a:srgbClr val="4F81BD"/>
                </a:solidFill>
                <a:latin typeface="Cambria"/>
              </a:rPr>
              <a:t>These are guidelines, not unbreakable rules. There may be times not to follow a guideline, but choose your battles carefully and with justification. </a:t>
            </a:r>
            <a:endParaRPr lang="zh-CN" altLang="en-US" b="0" i="0" baseline="0" dirty="0" smtClean="0">
              <a:solidFill>
                <a:srgbClr val="4F81BD"/>
              </a:solidFill>
              <a:latin typeface="Cambria"/>
            </a:endParaRPr>
          </a:p>
          <a:p>
            <a:endParaRPr lang="en-US" b="0" i="0" dirty="0"/>
          </a:p>
        </p:txBody>
      </p:sp>
      <p:sp>
        <p:nvSpPr>
          <p:cNvPr id="4" name="Slide Number Placeholder 3"/>
          <p:cNvSpPr>
            <a:spLocks noGrp="1"/>
          </p:cNvSpPr>
          <p:nvPr>
            <p:ph type="sldNum" sz="quarter" idx="10"/>
          </p:nvPr>
        </p:nvSpPr>
        <p:spPr/>
        <p:txBody>
          <a:bodyPr/>
          <a:lstStyle/>
          <a:p>
            <a:fld id="{DC46426A-5948-43DB-B11D-F884229D454B}" type="slidenum">
              <a:rPr lang="en-US" smtClean="0"/>
              <a:pPr/>
              <a:t>75</a:t>
            </a:fld>
            <a:endParaRPr lang="en-US" dirty="0"/>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fontScale="85000" lnSpcReduction="20000"/>
          </a:bodyPr>
          <a:lstStyle/>
          <a:p>
            <a:pPr marR="0" lvl="0" rtl="0"/>
            <a:r>
              <a:rPr lang="en-US" altLang="zh-CN" b="0" i="0" baseline="0" dirty="0" smtClean="0">
                <a:latin typeface="Cambria"/>
              </a:rPr>
              <a:t>Write for the World</a:t>
            </a: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altLang="zh-CN" b="0" i="0" dirty="0" smtClean="0"/>
              <a:t>Follow these guidelines to globalize your content</a:t>
            </a:r>
            <a:r>
              <a:rPr lang="en-US" altLang="zh-CN" b="0" i="0" baseline="0" dirty="0" smtClean="0">
                <a:solidFill>
                  <a:srgbClr val="4F81BD"/>
                </a:solidFill>
                <a:latin typeface="Cambria"/>
              </a:rPr>
              <a:t> </a:t>
            </a:r>
            <a:r>
              <a:rPr lang="en-US" altLang="zh-CN" b="0" i="0" dirty="0" smtClean="0"/>
              <a:t>(Microsoft Corporation Editorial Style Board 2004, 63-65)</a:t>
            </a:r>
          </a:p>
          <a:p>
            <a:pPr marR="0" lvl="2" rtl="0"/>
            <a:r>
              <a:rPr lang="en-US" altLang="zh-CN" b="0" i="0" baseline="0" dirty="0" smtClean="0">
                <a:solidFill>
                  <a:srgbClr val="4F81BD"/>
                </a:solidFill>
                <a:latin typeface="Cambria"/>
              </a:rPr>
              <a:t>Avoid noun and verb phrases. </a:t>
            </a:r>
          </a:p>
          <a:p>
            <a:pPr marR="0" lvl="3" rtl="0"/>
            <a:r>
              <a:rPr lang="en-US" altLang="zh-CN" b="0" i="0" baseline="0" dirty="0" smtClean="0">
                <a:solidFill>
                  <a:srgbClr val="243F60"/>
                </a:solidFill>
                <a:latin typeface="Cambria"/>
              </a:rPr>
              <a:t>Use “ensure”</a:t>
            </a:r>
            <a:r>
              <a:rPr lang="zh-CN" altLang="en-US" b="0" i="0" baseline="0" dirty="0" smtClean="0">
                <a:solidFill>
                  <a:srgbClr val="243F60"/>
                </a:solidFill>
                <a:latin typeface="Cambria"/>
              </a:rPr>
              <a:t> </a:t>
            </a:r>
            <a:r>
              <a:rPr lang="en-US" altLang="zh-CN" b="0" i="0" baseline="0" dirty="0" smtClean="0">
                <a:solidFill>
                  <a:srgbClr val="243F60"/>
                </a:solidFill>
                <a:latin typeface="Cambria"/>
              </a:rPr>
              <a:t>(or “verify”) instead of “make sure.”</a:t>
            </a:r>
          </a:p>
          <a:p>
            <a:pPr marR="0" lvl="2" rtl="0"/>
            <a:r>
              <a:rPr lang="en-US" altLang="zh-CN" b="0" i="0" baseline="0" dirty="0" smtClean="0">
                <a:solidFill>
                  <a:srgbClr val="4F81BD"/>
                </a:solidFill>
                <a:latin typeface="Cambria"/>
              </a:rPr>
              <a:t>Avoid participial forms of verbs and also nouns formed from verbs.</a:t>
            </a:r>
          </a:p>
          <a:p>
            <a:pPr marR="0" lvl="3" rtl="0"/>
            <a:r>
              <a:rPr lang="en-US" altLang="zh-CN" b="0" i="0" baseline="0" dirty="0" smtClean="0">
                <a:solidFill>
                  <a:srgbClr val="243F60"/>
                </a:solidFill>
                <a:latin typeface="Cambria"/>
              </a:rPr>
              <a:t>Use “arrive”</a:t>
            </a:r>
            <a:r>
              <a:rPr lang="zh-CN" altLang="en-US" b="0" i="0" baseline="0" dirty="0" smtClean="0">
                <a:solidFill>
                  <a:srgbClr val="243F60"/>
                </a:solidFill>
                <a:latin typeface="Cambria"/>
              </a:rPr>
              <a:t> </a:t>
            </a:r>
            <a:r>
              <a:rPr lang="en-US" altLang="zh-CN" b="0" i="0" baseline="0" dirty="0" smtClean="0">
                <a:solidFill>
                  <a:srgbClr val="243F60"/>
                </a:solidFill>
                <a:latin typeface="Cambria"/>
              </a:rPr>
              <a:t>instead of “be arriving”</a:t>
            </a:r>
            <a:r>
              <a:rPr lang="zh-CN" altLang="en-US" b="0" i="0" baseline="0" dirty="0" smtClean="0">
                <a:solidFill>
                  <a:srgbClr val="243F60"/>
                </a:solidFill>
                <a:latin typeface="Cambria"/>
              </a:rPr>
              <a:t> </a:t>
            </a:r>
            <a:r>
              <a:rPr lang="en-US" altLang="zh-CN" b="0" i="0" baseline="0" dirty="0" smtClean="0">
                <a:solidFill>
                  <a:srgbClr val="243F60"/>
                </a:solidFill>
                <a:latin typeface="Cambria"/>
              </a:rPr>
              <a:t>(am arriving, are arriving).</a:t>
            </a:r>
          </a:p>
          <a:p>
            <a:pPr marR="0" lvl="2" rtl="0"/>
            <a:r>
              <a:rPr lang="en-US" altLang="zh-CN" b="0" i="0" baseline="0" dirty="0" smtClean="0">
                <a:solidFill>
                  <a:srgbClr val="4F81BD"/>
                </a:solidFill>
                <a:latin typeface="Cambria"/>
              </a:rPr>
              <a:t>Avoid using words for something other than their literal meaning.</a:t>
            </a:r>
          </a:p>
          <a:p>
            <a:pPr marR="0" lvl="3" rtl="0"/>
            <a:r>
              <a:rPr lang="en-US" altLang="zh-CN" b="0" i="0" baseline="0" dirty="0" smtClean="0">
                <a:solidFill>
                  <a:srgbClr val="243F60"/>
                </a:solidFill>
                <a:latin typeface="Cambria"/>
              </a:rPr>
              <a:t>Do not use “what</a:t>
            </a:r>
            <a:r>
              <a:rPr lang="zh-CN" altLang="en-US" b="0" i="0" baseline="0" dirty="0" smtClean="0">
                <a:solidFill>
                  <a:srgbClr val="243F60"/>
                </a:solidFill>
                <a:latin typeface="Cambria"/>
              </a:rPr>
              <a:t>’</a:t>
            </a:r>
            <a:r>
              <a:rPr lang="en-US" altLang="zh-CN" b="0" i="0" baseline="0" dirty="0" smtClean="0">
                <a:solidFill>
                  <a:srgbClr val="243F60"/>
                </a:solidFill>
                <a:latin typeface="Cambria"/>
              </a:rPr>
              <a:t>s hot”</a:t>
            </a:r>
            <a:r>
              <a:rPr lang="zh-CN" altLang="en-US" b="0" i="0" baseline="0" dirty="0" smtClean="0">
                <a:solidFill>
                  <a:srgbClr val="243F60"/>
                </a:solidFill>
                <a:latin typeface="Cambria"/>
              </a:rPr>
              <a:t> </a:t>
            </a:r>
            <a:r>
              <a:rPr lang="en-US" altLang="zh-CN" b="0" i="0" baseline="0" dirty="0" smtClean="0">
                <a:solidFill>
                  <a:srgbClr val="243F60"/>
                </a:solidFill>
                <a:latin typeface="Cambria"/>
              </a:rPr>
              <a:t>unless you are talking about temperature.</a:t>
            </a:r>
          </a:p>
          <a:p>
            <a:pPr marR="0" lvl="2" rtl="0"/>
            <a:r>
              <a:rPr lang="en-US" altLang="zh-CN" b="1" i="0" baseline="0" dirty="0" smtClean="0">
                <a:solidFill>
                  <a:srgbClr val="4F81BD"/>
                </a:solidFill>
                <a:latin typeface="Cambria"/>
              </a:rPr>
              <a:t>Avoid abbreviations and acronyms that include other abbreviations and acronyms.</a:t>
            </a:r>
          </a:p>
          <a:p>
            <a:pPr marL="1371600" marR="0" lvl="3" indent="0" algn="l" defTabSz="914400" rtl="0" eaLnBrk="1" fontAlgn="auto" latinLnBrk="0" hangingPunct="1">
              <a:lnSpc>
                <a:spcPct val="100000"/>
              </a:lnSpc>
              <a:spcBef>
                <a:spcPts val="0"/>
              </a:spcBef>
              <a:spcAft>
                <a:spcPts val="0"/>
              </a:spcAft>
              <a:buClrTx/>
              <a:buSzTx/>
              <a:buFontTx/>
              <a:buNone/>
              <a:tabLst/>
              <a:defRPr/>
            </a:pPr>
            <a:r>
              <a:rPr lang="en-US" altLang="zh-CN" dirty="0" smtClean="0"/>
              <a:t>Do not use “</a:t>
            </a:r>
            <a:r>
              <a:rPr lang="en-US" altLang="zh-CN" dirty="0" err="1" smtClean="0"/>
              <a:t>Gbps</a:t>
            </a:r>
            <a:r>
              <a:rPr lang="en-US" altLang="zh-CN" dirty="0" smtClean="0"/>
              <a:t>” for “</a:t>
            </a:r>
            <a:r>
              <a:rPr lang="en-US" altLang="zh-CN" dirty="0" err="1" smtClean="0"/>
              <a:t>Gb</a:t>
            </a:r>
            <a:r>
              <a:rPr lang="en-US" altLang="zh-CN" dirty="0" smtClean="0"/>
              <a:t>/sec”</a:t>
            </a:r>
            <a:endParaRPr lang="en-US" altLang="zh-CN" b="1" i="0" baseline="0" dirty="0" smtClean="0">
              <a:solidFill>
                <a:srgbClr val="4F81BD"/>
              </a:solidFill>
              <a:latin typeface="Cambria"/>
            </a:endParaRPr>
          </a:p>
          <a:p>
            <a:pPr marR="0" lvl="2" rtl="0"/>
            <a:r>
              <a:rPr lang="en-US" altLang="zh-CN" b="0" i="0" baseline="0" dirty="0" smtClean="0">
                <a:solidFill>
                  <a:srgbClr val="4F81BD"/>
                </a:solidFill>
                <a:latin typeface="Cambria"/>
              </a:rPr>
              <a:t>Avoid contractions.</a:t>
            </a:r>
          </a:p>
          <a:p>
            <a:pPr marR="0" lvl="2" rtl="0"/>
            <a:r>
              <a:rPr lang="en-US" altLang="zh-CN" b="0" i="0" baseline="0" dirty="0" smtClean="0">
                <a:solidFill>
                  <a:srgbClr val="4F81BD"/>
                </a:solidFill>
                <a:latin typeface="Cambria"/>
              </a:rPr>
              <a:t>Be careful of words than can be read as both verbs and nouns.</a:t>
            </a:r>
          </a:p>
          <a:p>
            <a:pPr marR="0" lvl="2" rtl="0"/>
            <a:r>
              <a:rPr lang="en-US" altLang="zh-CN" b="0" i="0" baseline="0" dirty="0" smtClean="0">
                <a:solidFill>
                  <a:srgbClr val="4F81BD"/>
                </a:solidFill>
                <a:latin typeface="Cambria"/>
              </a:rPr>
              <a:t>Follow the rules of capitalization for standard written English.</a:t>
            </a:r>
          </a:p>
          <a:p>
            <a:pPr marR="0" lvl="3" rtl="0"/>
            <a:r>
              <a:rPr lang="en-US" altLang="zh-CN" b="0" i="0" baseline="0" dirty="0" smtClean="0">
                <a:solidFill>
                  <a:srgbClr val="243F60"/>
                </a:solidFill>
                <a:latin typeface="Cambria"/>
              </a:rPr>
              <a:t>Do not capitalize the words that make up an abbreviation, even if the abbreviation is capitalized (except for proper nouns). </a:t>
            </a:r>
          </a:p>
          <a:p>
            <a:pPr marR="0" lvl="2" rtl="0"/>
            <a:r>
              <a:rPr lang="en-US" altLang="zh-CN" b="0" i="0" baseline="0" dirty="0" smtClean="0">
                <a:solidFill>
                  <a:srgbClr val="4F81BD"/>
                </a:solidFill>
                <a:latin typeface="Cambria"/>
              </a:rPr>
              <a:t>Avoid culturally sensitive terms.</a:t>
            </a:r>
          </a:p>
          <a:p>
            <a:pPr marR="0" lvl="3" rtl="0"/>
            <a:r>
              <a:rPr lang="en-US" altLang="zh-CN" b="0" i="0" baseline="0" dirty="0" smtClean="0">
                <a:solidFill>
                  <a:srgbClr val="FFFFFF"/>
                </a:solidFill>
                <a:latin typeface="+mn-lt"/>
              </a:rPr>
              <a:t>Avoid</a:t>
            </a:r>
            <a:r>
              <a:rPr lang="zh-CN" altLang="en-US" b="0" i="0" baseline="0" dirty="0" smtClean="0">
                <a:solidFill>
                  <a:srgbClr val="FFFFFF"/>
                </a:solidFill>
                <a:latin typeface="+mn-lt"/>
              </a:rPr>
              <a:t> </a:t>
            </a:r>
            <a:r>
              <a:rPr lang="en-US" altLang="zh-CN" b="0" i="0" baseline="0" dirty="0" smtClean="0">
                <a:solidFill>
                  <a:srgbClr val="FFFFFF"/>
                </a:solidFill>
                <a:latin typeface="+mn-lt"/>
              </a:rPr>
              <a:t>-- Use instead</a:t>
            </a:r>
          </a:p>
          <a:p>
            <a:pPr marR="0" lvl="3" rtl="0"/>
            <a:r>
              <a:rPr lang="en-US" altLang="zh-CN" b="0" i="0" dirty="0" smtClean="0"/>
              <a:t>International</a:t>
            </a:r>
            <a:r>
              <a:rPr lang="zh-CN" altLang="en-US" b="0" i="0" dirty="0" smtClean="0"/>
              <a:t> </a:t>
            </a:r>
            <a:r>
              <a:rPr lang="en-US" altLang="zh-CN" b="0" i="0" dirty="0" smtClean="0"/>
              <a:t>– Worldwide</a:t>
            </a:r>
          </a:p>
          <a:p>
            <a:pPr marR="0" lvl="3" rtl="0"/>
            <a:r>
              <a:rPr lang="en-US" altLang="zh-CN" b="0" i="0" dirty="0" smtClean="0"/>
              <a:t>Master/slave -- Server/client, master/subordinate</a:t>
            </a:r>
          </a:p>
          <a:p>
            <a:pPr marR="0" lvl="3" rtl="0"/>
            <a:r>
              <a:rPr lang="en-US" altLang="zh-CN" b="0" i="0" dirty="0" smtClean="0"/>
              <a:t>Collaborator</a:t>
            </a:r>
            <a:r>
              <a:rPr lang="zh-CN" altLang="en-US" b="0" i="0" dirty="0" smtClean="0"/>
              <a:t> </a:t>
            </a:r>
            <a:r>
              <a:rPr lang="en-US" altLang="zh-CN" b="0" i="0" dirty="0" smtClean="0"/>
              <a:t>-- Coworker, colleague</a:t>
            </a:r>
          </a:p>
          <a:p>
            <a:pPr marR="0" lvl="3" rtl="0"/>
            <a:r>
              <a:rPr lang="en-US" altLang="zh-CN" b="0" i="0" dirty="0" smtClean="0"/>
              <a:t>Demilitarized zone (DMZ)</a:t>
            </a:r>
            <a:r>
              <a:rPr lang="zh-CN" altLang="en-US" b="0" i="0" dirty="0" smtClean="0"/>
              <a:t> </a:t>
            </a:r>
            <a:r>
              <a:rPr lang="en-US" altLang="zh-CN" b="0" i="0" dirty="0" smtClean="0"/>
              <a:t>-- Perimeter network</a:t>
            </a:r>
          </a:p>
          <a:p>
            <a:pPr marR="0" lvl="3" rtl="0"/>
            <a:r>
              <a:rPr lang="en-US" altLang="zh-CN" b="0" i="0" dirty="0" smtClean="0"/>
              <a:t>Hang</a:t>
            </a:r>
            <a:r>
              <a:rPr lang="zh-CN" altLang="en-US" b="0" i="0" dirty="0" smtClean="0"/>
              <a:t> </a:t>
            </a:r>
            <a:r>
              <a:rPr lang="en-US" altLang="zh-CN" b="0" i="0" dirty="0" smtClean="0"/>
              <a:t>-- Stop responding</a:t>
            </a:r>
          </a:p>
          <a:p>
            <a:pPr marR="0" lvl="2" rtl="0"/>
            <a:r>
              <a:rPr lang="en-US" altLang="zh-CN" b="0" i="0" baseline="0" dirty="0" smtClean="0">
                <a:solidFill>
                  <a:srgbClr val="4F81BD"/>
                </a:solidFill>
                <a:latin typeface="Cambria"/>
              </a:rPr>
              <a:t>Whenever possible, use the central meaning of a word. </a:t>
            </a:r>
          </a:p>
          <a:p>
            <a:pPr marR="0" lvl="2" rtl="0"/>
            <a:r>
              <a:rPr lang="en-US" altLang="zh-CN" b="0" i="0" baseline="0" dirty="0" smtClean="0">
                <a:solidFill>
                  <a:srgbClr val="4F81BD"/>
                </a:solidFill>
                <a:latin typeface="Cambria"/>
              </a:rPr>
              <a:t>Avoid verbs with many meanings. </a:t>
            </a:r>
          </a:p>
          <a:p>
            <a:pPr marR="0" lvl="3" rtl="0"/>
            <a:r>
              <a:rPr lang="en-US" altLang="zh-CN" b="0" i="0" baseline="0" dirty="0" smtClean="0">
                <a:solidFill>
                  <a:srgbClr val="243F60"/>
                </a:solidFill>
                <a:latin typeface="Cambria"/>
              </a:rPr>
              <a:t>When unavoidable, use context to make your meaning unmistakable.</a:t>
            </a:r>
          </a:p>
          <a:p>
            <a:pPr marR="0" lvl="2" rtl="0"/>
            <a:r>
              <a:rPr lang="en-US" altLang="zh-CN" b="0" i="0" baseline="0" dirty="0" smtClean="0">
                <a:solidFill>
                  <a:srgbClr val="4F81BD"/>
                </a:solidFill>
                <a:latin typeface="Cambria"/>
              </a:rPr>
              <a:t>Include optional hyphens in compound words and following prefixes where ambiguity would result.</a:t>
            </a:r>
          </a:p>
          <a:p>
            <a:pPr marR="0" lvl="3" rtl="0"/>
            <a:r>
              <a:rPr lang="en-US" altLang="zh-CN" b="0" i="0" baseline="0" dirty="0" smtClean="0">
                <a:solidFill>
                  <a:srgbClr val="243F60"/>
                </a:solidFill>
                <a:latin typeface="Cambria"/>
              </a:rPr>
              <a:t>Co-worker (versus coworker)</a:t>
            </a:r>
          </a:p>
          <a:p>
            <a:pPr marR="0" lvl="3" rtl="0"/>
            <a:r>
              <a:rPr lang="en-US" altLang="zh-CN" b="0" i="0" baseline="0" dirty="0" smtClean="0">
                <a:solidFill>
                  <a:srgbClr val="243F60"/>
                </a:solidFill>
                <a:latin typeface="Cambria"/>
              </a:rPr>
              <a:t>There are exceptions to this, such as “email.”</a:t>
            </a:r>
          </a:p>
          <a:p>
            <a:pPr marR="0" lvl="1" rtl="0"/>
            <a:r>
              <a:rPr lang="en-US" altLang="zh-CN" b="0" i="0" baseline="0" dirty="0" smtClean="0">
                <a:solidFill>
                  <a:srgbClr val="4F81BD"/>
                </a:solidFill>
                <a:latin typeface="Cambria"/>
              </a:rPr>
              <a:t>These are guidelines, not unbreakable rules. There may be times not to follow a guideline, but choose your battles carefully and with justification. </a:t>
            </a:r>
            <a:endParaRPr lang="zh-CN" altLang="en-US" b="0" i="0" baseline="0" dirty="0" smtClean="0">
              <a:solidFill>
                <a:srgbClr val="4F81BD"/>
              </a:solidFill>
              <a:latin typeface="Cambria"/>
            </a:endParaRPr>
          </a:p>
          <a:p>
            <a:endParaRPr lang="en-US" b="0" i="0" dirty="0"/>
          </a:p>
        </p:txBody>
      </p:sp>
      <p:sp>
        <p:nvSpPr>
          <p:cNvPr id="4" name="Slide Number Placeholder 3"/>
          <p:cNvSpPr>
            <a:spLocks noGrp="1"/>
          </p:cNvSpPr>
          <p:nvPr>
            <p:ph type="sldNum" sz="quarter" idx="10"/>
          </p:nvPr>
        </p:nvSpPr>
        <p:spPr/>
        <p:txBody>
          <a:bodyPr/>
          <a:lstStyle/>
          <a:p>
            <a:fld id="{DC46426A-5948-43DB-B11D-F884229D454B}" type="slidenum">
              <a:rPr lang="en-US" smtClean="0"/>
              <a:pPr/>
              <a:t>76</a:t>
            </a:fld>
            <a:endParaRPr lang="en-US" dirty="0"/>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fontScale="85000" lnSpcReduction="20000"/>
          </a:bodyPr>
          <a:lstStyle/>
          <a:p>
            <a:pPr marR="0" lvl="0" rtl="0"/>
            <a:r>
              <a:rPr lang="en-US" altLang="zh-CN" b="0" i="0" baseline="0" dirty="0" smtClean="0">
                <a:latin typeface="Cambria"/>
              </a:rPr>
              <a:t>Write for the World</a:t>
            </a: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altLang="zh-CN" b="0" i="0" dirty="0" smtClean="0"/>
              <a:t>Follow these guidelines to globalize your content</a:t>
            </a:r>
            <a:r>
              <a:rPr lang="en-US" altLang="zh-CN" b="0" i="0" baseline="0" dirty="0" smtClean="0">
                <a:solidFill>
                  <a:srgbClr val="4F81BD"/>
                </a:solidFill>
                <a:latin typeface="Cambria"/>
              </a:rPr>
              <a:t> </a:t>
            </a:r>
            <a:r>
              <a:rPr lang="en-US" altLang="zh-CN" b="0" i="0" dirty="0" smtClean="0"/>
              <a:t>(Microsoft Corporation Editorial Style Board 2004, 63-65)</a:t>
            </a:r>
          </a:p>
          <a:p>
            <a:pPr marR="0" lvl="2" rtl="0"/>
            <a:r>
              <a:rPr lang="en-US" altLang="zh-CN" b="0" i="0" baseline="0" dirty="0" smtClean="0">
                <a:solidFill>
                  <a:srgbClr val="4F81BD"/>
                </a:solidFill>
                <a:latin typeface="Cambria"/>
              </a:rPr>
              <a:t>Avoid noun and verb phrases. </a:t>
            </a:r>
          </a:p>
          <a:p>
            <a:pPr marR="0" lvl="3" rtl="0"/>
            <a:r>
              <a:rPr lang="en-US" altLang="zh-CN" b="0" i="0" baseline="0" dirty="0" smtClean="0">
                <a:solidFill>
                  <a:srgbClr val="243F60"/>
                </a:solidFill>
                <a:latin typeface="Cambria"/>
              </a:rPr>
              <a:t>Use “ensure”</a:t>
            </a:r>
            <a:r>
              <a:rPr lang="zh-CN" altLang="en-US" b="0" i="0" baseline="0" dirty="0" smtClean="0">
                <a:solidFill>
                  <a:srgbClr val="243F60"/>
                </a:solidFill>
                <a:latin typeface="Cambria"/>
              </a:rPr>
              <a:t> </a:t>
            </a:r>
            <a:r>
              <a:rPr lang="en-US" altLang="zh-CN" b="0" i="0" baseline="0" dirty="0" smtClean="0">
                <a:solidFill>
                  <a:srgbClr val="243F60"/>
                </a:solidFill>
                <a:latin typeface="Cambria"/>
              </a:rPr>
              <a:t>(or “verify”) instead of “make sure.”</a:t>
            </a:r>
          </a:p>
          <a:p>
            <a:pPr marR="0" lvl="2" rtl="0"/>
            <a:r>
              <a:rPr lang="en-US" altLang="zh-CN" b="0" i="0" baseline="0" dirty="0" smtClean="0">
                <a:solidFill>
                  <a:srgbClr val="4F81BD"/>
                </a:solidFill>
                <a:latin typeface="Cambria"/>
              </a:rPr>
              <a:t>Avoid participial forms of verbs and also nouns formed from verbs.</a:t>
            </a:r>
          </a:p>
          <a:p>
            <a:pPr marR="0" lvl="3" rtl="0"/>
            <a:r>
              <a:rPr lang="en-US" altLang="zh-CN" b="0" i="0" baseline="0" dirty="0" smtClean="0">
                <a:solidFill>
                  <a:srgbClr val="243F60"/>
                </a:solidFill>
                <a:latin typeface="Cambria"/>
              </a:rPr>
              <a:t>Use “arrive”</a:t>
            </a:r>
            <a:r>
              <a:rPr lang="zh-CN" altLang="en-US" b="0" i="0" baseline="0" dirty="0" smtClean="0">
                <a:solidFill>
                  <a:srgbClr val="243F60"/>
                </a:solidFill>
                <a:latin typeface="Cambria"/>
              </a:rPr>
              <a:t> </a:t>
            </a:r>
            <a:r>
              <a:rPr lang="en-US" altLang="zh-CN" b="0" i="0" baseline="0" dirty="0" smtClean="0">
                <a:solidFill>
                  <a:srgbClr val="243F60"/>
                </a:solidFill>
                <a:latin typeface="Cambria"/>
              </a:rPr>
              <a:t>instead of “be arriving”</a:t>
            </a:r>
            <a:r>
              <a:rPr lang="zh-CN" altLang="en-US" b="0" i="0" baseline="0" dirty="0" smtClean="0">
                <a:solidFill>
                  <a:srgbClr val="243F60"/>
                </a:solidFill>
                <a:latin typeface="Cambria"/>
              </a:rPr>
              <a:t> </a:t>
            </a:r>
            <a:r>
              <a:rPr lang="en-US" altLang="zh-CN" b="0" i="0" baseline="0" dirty="0" smtClean="0">
                <a:solidFill>
                  <a:srgbClr val="243F60"/>
                </a:solidFill>
                <a:latin typeface="Cambria"/>
              </a:rPr>
              <a:t>(am arriving, are arriving).</a:t>
            </a:r>
          </a:p>
          <a:p>
            <a:pPr marR="0" lvl="2" rtl="0"/>
            <a:r>
              <a:rPr lang="en-US" altLang="zh-CN" b="0" i="0" baseline="0" dirty="0" smtClean="0">
                <a:solidFill>
                  <a:srgbClr val="4F81BD"/>
                </a:solidFill>
                <a:latin typeface="Cambria"/>
              </a:rPr>
              <a:t>Avoid using words for something other than their literal meaning.</a:t>
            </a:r>
          </a:p>
          <a:p>
            <a:pPr marR="0" lvl="3" rtl="0"/>
            <a:r>
              <a:rPr lang="en-US" altLang="zh-CN" b="0" i="0" baseline="0" dirty="0" smtClean="0">
                <a:solidFill>
                  <a:srgbClr val="243F60"/>
                </a:solidFill>
                <a:latin typeface="Cambria"/>
              </a:rPr>
              <a:t>Do not use “what</a:t>
            </a:r>
            <a:r>
              <a:rPr lang="zh-CN" altLang="en-US" b="0" i="0" baseline="0" dirty="0" smtClean="0">
                <a:solidFill>
                  <a:srgbClr val="243F60"/>
                </a:solidFill>
                <a:latin typeface="Cambria"/>
              </a:rPr>
              <a:t>’</a:t>
            </a:r>
            <a:r>
              <a:rPr lang="en-US" altLang="zh-CN" b="0" i="0" baseline="0" dirty="0" smtClean="0">
                <a:solidFill>
                  <a:srgbClr val="243F60"/>
                </a:solidFill>
                <a:latin typeface="Cambria"/>
              </a:rPr>
              <a:t>s hot”</a:t>
            </a:r>
            <a:r>
              <a:rPr lang="zh-CN" altLang="en-US" b="0" i="0" baseline="0" dirty="0" smtClean="0">
                <a:solidFill>
                  <a:srgbClr val="243F60"/>
                </a:solidFill>
                <a:latin typeface="Cambria"/>
              </a:rPr>
              <a:t> </a:t>
            </a:r>
            <a:r>
              <a:rPr lang="en-US" altLang="zh-CN" b="0" i="0" baseline="0" dirty="0" smtClean="0">
                <a:solidFill>
                  <a:srgbClr val="243F60"/>
                </a:solidFill>
                <a:latin typeface="Cambria"/>
              </a:rPr>
              <a:t>unless you are talking about temperature.</a:t>
            </a:r>
          </a:p>
          <a:p>
            <a:pPr marR="0" lvl="2" rtl="0"/>
            <a:r>
              <a:rPr lang="en-US" altLang="zh-CN" b="1" i="0" baseline="0" dirty="0" smtClean="0">
                <a:solidFill>
                  <a:srgbClr val="4F81BD"/>
                </a:solidFill>
                <a:latin typeface="Cambria"/>
              </a:rPr>
              <a:t>Avoid abbreviations and acronyms that include other abbreviations and acronyms.</a:t>
            </a:r>
          </a:p>
          <a:p>
            <a:pPr marL="1371600" marR="0" lvl="3" indent="0" algn="l" defTabSz="914400" rtl="0" eaLnBrk="1" fontAlgn="auto" latinLnBrk="0" hangingPunct="1">
              <a:lnSpc>
                <a:spcPct val="100000"/>
              </a:lnSpc>
              <a:spcBef>
                <a:spcPts val="0"/>
              </a:spcBef>
              <a:spcAft>
                <a:spcPts val="0"/>
              </a:spcAft>
              <a:buClrTx/>
              <a:buSzTx/>
              <a:buFontTx/>
              <a:buNone/>
              <a:tabLst/>
              <a:defRPr/>
            </a:pPr>
            <a:r>
              <a:rPr lang="en-US" altLang="zh-CN" b="1" dirty="0" smtClean="0"/>
              <a:t>Do not use “</a:t>
            </a:r>
            <a:r>
              <a:rPr lang="en-US" altLang="zh-CN" b="1" dirty="0" err="1" smtClean="0"/>
              <a:t>Gbps</a:t>
            </a:r>
            <a:r>
              <a:rPr lang="en-US" altLang="zh-CN" b="1" dirty="0" smtClean="0"/>
              <a:t>” for “</a:t>
            </a:r>
            <a:r>
              <a:rPr lang="en-US" altLang="zh-CN" b="1" dirty="0" err="1" smtClean="0"/>
              <a:t>Gb</a:t>
            </a:r>
            <a:r>
              <a:rPr lang="en-US" altLang="zh-CN" b="1" dirty="0" smtClean="0"/>
              <a:t>/sec”</a:t>
            </a:r>
            <a:endParaRPr lang="en-US" altLang="zh-CN" b="1" i="0" baseline="0" dirty="0" smtClean="0">
              <a:solidFill>
                <a:srgbClr val="4F81BD"/>
              </a:solidFill>
              <a:latin typeface="Cambria"/>
            </a:endParaRPr>
          </a:p>
          <a:p>
            <a:pPr marR="0" lvl="2" rtl="0"/>
            <a:r>
              <a:rPr lang="en-US" altLang="zh-CN" b="0" i="0" baseline="0" dirty="0" smtClean="0">
                <a:solidFill>
                  <a:srgbClr val="4F81BD"/>
                </a:solidFill>
                <a:latin typeface="Cambria"/>
              </a:rPr>
              <a:t>Avoid contractions.</a:t>
            </a:r>
          </a:p>
          <a:p>
            <a:pPr marR="0" lvl="2" rtl="0"/>
            <a:r>
              <a:rPr lang="en-US" altLang="zh-CN" b="0" i="0" baseline="0" dirty="0" smtClean="0">
                <a:solidFill>
                  <a:srgbClr val="4F81BD"/>
                </a:solidFill>
                <a:latin typeface="Cambria"/>
              </a:rPr>
              <a:t>Be careful of words than can be read as both verbs and nouns.</a:t>
            </a:r>
          </a:p>
          <a:p>
            <a:pPr marR="0" lvl="2" rtl="0"/>
            <a:r>
              <a:rPr lang="en-US" altLang="zh-CN" b="0" i="0" baseline="0" dirty="0" smtClean="0">
                <a:solidFill>
                  <a:srgbClr val="4F81BD"/>
                </a:solidFill>
                <a:latin typeface="Cambria"/>
              </a:rPr>
              <a:t>Follow the rules of capitalization for standard written English.</a:t>
            </a:r>
          </a:p>
          <a:p>
            <a:pPr marR="0" lvl="3" rtl="0"/>
            <a:r>
              <a:rPr lang="en-US" altLang="zh-CN" b="0" i="0" baseline="0" dirty="0" smtClean="0">
                <a:solidFill>
                  <a:srgbClr val="243F60"/>
                </a:solidFill>
                <a:latin typeface="Cambria"/>
              </a:rPr>
              <a:t>Do not capitalize the words that make up an abbreviation, even if the abbreviation is capitalized (except for proper nouns). </a:t>
            </a:r>
          </a:p>
          <a:p>
            <a:pPr marR="0" lvl="2" rtl="0"/>
            <a:r>
              <a:rPr lang="en-US" altLang="zh-CN" b="0" i="0" baseline="0" dirty="0" smtClean="0">
                <a:solidFill>
                  <a:srgbClr val="4F81BD"/>
                </a:solidFill>
                <a:latin typeface="Cambria"/>
              </a:rPr>
              <a:t>Avoid culturally sensitive terms.</a:t>
            </a:r>
          </a:p>
          <a:p>
            <a:pPr marR="0" lvl="3" rtl="0"/>
            <a:r>
              <a:rPr lang="en-US" altLang="zh-CN" b="0" i="0" baseline="0" dirty="0" smtClean="0">
                <a:solidFill>
                  <a:srgbClr val="FFFFFF"/>
                </a:solidFill>
                <a:latin typeface="+mn-lt"/>
              </a:rPr>
              <a:t>Avoid</a:t>
            </a:r>
            <a:r>
              <a:rPr lang="zh-CN" altLang="en-US" b="0" i="0" baseline="0" dirty="0" smtClean="0">
                <a:solidFill>
                  <a:srgbClr val="FFFFFF"/>
                </a:solidFill>
                <a:latin typeface="+mn-lt"/>
              </a:rPr>
              <a:t> </a:t>
            </a:r>
            <a:r>
              <a:rPr lang="en-US" altLang="zh-CN" b="0" i="0" baseline="0" dirty="0" smtClean="0">
                <a:solidFill>
                  <a:srgbClr val="FFFFFF"/>
                </a:solidFill>
                <a:latin typeface="+mn-lt"/>
              </a:rPr>
              <a:t>-- Use instead</a:t>
            </a:r>
          </a:p>
          <a:p>
            <a:pPr marR="0" lvl="3" rtl="0"/>
            <a:r>
              <a:rPr lang="en-US" altLang="zh-CN" b="0" i="0" dirty="0" smtClean="0"/>
              <a:t>International</a:t>
            </a:r>
            <a:r>
              <a:rPr lang="zh-CN" altLang="en-US" b="0" i="0" dirty="0" smtClean="0"/>
              <a:t> </a:t>
            </a:r>
            <a:r>
              <a:rPr lang="en-US" altLang="zh-CN" b="0" i="0" dirty="0" smtClean="0"/>
              <a:t>– Worldwide</a:t>
            </a:r>
          </a:p>
          <a:p>
            <a:pPr marR="0" lvl="3" rtl="0"/>
            <a:r>
              <a:rPr lang="en-US" altLang="zh-CN" b="0" i="0" dirty="0" smtClean="0"/>
              <a:t>Master/slave -- Server/client, master/subordinate</a:t>
            </a:r>
          </a:p>
          <a:p>
            <a:pPr marR="0" lvl="3" rtl="0"/>
            <a:r>
              <a:rPr lang="en-US" altLang="zh-CN" b="0" i="0" dirty="0" smtClean="0"/>
              <a:t>Collaborator</a:t>
            </a:r>
            <a:r>
              <a:rPr lang="zh-CN" altLang="en-US" b="0" i="0" dirty="0" smtClean="0"/>
              <a:t> </a:t>
            </a:r>
            <a:r>
              <a:rPr lang="en-US" altLang="zh-CN" b="0" i="0" dirty="0" smtClean="0"/>
              <a:t>-- Coworker, colleague</a:t>
            </a:r>
          </a:p>
          <a:p>
            <a:pPr marR="0" lvl="3" rtl="0"/>
            <a:r>
              <a:rPr lang="en-US" altLang="zh-CN" b="0" i="0" dirty="0" smtClean="0"/>
              <a:t>Demilitarized zone (DMZ)</a:t>
            </a:r>
            <a:r>
              <a:rPr lang="zh-CN" altLang="en-US" b="0" i="0" dirty="0" smtClean="0"/>
              <a:t> </a:t>
            </a:r>
            <a:r>
              <a:rPr lang="en-US" altLang="zh-CN" b="0" i="0" dirty="0" smtClean="0"/>
              <a:t>-- Perimeter network</a:t>
            </a:r>
          </a:p>
          <a:p>
            <a:pPr marR="0" lvl="3" rtl="0"/>
            <a:r>
              <a:rPr lang="en-US" altLang="zh-CN" b="0" i="0" dirty="0" smtClean="0"/>
              <a:t>Hang</a:t>
            </a:r>
            <a:r>
              <a:rPr lang="zh-CN" altLang="en-US" b="0" i="0" dirty="0" smtClean="0"/>
              <a:t> </a:t>
            </a:r>
            <a:r>
              <a:rPr lang="en-US" altLang="zh-CN" b="0" i="0" dirty="0" smtClean="0"/>
              <a:t>-- Stop responding</a:t>
            </a:r>
          </a:p>
          <a:p>
            <a:pPr marR="0" lvl="2" rtl="0"/>
            <a:r>
              <a:rPr lang="en-US" altLang="zh-CN" b="0" i="0" baseline="0" dirty="0" smtClean="0">
                <a:solidFill>
                  <a:srgbClr val="4F81BD"/>
                </a:solidFill>
                <a:latin typeface="Cambria"/>
              </a:rPr>
              <a:t>Whenever possible, use the central meaning of a word. </a:t>
            </a:r>
          </a:p>
          <a:p>
            <a:pPr marR="0" lvl="2" rtl="0"/>
            <a:r>
              <a:rPr lang="en-US" altLang="zh-CN" b="0" i="0" baseline="0" dirty="0" smtClean="0">
                <a:solidFill>
                  <a:srgbClr val="4F81BD"/>
                </a:solidFill>
                <a:latin typeface="Cambria"/>
              </a:rPr>
              <a:t>Avoid verbs with many meanings. </a:t>
            </a:r>
          </a:p>
          <a:p>
            <a:pPr marR="0" lvl="3" rtl="0"/>
            <a:r>
              <a:rPr lang="en-US" altLang="zh-CN" b="0" i="0" baseline="0" dirty="0" smtClean="0">
                <a:solidFill>
                  <a:srgbClr val="243F60"/>
                </a:solidFill>
                <a:latin typeface="Cambria"/>
              </a:rPr>
              <a:t>When unavoidable, use context to make your meaning unmistakable.</a:t>
            </a:r>
          </a:p>
          <a:p>
            <a:pPr marR="0" lvl="2" rtl="0"/>
            <a:r>
              <a:rPr lang="en-US" altLang="zh-CN" b="0" i="0" baseline="0" dirty="0" smtClean="0">
                <a:solidFill>
                  <a:srgbClr val="4F81BD"/>
                </a:solidFill>
                <a:latin typeface="Cambria"/>
              </a:rPr>
              <a:t>Include optional hyphens in compound words and following prefixes where ambiguity would result.</a:t>
            </a:r>
          </a:p>
          <a:p>
            <a:pPr marR="0" lvl="3" rtl="0"/>
            <a:r>
              <a:rPr lang="en-US" altLang="zh-CN" b="0" i="0" baseline="0" dirty="0" smtClean="0">
                <a:solidFill>
                  <a:srgbClr val="243F60"/>
                </a:solidFill>
                <a:latin typeface="Cambria"/>
              </a:rPr>
              <a:t>Co-worker (versus coworker)</a:t>
            </a:r>
          </a:p>
          <a:p>
            <a:pPr marR="0" lvl="3" rtl="0"/>
            <a:r>
              <a:rPr lang="en-US" altLang="zh-CN" b="0" i="0" baseline="0" dirty="0" smtClean="0">
                <a:solidFill>
                  <a:srgbClr val="243F60"/>
                </a:solidFill>
                <a:latin typeface="Cambria"/>
              </a:rPr>
              <a:t>There are exceptions to this, such as “email.”</a:t>
            </a:r>
          </a:p>
          <a:p>
            <a:pPr marR="0" lvl="1" rtl="0"/>
            <a:r>
              <a:rPr lang="en-US" altLang="zh-CN" b="0" i="0" baseline="0" dirty="0" smtClean="0">
                <a:solidFill>
                  <a:srgbClr val="4F81BD"/>
                </a:solidFill>
                <a:latin typeface="Cambria"/>
              </a:rPr>
              <a:t>These are guidelines, not unbreakable rules. There may be times not to follow a guideline, but choose your battles carefully and with justification. </a:t>
            </a:r>
            <a:endParaRPr lang="zh-CN" altLang="en-US" b="0" i="0" baseline="0" dirty="0" smtClean="0">
              <a:solidFill>
                <a:srgbClr val="4F81BD"/>
              </a:solidFill>
              <a:latin typeface="Cambria"/>
            </a:endParaRPr>
          </a:p>
          <a:p>
            <a:endParaRPr lang="en-US" b="0" i="0" dirty="0"/>
          </a:p>
        </p:txBody>
      </p:sp>
      <p:sp>
        <p:nvSpPr>
          <p:cNvPr id="4" name="Slide Number Placeholder 3"/>
          <p:cNvSpPr>
            <a:spLocks noGrp="1"/>
          </p:cNvSpPr>
          <p:nvPr>
            <p:ph type="sldNum" sz="quarter" idx="10"/>
          </p:nvPr>
        </p:nvSpPr>
        <p:spPr/>
        <p:txBody>
          <a:bodyPr/>
          <a:lstStyle/>
          <a:p>
            <a:fld id="{DC46426A-5948-43DB-B11D-F884229D454B}" type="slidenum">
              <a:rPr lang="en-US" smtClean="0"/>
              <a:pPr/>
              <a:t>77</a:t>
            </a:fld>
            <a:endParaRPr lang="en-US" dirty="0"/>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fontScale="77500" lnSpcReduction="20000"/>
          </a:bodyPr>
          <a:lstStyle/>
          <a:p>
            <a:pPr marR="0" lvl="0" rtl="0"/>
            <a:r>
              <a:rPr lang="en-US" altLang="zh-CN" b="0" i="0" baseline="0" dirty="0" smtClean="0">
                <a:latin typeface="Cambria"/>
              </a:rPr>
              <a:t>Write for the World</a:t>
            </a: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altLang="zh-CN" b="0" i="0" dirty="0" smtClean="0"/>
              <a:t>Follow these guidelines to globalize your content</a:t>
            </a:r>
            <a:r>
              <a:rPr lang="en-US" altLang="zh-CN" b="0" i="0" baseline="0" dirty="0" smtClean="0">
                <a:solidFill>
                  <a:srgbClr val="4F81BD"/>
                </a:solidFill>
                <a:latin typeface="Cambria"/>
              </a:rPr>
              <a:t> </a:t>
            </a:r>
            <a:r>
              <a:rPr lang="en-US" altLang="zh-CN" b="0" i="0" dirty="0" smtClean="0"/>
              <a:t>(Microsoft Corporation Editorial Style Board 2004, 63-65)</a:t>
            </a:r>
          </a:p>
          <a:p>
            <a:pPr marR="0" lvl="2" rtl="0"/>
            <a:r>
              <a:rPr lang="en-US" altLang="zh-CN" b="0" i="0" baseline="0" dirty="0" smtClean="0">
                <a:solidFill>
                  <a:srgbClr val="4F81BD"/>
                </a:solidFill>
                <a:latin typeface="Cambria"/>
              </a:rPr>
              <a:t>Avoid noun and verb phrases. </a:t>
            </a:r>
          </a:p>
          <a:p>
            <a:pPr marR="0" lvl="3" rtl="0"/>
            <a:r>
              <a:rPr lang="en-US" altLang="zh-CN" b="0" i="0" baseline="0" dirty="0" smtClean="0">
                <a:solidFill>
                  <a:srgbClr val="243F60"/>
                </a:solidFill>
                <a:latin typeface="Cambria"/>
              </a:rPr>
              <a:t>Use “ensure”</a:t>
            </a:r>
            <a:r>
              <a:rPr lang="zh-CN" altLang="en-US" b="0" i="0" baseline="0" dirty="0" smtClean="0">
                <a:solidFill>
                  <a:srgbClr val="243F60"/>
                </a:solidFill>
                <a:latin typeface="Cambria"/>
              </a:rPr>
              <a:t> </a:t>
            </a:r>
            <a:r>
              <a:rPr lang="en-US" altLang="zh-CN" b="0" i="0" baseline="0" dirty="0" smtClean="0">
                <a:solidFill>
                  <a:srgbClr val="243F60"/>
                </a:solidFill>
                <a:latin typeface="Cambria"/>
              </a:rPr>
              <a:t>(or “verify”) instead of “make sure.”</a:t>
            </a:r>
          </a:p>
          <a:p>
            <a:pPr marR="0" lvl="2" rtl="0"/>
            <a:r>
              <a:rPr lang="en-US" altLang="zh-CN" b="0" i="0" baseline="0" dirty="0" smtClean="0">
                <a:solidFill>
                  <a:srgbClr val="4F81BD"/>
                </a:solidFill>
                <a:latin typeface="Cambria"/>
              </a:rPr>
              <a:t>Avoid participial forms of verbs and also nouns formed from verbs.</a:t>
            </a:r>
          </a:p>
          <a:p>
            <a:pPr marR="0" lvl="3" rtl="0"/>
            <a:r>
              <a:rPr lang="en-US" altLang="zh-CN" b="0" i="0" baseline="0" dirty="0" smtClean="0">
                <a:solidFill>
                  <a:srgbClr val="243F60"/>
                </a:solidFill>
                <a:latin typeface="Cambria"/>
              </a:rPr>
              <a:t>Use “arrive”</a:t>
            </a:r>
            <a:r>
              <a:rPr lang="zh-CN" altLang="en-US" b="0" i="0" baseline="0" dirty="0" smtClean="0">
                <a:solidFill>
                  <a:srgbClr val="243F60"/>
                </a:solidFill>
                <a:latin typeface="Cambria"/>
              </a:rPr>
              <a:t> </a:t>
            </a:r>
            <a:r>
              <a:rPr lang="en-US" altLang="zh-CN" b="0" i="0" baseline="0" dirty="0" smtClean="0">
                <a:solidFill>
                  <a:srgbClr val="243F60"/>
                </a:solidFill>
                <a:latin typeface="Cambria"/>
              </a:rPr>
              <a:t>instead of “be arriving”</a:t>
            </a:r>
            <a:r>
              <a:rPr lang="zh-CN" altLang="en-US" b="0" i="0" baseline="0" dirty="0" smtClean="0">
                <a:solidFill>
                  <a:srgbClr val="243F60"/>
                </a:solidFill>
                <a:latin typeface="Cambria"/>
              </a:rPr>
              <a:t> </a:t>
            </a:r>
            <a:r>
              <a:rPr lang="en-US" altLang="zh-CN" b="0" i="0" baseline="0" dirty="0" smtClean="0">
                <a:solidFill>
                  <a:srgbClr val="243F60"/>
                </a:solidFill>
                <a:latin typeface="Cambria"/>
              </a:rPr>
              <a:t>(am arriving, are arriving).</a:t>
            </a:r>
          </a:p>
          <a:p>
            <a:pPr marR="0" lvl="2" rtl="0"/>
            <a:r>
              <a:rPr lang="en-US" altLang="zh-CN" b="0" i="0" baseline="0" dirty="0" smtClean="0">
                <a:solidFill>
                  <a:srgbClr val="4F81BD"/>
                </a:solidFill>
                <a:latin typeface="Cambria"/>
              </a:rPr>
              <a:t>Avoid using words for something other than their literal meaning.</a:t>
            </a:r>
          </a:p>
          <a:p>
            <a:pPr marR="0" lvl="3" rtl="0"/>
            <a:r>
              <a:rPr lang="en-US" altLang="zh-CN" b="0" i="0" baseline="0" dirty="0" smtClean="0">
                <a:solidFill>
                  <a:srgbClr val="243F60"/>
                </a:solidFill>
                <a:latin typeface="Cambria"/>
              </a:rPr>
              <a:t>Do not use “what</a:t>
            </a:r>
            <a:r>
              <a:rPr lang="zh-CN" altLang="en-US" b="0" i="0" baseline="0" dirty="0" smtClean="0">
                <a:solidFill>
                  <a:srgbClr val="243F60"/>
                </a:solidFill>
                <a:latin typeface="Cambria"/>
              </a:rPr>
              <a:t>’</a:t>
            </a:r>
            <a:r>
              <a:rPr lang="en-US" altLang="zh-CN" b="0" i="0" baseline="0" dirty="0" smtClean="0">
                <a:solidFill>
                  <a:srgbClr val="243F60"/>
                </a:solidFill>
                <a:latin typeface="Cambria"/>
              </a:rPr>
              <a:t>s hot”</a:t>
            </a:r>
            <a:r>
              <a:rPr lang="zh-CN" altLang="en-US" b="0" i="0" baseline="0" dirty="0" smtClean="0">
                <a:solidFill>
                  <a:srgbClr val="243F60"/>
                </a:solidFill>
                <a:latin typeface="Cambria"/>
              </a:rPr>
              <a:t> </a:t>
            </a:r>
            <a:r>
              <a:rPr lang="en-US" altLang="zh-CN" b="0" i="0" baseline="0" dirty="0" smtClean="0">
                <a:solidFill>
                  <a:srgbClr val="243F60"/>
                </a:solidFill>
                <a:latin typeface="Cambria"/>
              </a:rPr>
              <a:t>unless you are talking about temperature.</a:t>
            </a:r>
          </a:p>
          <a:p>
            <a:pPr marR="0" lvl="2" rtl="0"/>
            <a:r>
              <a:rPr lang="en-US" altLang="zh-CN" b="0" i="0" baseline="0" dirty="0" smtClean="0">
                <a:solidFill>
                  <a:srgbClr val="4F81BD"/>
                </a:solidFill>
                <a:latin typeface="Cambria"/>
              </a:rPr>
              <a:t>Avoid abbreviations and acronyms that include other abbreviations and acronyms.</a:t>
            </a:r>
          </a:p>
          <a:p>
            <a:pPr marR="0" lvl="2" rtl="0"/>
            <a:r>
              <a:rPr lang="en-US" altLang="zh-CN" b="1" i="0" baseline="0" dirty="0" smtClean="0">
                <a:solidFill>
                  <a:srgbClr val="4F81BD"/>
                </a:solidFill>
                <a:latin typeface="Cambria"/>
              </a:rPr>
              <a:t>Avoid contractions.</a:t>
            </a:r>
          </a:p>
          <a:p>
            <a:pPr marR="0" lvl="2" rtl="0"/>
            <a:r>
              <a:rPr lang="en-US" altLang="zh-CN" b="0" i="0" baseline="0" dirty="0" smtClean="0">
                <a:solidFill>
                  <a:srgbClr val="4F81BD"/>
                </a:solidFill>
                <a:latin typeface="Cambria"/>
              </a:rPr>
              <a:t>Be careful of words than can be read as both verbs and nouns.</a:t>
            </a:r>
          </a:p>
          <a:p>
            <a:pPr marR="0" lvl="2" rtl="0"/>
            <a:r>
              <a:rPr lang="en-US" altLang="zh-CN" b="0" i="0" baseline="0" dirty="0" smtClean="0">
                <a:solidFill>
                  <a:srgbClr val="4F81BD"/>
                </a:solidFill>
                <a:latin typeface="Cambria"/>
              </a:rPr>
              <a:t>Follow the rules of capitalization for standard written English.</a:t>
            </a:r>
          </a:p>
          <a:p>
            <a:pPr marR="0" lvl="3" rtl="0"/>
            <a:r>
              <a:rPr lang="en-US" altLang="zh-CN" b="0" i="0" baseline="0" dirty="0" smtClean="0">
                <a:solidFill>
                  <a:srgbClr val="243F60"/>
                </a:solidFill>
                <a:latin typeface="Cambria"/>
              </a:rPr>
              <a:t>Do not capitalize the words that make up an abbreviation, even if the abbreviation is capitalized (except for proper nouns). </a:t>
            </a:r>
          </a:p>
          <a:p>
            <a:pPr marR="0" lvl="2" rtl="0"/>
            <a:r>
              <a:rPr lang="en-US" altLang="zh-CN" b="0" i="0" baseline="0" dirty="0" smtClean="0">
                <a:solidFill>
                  <a:srgbClr val="4F81BD"/>
                </a:solidFill>
                <a:latin typeface="Cambria"/>
              </a:rPr>
              <a:t>Avoid culturally sensitive terms.</a:t>
            </a:r>
          </a:p>
          <a:p>
            <a:pPr marR="0" lvl="3" rtl="0"/>
            <a:r>
              <a:rPr lang="en-US" altLang="zh-CN" b="0" i="0" baseline="0" dirty="0" smtClean="0">
                <a:solidFill>
                  <a:srgbClr val="FFFFFF"/>
                </a:solidFill>
                <a:latin typeface="+mn-lt"/>
              </a:rPr>
              <a:t>Avoid</a:t>
            </a:r>
            <a:r>
              <a:rPr lang="zh-CN" altLang="en-US" b="0" i="0" baseline="0" dirty="0" smtClean="0">
                <a:solidFill>
                  <a:srgbClr val="FFFFFF"/>
                </a:solidFill>
                <a:latin typeface="+mn-lt"/>
              </a:rPr>
              <a:t> </a:t>
            </a:r>
            <a:r>
              <a:rPr lang="en-US" altLang="zh-CN" b="0" i="0" baseline="0" dirty="0" smtClean="0">
                <a:solidFill>
                  <a:srgbClr val="FFFFFF"/>
                </a:solidFill>
                <a:latin typeface="+mn-lt"/>
              </a:rPr>
              <a:t>-- Use instead</a:t>
            </a:r>
          </a:p>
          <a:p>
            <a:pPr marR="0" lvl="3" rtl="0"/>
            <a:r>
              <a:rPr lang="en-US" altLang="zh-CN" b="0" i="0" dirty="0" smtClean="0"/>
              <a:t>International</a:t>
            </a:r>
            <a:r>
              <a:rPr lang="zh-CN" altLang="en-US" b="0" i="0" dirty="0" smtClean="0"/>
              <a:t> </a:t>
            </a:r>
            <a:r>
              <a:rPr lang="en-US" altLang="zh-CN" b="0" i="0" dirty="0" smtClean="0"/>
              <a:t>– Worldwide</a:t>
            </a:r>
          </a:p>
          <a:p>
            <a:pPr marR="0" lvl="3" rtl="0"/>
            <a:r>
              <a:rPr lang="en-US" altLang="zh-CN" b="0" i="0" dirty="0" smtClean="0"/>
              <a:t>Master/slave -- Server/client, master/subordinate</a:t>
            </a:r>
          </a:p>
          <a:p>
            <a:pPr marR="0" lvl="3" rtl="0"/>
            <a:r>
              <a:rPr lang="en-US" altLang="zh-CN" b="0" i="0" dirty="0" smtClean="0"/>
              <a:t>Collaborator</a:t>
            </a:r>
            <a:r>
              <a:rPr lang="zh-CN" altLang="en-US" b="0" i="0" dirty="0" smtClean="0"/>
              <a:t> </a:t>
            </a:r>
            <a:r>
              <a:rPr lang="en-US" altLang="zh-CN" b="0" i="0" dirty="0" smtClean="0"/>
              <a:t>-- Coworker, colleague</a:t>
            </a:r>
          </a:p>
          <a:p>
            <a:pPr marR="0" lvl="3" rtl="0"/>
            <a:r>
              <a:rPr lang="en-US" altLang="zh-CN" b="0" i="0" dirty="0" smtClean="0"/>
              <a:t>Demilitarized zone (DMZ)</a:t>
            </a:r>
            <a:r>
              <a:rPr lang="zh-CN" altLang="en-US" b="0" i="0" dirty="0" smtClean="0"/>
              <a:t> </a:t>
            </a:r>
            <a:r>
              <a:rPr lang="en-US" altLang="zh-CN" b="0" i="0" dirty="0" smtClean="0"/>
              <a:t>-- Perimeter network</a:t>
            </a:r>
          </a:p>
          <a:p>
            <a:pPr marR="0" lvl="3" rtl="0"/>
            <a:r>
              <a:rPr lang="en-US" altLang="zh-CN" b="0" i="0" dirty="0" smtClean="0"/>
              <a:t>Hang</a:t>
            </a:r>
            <a:r>
              <a:rPr lang="zh-CN" altLang="en-US" b="0" i="0" dirty="0" smtClean="0"/>
              <a:t> </a:t>
            </a:r>
            <a:r>
              <a:rPr lang="en-US" altLang="zh-CN" b="0" i="0" dirty="0" smtClean="0"/>
              <a:t>-- Stop responding</a:t>
            </a:r>
          </a:p>
          <a:p>
            <a:pPr marR="0" lvl="2" rtl="0"/>
            <a:r>
              <a:rPr lang="en-US" altLang="zh-CN" b="0" i="0" baseline="0" dirty="0" smtClean="0">
                <a:solidFill>
                  <a:srgbClr val="4F81BD"/>
                </a:solidFill>
                <a:latin typeface="Cambria"/>
              </a:rPr>
              <a:t>Whenever possible, use the central meaning of a word. </a:t>
            </a:r>
          </a:p>
          <a:p>
            <a:pPr marR="0" lvl="2" rtl="0"/>
            <a:r>
              <a:rPr lang="en-US" altLang="zh-CN" b="0" i="0" baseline="0" dirty="0" smtClean="0">
                <a:solidFill>
                  <a:srgbClr val="4F81BD"/>
                </a:solidFill>
                <a:latin typeface="Cambria"/>
              </a:rPr>
              <a:t>Avoid verbs with many meanings. </a:t>
            </a:r>
          </a:p>
          <a:p>
            <a:pPr marR="0" lvl="3" rtl="0"/>
            <a:r>
              <a:rPr lang="en-US" altLang="zh-CN" b="0" i="0" baseline="0" dirty="0" smtClean="0">
                <a:solidFill>
                  <a:srgbClr val="243F60"/>
                </a:solidFill>
                <a:latin typeface="Cambria"/>
              </a:rPr>
              <a:t>When unavoidable, use context to make your meaning unmistakable.</a:t>
            </a:r>
          </a:p>
          <a:p>
            <a:pPr marR="0" lvl="2" rtl="0"/>
            <a:r>
              <a:rPr lang="en-US" altLang="zh-CN" b="0" i="0" baseline="0" dirty="0" smtClean="0">
                <a:solidFill>
                  <a:srgbClr val="4F81BD"/>
                </a:solidFill>
                <a:latin typeface="Cambria"/>
              </a:rPr>
              <a:t>Include optional hyphens in compound words and following prefixes where ambiguity would result.</a:t>
            </a:r>
          </a:p>
          <a:p>
            <a:pPr marR="0" lvl="3" rtl="0"/>
            <a:r>
              <a:rPr lang="en-US" altLang="zh-CN" b="0" i="0" baseline="0" dirty="0" smtClean="0">
                <a:solidFill>
                  <a:srgbClr val="243F60"/>
                </a:solidFill>
                <a:latin typeface="Cambria"/>
              </a:rPr>
              <a:t>Co-worker (versus coworker)</a:t>
            </a:r>
          </a:p>
          <a:p>
            <a:pPr marR="0" lvl="3" rtl="0"/>
            <a:r>
              <a:rPr lang="en-US" altLang="zh-CN" b="0" i="0" baseline="0" dirty="0" smtClean="0">
                <a:solidFill>
                  <a:srgbClr val="243F60"/>
                </a:solidFill>
                <a:latin typeface="Cambria"/>
              </a:rPr>
              <a:t>There are exceptions to this, such as “email.”</a:t>
            </a:r>
          </a:p>
          <a:p>
            <a:pPr marR="0" lvl="1" rtl="0"/>
            <a:r>
              <a:rPr lang="en-US" altLang="zh-CN" b="0" i="0" baseline="0" dirty="0" smtClean="0">
                <a:solidFill>
                  <a:srgbClr val="4F81BD"/>
                </a:solidFill>
                <a:latin typeface="Cambria"/>
              </a:rPr>
              <a:t>These are guidelines, not unbreakable rules. There may be times not to follow a guideline, but choose your battles carefully and with justification. </a:t>
            </a:r>
            <a:endParaRPr lang="zh-CN" altLang="en-US" b="0" i="0" baseline="0" dirty="0" smtClean="0">
              <a:solidFill>
                <a:srgbClr val="4F81BD"/>
              </a:solidFill>
              <a:latin typeface="Cambria"/>
            </a:endParaRPr>
          </a:p>
          <a:p>
            <a:endParaRPr lang="en-US" b="0" i="0" dirty="0"/>
          </a:p>
        </p:txBody>
      </p:sp>
      <p:sp>
        <p:nvSpPr>
          <p:cNvPr id="4" name="Slide Number Placeholder 3"/>
          <p:cNvSpPr>
            <a:spLocks noGrp="1"/>
          </p:cNvSpPr>
          <p:nvPr>
            <p:ph type="sldNum" sz="quarter" idx="10"/>
          </p:nvPr>
        </p:nvSpPr>
        <p:spPr/>
        <p:txBody>
          <a:bodyPr/>
          <a:lstStyle/>
          <a:p>
            <a:fld id="{DC46426A-5948-43DB-B11D-F884229D454B}" type="slidenum">
              <a:rPr lang="en-US" smtClean="0"/>
              <a:pPr/>
              <a:t>78</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b="1" dirty="0" smtClean="0">
                <a:solidFill>
                  <a:srgbClr val="4F81BD"/>
                </a:solidFill>
                <a:latin typeface="Cambria"/>
              </a:rPr>
              <a:t>From the STC website (Society for Technical Communications 2011)</a:t>
            </a:r>
          </a:p>
          <a:p>
            <a:pPr marR="0" lvl="0" rtl="0"/>
            <a:endParaRPr lang="en-US" altLang="zh-CN" b="1" i="1" baseline="0" dirty="0" smtClean="0">
              <a:solidFill>
                <a:srgbClr val="4F81BD"/>
              </a:solidFill>
              <a:latin typeface="Cambria"/>
            </a:endParaRPr>
          </a:p>
          <a:p>
            <a:pPr marR="0" lvl="0" rtl="0"/>
            <a:r>
              <a:rPr lang="en-US" altLang="zh-CN" b="1" i="1" baseline="0" dirty="0" smtClean="0">
                <a:solidFill>
                  <a:srgbClr val="4F81BD"/>
                </a:solidFill>
                <a:latin typeface="Cambria"/>
              </a:rPr>
              <a:t>The STC website has seven</a:t>
            </a:r>
            <a:r>
              <a:rPr lang="zh-CN" altLang="en-US" b="1" i="1" baseline="0" dirty="0" smtClean="0">
                <a:solidFill>
                  <a:srgbClr val="4F81BD"/>
                </a:solidFill>
                <a:latin typeface="Cambria"/>
              </a:rPr>
              <a:t> </a:t>
            </a:r>
            <a:r>
              <a:rPr lang="en-US" altLang="zh-CN" b="1" i="1" baseline="0" dirty="0" smtClean="0">
                <a:solidFill>
                  <a:srgbClr val="4F81BD"/>
                </a:solidFill>
                <a:latin typeface="Cambria"/>
              </a:rPr>
              <a:t>examples that describe when technical communications are used. Four of those examples relate directly or indirectly to our work.</a:t>
            </a:r>
          </a:p>
          <a:p>
            <a:pPr lvl="1">
              <a:buFont typeface="Arial" pitchFamily="34" charset="0"/>
              <a:buChar char="•"/>
            </a:pPr>
            <a:r>
              <a:rPr lang="en-US" altLang="zh-CN" dirty="0" smtClean="0"/>
              <a:t>Software instructions help users be more successful on their own, improving how easily those products gain acceptance into the marketplace and reducing costs to support them.</a:t>
            </a:r>
          </a:p>
          <a:p>
            <a:pPr lvl="1">
              <a:buFont typeface="Arial" pitchFamily="34" charset="0"/>
              <a:buChar char="•"/>
            </a:pPr>
            <a:r>
              <a:rPr lang="en-US" altLang="zh-CN" dirty="0" smtClean="0"/>
              <a:t>Functional specifications and proposals help one group of technical experts communicate effectively with other technical experts, speeding up development cycles, reducing rework caused by misunderstandings, and eliminating risks associated with miscommunication.</a:t>
            </a:r>
          </a:p>
          <a:p>
            <a:pPr lvl="1">
              <a:buFont typeface="Arial" pitchFamily="34" charset="0"/>
              <a:buChar char="•"/>
            </a:pPr>
            <a:r>
              <a:rPr lang="en-US" altLang="zh-CN" b="1" dirty="0" smtClean="0"/>
              <a:t>Technical illustrations clarify steps or identify the parts of a product, letting users focus on getting their task done quickly or more accurately. </a:t>
            </a:r>
          </a:p>
          <a:p>
            <a:pPr lvl="1">
              <a:buFont typeface="Arial" pitchFamily="34" charset="0"/>
              <a:buChar char="•"/>
            </a:pPr>
            <a:r>
              <a:rPr lang="en-US" altLang="zh-CN" dirty="0" smtClean="0"/>
              <a:t>Usability studies uncover problems with how products present themselves to users, helping those products become more user friendly.</a:t>
            </a:r>
            <a:endParaRPr lang="zh-CN" altLang="en-US" dirty="0" smtClean="0"/>
          </a:p>
          <a:p>
            <a:endParaRPr lang="en-US" dirty="0"/>
          </a:p>
        </p:txBody>
      </p:sp>
      <p:sp>
        <p:nvSpPr>
          <p:cNvPr id="4" name="Slide Number Placeholder 3"/>
          <p:cNvSpPr>
            <a:spLocks noGrp="1"/>
          </p:cNvSpPr>
          <p:nvPr>
            <p:ph type="sldNum" sz="quarter" idx="10"/>
          </p:nvPr>
        </p:nvSpPr>
        <p:spPr/>
        <p:txBody>
          <a:bodyPr/>
          <a:lstStyle/>
          <a:p>
            <a:fld id="{DC46426A-5948-43DB-B11D-F884229D454B}" type="slidenum">
              <a:rPr lang="en-US" smtClean="0"/>
              <a:pPr/>
              <a:t>7</a:t>
            </a:fld>
            <a:endParaRPr lang="en-US" dirty="0"/>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fontScale="77500" lnSpcReduction="20000"/>
          </a:bodyPr>
          <a:lstStyle/>
          <a:p>
            <a:pPr marR="0" lvl="0" rtl="0"/>
            <a:r>
              <a:rPr lang="en-US" altLang="zh-CN" b="0" i="0" baseline="0" dirty="0" smtClean="0">
                <a:latin typeface="Cambria"/>
              </a:rPr>
              <a:t>Write for the World</a:t>
            </a: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altLang="zh-CN" b="0" i="0" dirty="0" smtClean="0"/>
              <a:t>Follow these guidelines to globalize your content</a:t>
            </a:r>
            <a:r>
              <a:rPr lang="en-US" altLang="zh-CN" b="0" i="0" baseline="0" dirty="0" smtClean="0">
                <a:solidFill>
                  <a:srgbClr val="4F81BD"/>
                </a:solidFill>
                <a:latin typeface="Cambria"/>
              </a:rPr>
              <a:t> </a:t>
            </a:r>
            <a:r>
              <a:rPr lang="en-US" altLang="zh-CN" b="0" i="0" dirty="0" smtClean="0"/>
              <a:t>(Microsoft Corporation Editorial Style Board 2004, 63-65)</a:t>
            </a:r>
          </a:p>
          <a:p>
            <a:pPr marR="0" lvl="2" rtl="0"/>
            <a:r>
              <a:rPr lang="en-US" altLang="zh-CN" b="0" i="0" baseline="0" dirty="0" smtClean="0">
                <a:solidFill>
                  <a:srgbClr val="4F81BD"/>
                </a:solidFill>
                <a:latin typeface="Cambria"/>
              </a:rPr>
              <a:t>Avoid noun and verb phrases. </a:t>
            </a:r>
          </a:p>
          <a:p>
            <a:pPr marR="0" lvl="3" rtl="0"/>
            <a:r>
              <a:rPr lang="en-US" altLang="zh-CN" b="0" i="0" baseline="0" dirty="0" smtClean="0">
                <a:solidFill>
                  <a:srgbClr val="243F60"/>
                </a:solidFill>
                <a:latin typeface="Cambria"/>
              </a:rPr>
              <a:t>Use “ensure”</a:t>
            </a:r>
            <a:r>
              <a:rPr lang="zh-CN" altLang="en-US" b="0" i="0" baseline="0" dirty="0" smtClean="0">
                <a:solidFill>
                  <a:srgbClr val="243F60"/>
                </a:solidFill>
                <a:latin typeface="Cambria"/>
              </a:rPr>
              <a:t> </a:t>
            </a:r>
            <a:r>
              <a:rPr lang="en-US" altLang="zh-CN" b="0" i="0" baseline="0" dirty="0" smtClean="0">
                <a:solidFill>
                  <a:srgbClr val="243F60"/>
                </a:solidFill>
                <a:latin typeface="Cambria"/>
              </a:rPr>
              <a:t>(or “verify”) instead of “make sure.”</a:t>
            </a:r>
          </a:p>
          <a:p>
            <a:pPr marR="0" lvl="2" rtl="0"/>
            <a:r>
              <a:rPr lang="en-US" altLang="zh-CN" b="0" i="0" baseline="0" dirty="0" smtClean="0">
                <a:solidFill>
                  <a:srgbClr val="4F81BD"/>
                </a:solidFill>
                <a:latin typeface="Cambria"/>
              </a:rPr>
              <a:t>Avoid participial forms of verbs and also nouns formed from verbs.</a:t>
            </a:r>
          </a:p>
          <a:p>
            <a:pPr marR="0" lvl="3" rtl="0"/>
            <a:r>
              <a:rPr lang="en-US" altLang="zh-CN" b="0" i="0" baseline="0" dirty="0" smtClean="0">
                <a:solidFill>
                  <a:srgbClr val="243F60"/>
                </a:solidFill>
                <a:latin typeface="Cambria"/>
              </a:rPr>
              <a:t>Use “arrive”</a:t>
            </a:r>
            <a:r>
              <a:rPr lang="zh-CN" altLang="en-US" b="0" i="0" baseline="0" dirty="0" smtClean="0">
                <a:solidFill>
                  <a:srgbClr val="243F60"/>
                </a:solidFill>
                <a:latin typeface="Cambria"/>
              </a:rPr>
              <a:t> </a:t>
            </a:r>
            <a:r>
              <a:rPr lang="en-US" altLang="zh-CN" b="0" i="0" baseline="0" dirty="0" smtClean="0">
                <a:solidFill>
                  <a:srgbClr val="243F60"/>
                </a:solidFill>
                <a:latin typeface="Cambria"/>
              </a:rPr>
              <a:t>instead of “be arriving”</a:t>
            </a:r>
            <a:r>
              <a:rPr lang="zh-CN" altLang="en-US" b="0" i="0" baseline="0" dirty="0" smtClean="0">
                <a:solidFill>
                  <a:srgbClr val="243F60"/>
                </a:solidFill>
                <a:latin typeface="Cambria"/>
              </a:rPr>
              <a:t> </a:t>
            </a:r>
            <a:r>
              <a:rPr lang="en-US" altLang="zh-CN" b="0" i="0" baseline="0" dirty="0" smtClean="0">
                <a:solidFill>
                  <a:srgbClr val="243F60"/>
                </a:solidFill>
                <a:latin typeface="Cambria"/>
              </a:rPr>
              <a:t>(am arriving, are arriving).</a:t>
            </a:r>
          </a:p>
          <a:p>
            <a:pPr marR="0" lvl="2" rtl="0"/>
            <a:r>
              <a:rPr lang="en-US" altLang="zh-CN" b="0" i="0" baseline="0" dirty="0" smtClean="0">
                <a:solidFill>
                  <a:srgbClr val="4F81BD"/>
                </a:solidFill>
                <a:latin typeface="Cambria"/>
              </a:rPr>
              <a:t>Avoid using words for something other than their literal meaning.</a:t>
            </a:r>
          </a:p>
          <a:p>
            <a:pPr marR="0" lvl="3" rtl="0"/>
            <a:r>
              <a:rPr lang="en-US" altLang="zh-CN" b="0" i="0" baseline="0" dirty="0" smtClean="0">
                <a:solidFill>
                  <a:srgbClr val="243F60"/>
                </a:solidFill>
                <a:latin typeface="Cambria"/>
              </a:rPr>
              <a:t>Do not use “what</a:t>
            </a:r>
            <a:r>
              <a:rPr lang="zh-CN" altLang="en-US" b="0" i="0" baseline="0" dirty="0" smtClean="0">
                <a:solidFill>
                  <a:srgbClr val="243F60"/>
                </a:solidFill>
                <a:latin typeface="Cambria"/>
              </a:rPr>
              <a:t>’</a:t>
            </a:r>
            <a:r>
              <a:rPr lang="en-US" altLang="zh-CN" b="0" i="0" baseline="0" dirty="0" smtClean="0">
                <a:solidFill>
                  <a:srgbClr val="243F60"/>
                </a:solidFill>
                <a:latin typeface="Cambria"/>
              </a:rPr>
              <a:t>s hot”</a:t>
            </a:r>
            <a:r>
              <a:rPr lang="zh-CN" altLang="en-US" b="0" i="0" baseline="0" dirty="0" smtClean="0">
                <a:solidFill>
                  <a:srgbClr val="243F60"/>
                </a:solidFill>
                <a:latin typeface="Cambria"/>
              </a:rPr>
              <a:t> </a:t>
            </a:r>
            <a:r>
              <a:rPr lang="en-US" altLang="zh-CN" b="0" i="0" baseline="0" dirty="0" smtClean="0">
                <a:solidFill>
                  <a:srgbClr val="243F60"/>
                </a:solidFill>
                <a:latin typeface="Cambria"/>
              </a:rPr>
              <a:t>unless you are talking about temperature.</a:t>
            </a:r>
          </a:p>
          <a:p>
            <a:pPr marR="0" lvl="2" rtl="0"/>
            <a:r>
              <a:rPr lang="en-US" altLang="zh-CN" b="0" i="0" baseline="0" dirty="0" smtClean="0">
                <a:solidFill>
                  <a:srgbClr val="4F81BD"/>
                </a:solidFill>
                <a:latin typeface="Cambria"/>
              </a:rPr>
              <a:t>Avoid abbreviations and acronyms that include other abbreviations and acronyms.</a:t>
            </a:r>
          </a:p>
          <a:p>
            <a:pPr marR="0" lvl="2" rtl="0"/>
            <a:r>
              <a:rPr lang="en-US" altLang="zh-CN" b="0" i="0" baseline="0" dirty="0" smtClean="0">
                <a:solidFill>
                  <a:srgbClr val="4F81BD"/>
                </a:solidFill>
                <a:latin typeface="Cambria"/>
              </a:rPr>
              <a:t>Avoid contractions.</a:t>
            </a:r>
          </a:p>
          <a:p>
            <a:pPr marR="0" lvl="2" rtl="0"/>
            <a:r>
              <a:rPr lang="en-US" altLang="zh-CN" b="1" i="0" baseline="0" dirty="0" smtClean="0">
                <a:solidFill>
                  <a:srgbClr val="4F81BD"/>
                </a:solidFill>
                <a:latin typeface="Cambria"/>
              </a:rPr>
              <a:t>Be careful of words than can be read as both verbs and nouns.</a:t>
            </a:r>
          </a:p>
          <a:p>
            <a:pPr marR="0" lvl="2" rtl="0"/>
            <a:r>
              <a:rPr lang="en-US" altLang="zh-CN" b="0" i="0" baseline="0" dirty="0" smtClean="0">
                <a:solidFill>
                  <a:srgbClr val="4F81BD"/>
                </a:solidFill>
                <a:latin typeface="Cambria"/>
              </a:rPr>
              <a:t>Follow the rules of capitalization for standard written English.</a:t>
            </a:r>
          </a:p>
          <a:p>
            <a:pPr marR="0" lvl="3" rtl="0"/>
            <a:r>
              <a:rPr lang="en-US" altLang="zh-CN" b="0" i="0" baseline="0" dirty="0" smtClean="0">
                <a:solidFill>
                  <a:srgbClr val="243F60"/>
                </a:solidFill>
                <a:latin typeface="Cambria"/>
              </a:rPr>
              <a:t>Do not capitalize the words that make up an abbreviation, even if the abbreviation is capitalized (except for proper nouns). </a:t>
            </a:r>
          </a:p>
          <a:p>
            <a:pPr marR="0" lvl="2" rtl="0"/>
            <a:r>
              <a:rPr lang="en-US" altLang="zh-CN" b="0" i="0" baseline="0" dirty="0" smtClean="0">
                <a:solidFill>
                  <a:srgbClr val="4F81BD"/>
                </a:solidFill>
                <a:latin typeface="Cambria"/>
              </a:rPr>
              <a:t>Avoid culturally sensitive terms.</a:t>
            </a:r>
          </a:p>
          <a:p>
            <a:pPr marR="0" lvl="3" rtl="0"/>
            <a:r>
              <a:rPr lang="en-US" altLang="zh-CN" b="0" i="0" baseline="0" dirty="0" smtClean="0">
                <a:solidFill>
                  <a:srgbClr val="FFFFFF"/>
                </a:solidFill>
                <a:latin typeface="+mn-lt"/>
              </a:rPr>
              <a:t>Avoid</a:t>
            </a:r>
            <a:r>
              <a:rPr lang="zh-CN" altLang="en-US" b="0" i="0" baseline="0" dirty="0" smtClean="0">
                <a:solidFill>
                  <a:srgbClr val="FFFFFF"/>
                </a:solidFill>
                <a:latin typeface="+mn-lt"/>
              </a:rPr>
              <a:t> </a:t>
            </a:r>
            <a:r>
              <a:rPr lang="en-US" altLang="zh-CN" b="0" i="0" baseline="0" dirty="0" smtClean="0">
                <a:solidFill>
                  <a:srgbClr val="FFFFFF"/>
                </a:solidFill>
                <a:latin typeface="+mn-lt"/>
              </a:rPr>
              <a:t>-- Use instead</a:t>
            </a:r>
          </a:p>
          <a:p>
            <a:pPr marR="0" lvl="3" rtl="0"/>
            <a:r>
              <a:rPr lang="en-US" altLang="zh-CN" b="0" i="0" dirty="0" smtClean="0"/>
              <a:t>International</a:t>
            </a:r>
            <a:r>
              <a:rPr lang="zh-CN" altLang="en-US" b="0" i="0" dirty="0" smtClean="0"/>
              <a:t> </a:t>
            </a:r>
            <a:r>
              <a:rPr lang="en-US" altLang="zh-CN" b="0" i="0" dirty="0" smtClean="0"/>
              <a:t>– Worldwide</a:t>
            </a:r>
          </a:p>
          <a:p>
            <a:pPr marR="0" lvl="3" rtl="0"/>
            <a:r>
              <a:rPr lang="en-US" altLang="zh-CN" b="0" i="0" dirty="0" smtClean="0"/>
              <a:t>Master/slave -- Server/client, master/subordinate</a:t>
            </a:r>
          </a:p>
          <a:p>
            <a:pPr marR="0" lvl="3" rtl="0"/>
            <a:r>
              <a:rPr lang="en-US" altLang="zh-CN" b="0" i="0" dirty="0" smtClean="0"/>
              <a:t>Collaborator</a:t>
            </a:r>
            <a:r>
              <a:rPr lang="zh-CN" altLang="en-US" b="0" i="0" dirty="0" smtClean="0"/>
              <a:t> </a:t>
            </a:r>
            <a:r>
              <a:rPr lang="en-US" altLang="zh-CN" b="0" i="0" dirty="0" smtClean="0"/>
              <a:t>-- Coworker, colleague</a:t>
            </a:r>
          </a:p>
          <a:p>
            <a:pPr marR="0" lvl="3" rtl="0"/>
            <a:r>
              <a:rPr lang="en-US" altLang="zh-CN" b="0" i="0" dirty="0" smtClean="0"/>
              <a:t>Demilitarized zone (DMZ)</a:t>
            </a:r>
            <a:r>
              <a:rPr lang="zh-CN" altLang="en-US" b="0" i="0" dirty="0" smtClean="0"/>
              <a:t> </a:t>
            </a:r>
            <a:r>
              <a:rPr lang="en-US" altLang="zh-CN" b="0" i="0" dirty="0" smtClean="0"/>
              <a:t>-- Perimeter network</a:t>
            </a:r>
          </a:p>
          <a:p>
            <a:pPr marR="0" lvl="3" rtl="0"/>
            <a:r>
              <a:rPr lang="en-US" altLang="zh-CN" b="0" i="0" dirty="0" smtClean="0"/>
              <a:t>Hang</a:t>
            </a:r>
            <a:r>
              <a:rPr lang="zh-CN" altLang="en-US" b="0" i="0" dirty="0" smtClean="0"/>
              <a:t> </a:t>
            </a:r>
            <a:r>
              <a:rPr lang="en-US" altLang="zh-CN" b="0" i="0" dirty="0" smtClean="0"/>
              <a:t>-- Stop responding</a:t>
            </a:r>
          </a:p>
          <a:p>
            <a:pPr marR="0" lvl="2" rtl="0"/>
            <a:r>
              <a:rPr lang="en-US" altLang="zh-CN" b="0" i="0" baseline="0" dirty="0" smtClean="0">
                <a:solidFill>
                  <a:srgbClr val="4F81BD"/>
                </a:solidFill>
                <a:latin typeface="Cambria"/>
              </a:rPr>
              <a:t>Whenever possible, use the central meaning of a word. </a:t>
            </a:r>
          </a:p>
          <a:p>
            <a:pPr marR="0" lvl="2" rtl="0"/>
            <a:r>
              <a:rPr lang="en-US" altLang="zh-CN" b="0" i="0" baseline="0" dirty="0" smtClean="0">
                <a:solidFill>
                  <a:srgbClr val="4F81BD"/>
                </a:solidFill>
                <a:latin typeface="Cambria"/>
              </a:rPr>
              <a:t>Avoid verbs with many meanings. </a:t>
            </a:r>
          </a:p>
          <a:p>
            <a:pPr marR="0" lvl="3" rtl="0"/>
            <a:r>
              <a:rPr lang="en-US" altLang="zh-CN" b="0" i="0" baseline="0" dirty="0" smtClean="0">
                <a:solidFill>
                  <a:srgbClr val="243F60"/>
                </a:solidFill>
                <a:latin typeface="Cambria"/>
              </a:rPr>
              <a:t>When unavoidable, use context to make your meaning unmistakable.</a:t>
            </a:r>
          </a:p>
          <a:p>
            <a:pPr marR="0" lvl="2" rtl="0"/>
            <a:r>
              <a:rPr lang="en-US" altLang="zh-CN" b="0" i="0" baseline="0" dirty="0" smtClean="0">
                <a:solidFill>
                  <a:srgbClr val="4F81BD"/>
                </a:solidFill>
                <a:latin typeface="Cambria"/>
              </a:rPr>
              <a:t>Include optional hyphens in compound words and following prefixes where ambiguity would result.</a:t>
            </a:r>
          </a:p>
          <a:p>
            <a:pPr marR="0" lvl="3" rtl="0"/>
            <a:r>
              <a:rPr lang="en-US" altLang="zh-CN" b="0" i="0" baseline="0" dirty="0" smtClean="0">
                <a:solidFill>
                  <a:srgbClr val="243F60"/>
                </a:solidFill>
                <a:latin typeface="Cambria"/>
              </a:rPr>
              <a:t>Co-worker (versus coworker)</a:t>
            </a:r>
          </a:p>
          <a:p>
            <a:pPr marR="0" lvl="3" rtl="0"/>
            <a:r>
              <a:rPr lang="en-US" altLang="zh-CN" b="0" i="0" baseline="0" dirty="0" smtClean="0">
                <a:solidFill>
                  <a:srgbClr val="243F60"/>
                </a:solidFill>
                <a:latin typeface="Cambria"/>
              </a:rPr>
              <a:t>There are exceptions to this, such as “email.”</a:t>
            </a:r>
          </a:p>
          <a:p>
            <a:pPr marR="0" lvl="1" rtl="0"/>
            <a:r>
              <a:rPr lang="en-US" altLang="zh-CN" b="0" i="0" baseline="0" dirty="0" smtClean="0">
                <a:solidFill>
                  <a:srgbClr val="4F81BD"/>
                </a:solidFill>
                <a:latin typeface="Cambria"/>
              </a:rPr>
              <a:t>These are guidelines, not unbreakable rules. There may be times not to follow a guideline, but choose your battles carefully and with justification. </a:t>
            </a:r>
            <a:endParaRPr lang="zh-CN" altLang="en-US" b="0" i="0" baseline="0" dirty="0" smtClean="0">
              <a:solidFill>
                <a:srgbClr val="4F81BD"/>
              </a:solidFill>
              <a:latin typeface="Cambria"/>
            </a:endParaRPr>
          </a:p>
          <a:p>
            <a:endParaRPr lang="en-US" b="0" i="0" dirty="0"/>
          </a:p>
        </p:txBody>
      </p:sp>
      <p:sp>
        <p:nvSpPr>
          <p:cNvPr id="4" name="Slide Number Placeholder 3"/>
          <p:cNvSpPr>
            <a:spLocks noGrp="1"/>
          </p:cNvSpPr>
          <p:nvPr>
            <p:ph type="sldNum" sz="quarter" idx="10"/>
          </p:nvPr>
        </p:nvSpPr>
        <p:spPr/>
        <p:txBody>
          <a:bodyPr/>
          <a:lstStyle/>
          <a:p>
            <a:fld id="{DC46426A-5948-43DB-B11D-F884229D454B}" type="slidenum">
              <a:rPr lang="en-US" smtClean="0"/>
              <a:pPr/>
              <a:t>79</a:t>
            </a:fld>
            <a:endParaRPr lang="en-US" dirty="0"/>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fontScale="77500" lnSpcReduction="20000"/>
          </a:bodyPr>
          <a:lstStyle/>
          <a:p>
            <a:pPr marR="0" lvl="0" rtl="0"/>
            <a:r>
              <a:rPr lang="en-US" altLang="zh-CN" b="0" i="0" baseline="0" dirty="0" smtClean="0">
                <a:latin typeface="Cambria"/>
              </a:rPr>
              <a:t>Write for the World</a:t>
            </a: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altLang="zh-CN" b="0" i="0" dirty="0" smtClean="0"/>
              <a:t>Follow these guidelines to globalize your content</a:t>
            </a:r>
            <a:r>
              <a:rPr lang="en-US" altLang="zh-CN" b="0" i="0" baseline="0" dirty="0" smtClean="0">
                <a:solidFill>
                  <a:srgbClr val="4F81BD"/>
                </a:solidFill>
                <a:latin typeface="Cambria"/>
              </a:rPr>
              <a:t> </a:t>
            </a:r>
            <a:r>
              <a:rPr lang="en-US" altLang="zh-CN" b="0" i="0" dirty="0" smtClean="0"/>
              <a:t>(Microsoft Corporation Editorial Style Board 2004, 63-65)</a:t>
            </a:r>
          </a:p>
          <a:p>
            <a:pPr marR="0" lvl="2" rtl="0"/>
            <a:r>
              <a:rPr lang="en-US" altLang="zh-CN" b="0" i="0" baseline="0" dirty="0" smtClean="0">
                <a:solidFill>
                  <a:srgbClr val="4F81BD"/>
                </a:solidFill>
                <a:latin typeface="Cambria"/>
              </a:rPr>
              <a:t>Avoid noun and verb phrases. </a:t>
            </a:r>
          </a:p>
          <a:p>
            <a:pPr marR="0" lvl="3" rtl="0"/>
            <a:r>
              <a:rPr lang="en-US" altLang="zh-CN" b="0" i="0" baseline="0" dirty="0" smtClean="0">
                <a:solidFill>
                  <a:srgbClr val="243F60"/>
                </a:solidFill>
                <a:latin typeface="Cambria"/>
              </a:rPr>
              <a:t>Use “ensure”</a:t>
            </a:r>
            <a:r>
              <a:rPr lang="zh-CN" altLang="en-US" b="0" i="0" baseline="0" dirty="0" smtClean="0">
                <a:solidFill>
                  <a:srgbClr val="243F60"/>
                </a:solidFill>
                <a:latin typeface="Cambria"/>
              </a:rPr>
              <a:t> </a:t>
            </a:r>
            <a:r>
              <a:rPr lang="en-US" altLang="zh-CN" b="0" i="0" baseline="0" dirty="0" smtClean="0">
                <a:solidFill>
                  <a:srgbClr val="243F60"/>
                </a:solidFill>
                <a:latin typeface="Cambria"/>
              </a:rPr>
              <a:t>(or “verify”) instead of “make sure.”</a:t>
            </a:r>
          </a:p>
          <a:p>
            <a:pPr marR="0" lvl="2" rtl="0"/>
            <a:r>
              <a:rPr lang="en-US" altLang="zh-CN" b="0" i="0" baseline="0" dirty="0" smtClean="0">
                <a:solidFill>
                  <a:srgbClr val="4F81BD"/>
                </a:solidFill>
                <a:latin typeface="Cambria"/>
              </a:rPr>
              <a:t>Avoid participial forms of verbs and also nouns formed from verbs.</a:t>
            </a:r>
          </a:p>
          <a:p>
            <a:pPr marR="0" lvl="3" rtl="0"/>
            <a:r>
              <a:rPr lang="en-US" altLang="zh-CN" b="0" i="0" baseline="0" dirty="0" smtClean="0">
                <a:solidFill>
                  <a:srgbClr val="243F60"/>
                </a:solidFill>
                <a:latin typeface="Cambria"/>
              </a:rPr>
              <a:t>Use “arrive”</a:t>
            </a:r>
            <a:r>
              <a:rPr lang="zh-CN" altLang="en-US" b="0" i="0" baseline="0" dirty="0" smtClean="0">
                <a:solidFill>
                  <a:srgbClr val="243F60"/>
                </a:solidFill>
                <a:latin typeface="Cambria"/>
              </a:rPr>
              <a:t> </a:t>
            </a:r>
            <a:r>
              <a:rPr lang="en-US" altLang="zh-CN" b="0" i="0" baseline="0" dirty="0" smtClean="0">
                <a:solidFill>
                  <a:srgbClr val="243F60"/>
                </a:solidFill>
                <a:latin typeface="Cambria"/>
              </a:rPr>
              <a:t>instead of “be arriving”</a:t>
            </a:r>
            <a:r>
              <a:rPr lang="zh-CN" altLang="en-US" b="0" i="0" baseline="0" dirty="0" smtClean="0">
                <a:solidFill>
                  <a:srgbClr val="243F60"/>
                </a:solidFill>
                <a:latin typeface="Cambria"/>
              </a:rPr>
              <a:t> </a:t>
            </a:r>
            <a:r>
              <a:rPr lang="en-US" altLang="zh-CN" b="0" i="0" baseline="0" dirty="0" smtClean="0">
                <a:solidFill>
                  <a:srgbClr val="243F60"/>
                </a:solidFill>
                <a:latin typeface="Cambria"/>
              </a:rPr>
              <a:t>(am arriving, are arriving).</a:t>
            </a:r>
          </a:p>
          <a:p>
            <a:pPr marR="0" lvl="2" rtl="0"/>
            <a:r>
              <a:rPr lang="en-US" altLang="zh-CN" b="0" i="0" baseline="0" dirty="0" smtClean="0">
                <a:solidFill>
                  <a:srgbClr val="4F81BD"/>
                </a:solidFill>
                <a:latin typeface="Cambria"/>
              </a:rPr>
              <a:t>Avoid using words for something other than their literal meaning.</a:t>
            </a:r>
          </a:p>
          <a:p>
            <a:pPr marR="0" lvl="3" rtl="0"/>
            <a:r>
              <a:rPr lang="en-US" altLang="zh-CN" b="0" i="0" baseline="0" dirty="0" smtClean="0">
                <a:solidFill>
                  <a:srgbClr val="243F60"/>
                </a:solidFill>
                <a:latin typeface="Cambria"/>
              </a:rPr>
              <a:t>Do not use “what</a:t>
            </a:r>
            <a:r>
              <a:rPr lang="zh-CN" altLang="en-US" b="0" i="0" baseline="0" dirty="0" smtClean="0">
                <a:solidFill>
                  <a:srgbClr val="243F60"/>
                </a:solidFill>
                <a:latin typeface="Cambria"/>
              </a:rPr>
              <a:t>’</a:t>
            </a:r>
            <a:r>
              <a:rPr lang="en-US" altLang="zh-CN" b="0" i="0" baseline="0" dirty="0" smtClean="0">
                <a:solidFill>
                  <a:srgbClr val="243F60"/>
                </a:solidFill>
                <a:latin typeface="Cambria"/>
              </a:rPr>
              <a:t>s hot”</a:t>
            </a:r>
            <a:r>
              <a:rPr lang="zh-CN" altLang="en-US" b="0" i="0" baseline="0" dirty="0" smtClean="0">
                <a:solidFill>
                  <a:srgbClr val="243F60"/>
                </a:solidFill>
                <a:latin typeface="Cambria"/>
              </a:rPr>
              <a:t> </a:t>
            </a:r>
            <a:r>
              <a:rPr lang="en-US" altLang="zh-CN" b="0" i="0" baseline="0" dirty="0" smtClean="0">
                <a:solidFill>
                  <a:srgbClr val="243F60"/>
                </a:solidFill>
                <a:latin typeface="Cambria"/>
              </a:rPr>
              <a:t>unless you are talking about temperature.</a:t>
            </a:r>
          </a:p>
          <a:p>
            <a:pPr marR="0" lvl="2" rtl="0"/>
            <a:r>
              <a:rPr lang="en-US" altLang="zh-CN" b="0" i="0" baseline="0" dirty="0" smtClean="0">
                <a:solidFill>
                  <a:srgbClr val="4F81BD"/>
                </a:solidFill>
                <a:latin typeface="Cambria"/>
              </a:rPr>
              <a:t>Avoid abbreviations and acronyms that include other abbreviations and acronyms.</a:t>
            </a:r>
          </a:p>
          <a:p>
            <a:pPr marR="0" lvl="2" rtl="0"/>
            <a:r>
              <a:rPr lang="en-US" altLang="zh-CN" b="0" i="0" baseline="0" dirty="0" smtClean="0">
                <a:solidFill>
                  <a:srgbClr val="4F81BD"/>
                </a:solidFill>
                <a:latin typeface="Cambria"/>
              </a:rPr>
              <a:t>Avoid contractions.</a:t>
            </a:r>
          </a:p>
          <a:p>
            <a:pPr marR="0" lvl="2" rtl="0"/>
            <a:r>
              <a:rPr lang="en-US" altLang="zh-CN" b="1" i="0" baseline="0" dirty="0" smtClean="0">
                <a:solidFill>
                  <a:srgbClr val="4F81BD"/>
                </a:solidFill>
                <a:latin typeface="Cambria"/>
              </a:rPr>
              <a:t>Be careful of words than can be read as both verbs and nouns.</a:t>
            </a:r>
          </a:p>
          <a:p>
            <a:pPr lvl="3"/>
            <a:r>
              <a:rPr lang="en-US" altLang="zh-CN" b="1" i="0" dirty="0" smtClean="0"/>
              <a:t>Read this manual.</a:t>
            </a:r>
          </a:p>
          <a:p>
            <a:pPr lvl="3"/>
            <a:r>
              <a:rPr lang="en-US" altLang="zh-CN" b="1" i="0" dirty="0" smtClean="0"/>
              <a:t>This manual is a good read.</a:t>
            </a:r>
            <a:endParaRPr lang="en-US" altLang="zh-CN" b="1" i="0" baseline="0" dirty="0" smtClean="0">
              <a:solidFill>
                <a:srgbClr val="4F81BD"/>
              </a:solidFill>
              <a:latin typeface="Cambria"/>
            </a:endParaRPr>
          </a:p>
          <a:p>
            <a:pPr marR="0" lvl="2" rtl="0"/>
            <a:r>
              <a:rPr lang="en-US" altLang="zh-CN" b="0" i="0" baseline="0" dirty="0" smtClean="0">
                <a:solidFill>
                  <a:srgbClr val="4F81BD"/>
                </a:solidFill>
                <a:latin typeface="Cambria"/>
              </a:rPr>
              <a:t>Follow the rules of capitalization for standard written English.</a:t>
            </a:r>
          </a:p>
          <a:p>
            <a:pPr marR="0" lvl="3" rtl="0"/>
            <a:r>
              <a:rPr lang="en-US" altLang="zh-CN" b="0" i="0" baseline="0" dirty="0" smtClean="0">
                <a:solidFill>
                  <a:srgbClr val="243F60"/>
                </a:solidFill>
                <a:latin typeface="Cambria"/>
              </a:rPr>
              <a:t>Do not capitalize the words that make up an abbreviation, even if the abbreviation is capitalized (except for proper nouns). </a:t>
            </a:r>
          </a:p>
          <a:p>
            <a:pPr marR="0" lvl="2" rtl="0"/>
            <a:r>
              <a:rPr lang="en-US" altLang="zh-CN" b="0" i="0" baseline="0" dirty="0" smtClean="0">
                <a:solidFill>
                  <a:srgbClr val="4F81BD"/>
                </a:solidFill>
                <a:latin typeface="Cambria"/>
              </a:rPr>
              <a:t>Avoid culturally sensitive terms.</a:t>
            </a:r>
          </a:p>
          <a:p>
            <a:pPr marR="0" lvl="3" rtl="0"/>
            <a:r>
              <a:rPr lang="en-US" altLang="zh-CN" b="0" i="0" baseline="0" dirty="0" smtClean="0">
                <a:solidFill>
                  <a:srgbClr val="FFFFFF"/>
                </a:solidFill>
                <a:latin typeface="+mn-lt"/>
              </a:rPr>
              <a:t>Avoid</a:t>
            </a:r>
            <a:r>
              <a:rPr lang="zh-CN" altLang="en-US" b="0" i="0" baseline="0" dirty="0" smtClean="0">
                <a:solidFill>
                  <a:srgbClr val="FFFFFF"/>
                </a:solidFill>
                <a:latin typeface="+mn-lt"/>
              </a:rPr>
              <a:t> </a:t>
            </a:r>
            <a:r>
              <a:rPr lang="en-US" altLang="zh-CN" b="0" i="0" baseline="0" dirty="0" smtClean="0">
                <a:solidFill>
                  <a:srgbClr val="FFFFFF"/>
                </a:solidFill>
                <a:latin typeface="+mn-lt"/>
              </a:rPr>
              <a:t>-- Use instead</a:t>
            </a:r>
          </a:p>
          <a:p>
            <a:pPr marR="0" lvl="3" rtl="0"/>
            <a:r>
              <a:rPr lang="en-US" altLang="zh-CN" b="0" i="0" dirty="0" smtClean="0"/>
              <a:t>International</a:t>
            </a:r>
            <a:r>
              <a:rPr lang="zh-CN" altLang="en-US" b="0" i="0" dirty="0" smtClean="0"/>
              <a:t> </a:t>
            </a:r>
            <a:r>
              <a:rPr lang="en-US" altLang="zh-CN" b="0" i="0" dirty="0" smtClean="0"/>
              <a:t>– Worldwide</a:t>
            </a:r>
          </a:p>
          <a:p>
            <a:pPr marR="0" lvl="3" rtl="0"/>
            <a:r>
              <a:rPr lang="en-US" altLang="zh-CN" b="0" i="0" dirty="0" smtClean="0"/>
              <a:t>Master/slave -- Server/client, master/subordinate</a:t>
            </a:r>
          </a:p>
          <a:p>
            <a:pPr marR="0" lvl="3" rtl="0"/>
            <a:r>
              <a:rPr lang="en-US" altLang="zh-CN" b="0" i="0" dirty="0" smtClean="0"/>
              <a:t>Collaborator</a:t>
            </a:r>
            <a:r>
              <a:rPr lang="zh-CN" altLang="en-US" b="0" i="0" dirty="0" smtClean="0"/>
              <a:t> </a:t>
            </a:r>
            <a:r>
              <a:rPr lang="en-US" altLang="zh-CN" b="0" i="0" dirty="0" smtClean="0"/>
              <a:t>-- Coworker, colleague</a:t>
            </a:r>
          </a:p>
          <a:p>
            <a:pPr marR="0" lvl="3" rtl="0"/>
            <a:r>
              <a:rPr lang="en-US" altLang="zh-CN" b="0" i="0" dirty="0" smtClean="0"/>
              <a:t>Demilitarized zone (DMZ)</a:t>
            </a:r>
            <a:r>
              <a:rPr lang="zh-CN" altLang="en-US" b="0" i="0" dirty="0" smtClean="0"/>
              <a:t> </a:t>
            </a:r>
            <a:r>
              <a:rPr lang="en-US" altLang="zh-CN" b="0" i="0" dirty="0" smtClean="0"/>
              <a:t>-- Perimeter network</a:t>
            </a:r>
          </a:p>
          <a:p>
            <a:pPr marR="0" lvl="3" rtl="0"/>
            <a:r>
              <a:rPr lang="en-US" altLang="zh-CN" b="0" i="0" dirty="0" smtClean="0"/>
              <a:t>Hang</a:t>
            </a:r>
            <a:r>
              <a:rPr lang="zh-CN" altLang="en-US" b="0" i="0" dirty="0" smtClean="0"/>
              <a:t> </a:t>
            </a:r>
            <a:r>
              <a:rPr lang="en-US" altLang="zh-CN" b="0" i="0" dirty="0" smtClean="0"/>
              <a:t>-- Stop responding</a:t>
            </a:r>
          </a:p>
          <a:p>
            <a:pPr marR="0" lvl="2" rtl="0"/>
            <a:r>
              <a:rPr lang="en-US" altLang="zh-CN" b="0" i="0" baseline="0" dirty="0" smtClean="0">
                <a:solidFill>
                  <a:srgbClr val="4F81BD"/>
                </a:solidFill>
                <a:latin typeface="Cambria"/>
              </a:rPr>
              <a:t>Whenever possible, use the central meaning of a word. </a:t>
            </a:r>
          </a:p>
          <a:p>
            <a:pPr marR="0" lvl="2" rtl="0"/>
            <a:r>
              <a:rPr lang="en-US" altLang="zh-CN" b="0" i="0" baseline="0" dirty="0" smtClean="0">
                <a:solidFill>
                  <a:srgbClr val="4F81BD"/>
                </a:solidFill>
                <a:latin typeface="Cambria"/>
              </a:rPr>
              <a:t>Avoid verbs with many meanings. </a:t>
            </a:r>
          </a:p>
          <a:p>
            <a:pPr marR="0" lvl="3" rtl="0"/>
            <a:r>
              <a:rPr lang="en-US" altLang="zh-CN" b="0" i="0" baseline="0" dirty="0" smtClean="0">
                <a:solidFill>
                  <a:srgbClr val="243F60"/>
                </a:solidFill>
                <a:latin typeface="Cambria"/>
              </a:rPr>
              <a:t>When unavoidable, use context to make your meaning unmistakable.</a:t>
            </a:r>
          </a:p>
          <a:p>
            <a:pPr marR="0" lvl="2" rtl="0"/>
            <a:r>
              <a:rPr lang="en-US" altLang="zh-CN" b="0" i="0" baseline="0" dirty="0" smtClean="0">
                <a:solidFill>
                  <a:srgbClr val="4F81BD"/>
                </a:solidFill>
                <a:latin typeface="Cambria"/>
              </a:rPr>
              <a:t>Include optional hyphens in compound words and following prefixes where ambiguity would result.</a:t>
            </a:r>
          </a:p>
          <a:p>
            <a:pPr marR="0" lvl="3" rtl="0"/>
            <a:r>
              <a:rPr lang="en-US" altLang="zh-CN" b="0" i="0" baseline="0" dirty="0" smtClean="0">
                <a:solidFill>
                  <a:srgbClr val="243F60"/>
                </a:solidFill>
                <a:latin typeface="Cambria"/>
              </a:rPr>
              <a:t>Co-worker (versus coworker)</a:t>
            </a:r>
          </a:p>
          <a:p>
            <a:pPr marR="0" lvl="3" rtl="0"/>
            <a:r>
              <a:rPr lang="en-US" altLang="zh-CN" b="0" i="0" baseline="0" dirty="0" smtClean="0">
                <a:solidFill>
                  <a:srgbClr val="243F60"/>
                </a:solidFill>
                <a:latin typeface="Cambria"/>
              </a:rPr>
              <a:t>There are exceptions to this, such as “email.”</a:t>
            </a:r>
          </a:p>
          <a:p>
            <a:pPr marR="0" lvl="1" rtl="0"/>
            <a:r>
              <a:rPr lang="en-US" altLang="zh-CN" b="0" i="0" baseline="0" dirty="0" smtClean="0">
                <a:solidFill>
                  <a:srgbClr val="4F81BD"/>
                </a:solidFill>
                <a:latin typeface="Cambria"/>
              </a:rPr>
              <a:t>These are guidelines, not unbreakable rules. There may be times not to follow a guideline, but choose your battles carefully and with justification. </a:t>
            </a:r>
            <a:endParaRPr lang="zh-CN" altLang="en-US" b="0" i="0" baseline="0" dirty="0" smtClean="0">
              <a:solidFill>
                <a:srgbClr val="4F81BD"/>
              </a:solidFill>
              <a:latin typeface="Cambria"/>
            </a:endParaRPr>
          </a:p>
          <a:p>
            <a:endParaRPr lang="en-US" b="0" i="0" dirty="0"/>
          </a:p>
        </p:txBody>
      </p:sp>
      <p:sp>
        <p:nvSpPr>
          <p:cNvPr id="4" name="Slide Number Placeholder 3"/>
          <p:cNvSpPr>
            <a:spLocks noGrp="1"/>
          </p:cNvSpPr>
          <p:nvPr>
            <p:ph type="sldNum" sz="quarter" idx="10"/>
          </p:nvPr>
        </p:nvSpPr>
        <p:spPr/>
        <p:txBody>
          <a:bodyPr/>
          <a:lstStyle/>
          <a:p>
            <a:fld id="{DC46426A-5948-43DB-B11D-F884229D454B}" type="slidenum">
              <a:rPr lang="en-US" smtClean="0"/>
              <a:pPr/>
              <a:t>80</a:t>
            </a:fld>
            <a:endParaRPr lang="en-US" dirty="0"/>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fontScale="70000" lnSpcReduction="20000"/>
          </a:bodyPr>
          <a:lstStyle/>
          <a:p>
            <a:pPr marR="0" lvl="0" rtl="0"/>
            <a:r>
              <a:rPr lang="en-US" altLang="zh-CN" b="0" i="0" baseline="0" dirty="0" smtClean="0">
                <a:latin typeface="Cambria"/>
              </a:rPr>
              <a:t>Write for the World</a:t>
            </a: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altLang="zh-CN" b="0" i="0" dirty="0" smtClean="0"/>
              <a:t>Follow these guidelines to globalize your content</a:t>
            </a:r>
            <a:r>
              <a:rPr lang="en-US" altLang="zh-CN" b="0" i="0" baseline="0" dirty="0" smtClean="0">
                <a:solidFill>
                  <a:srgbClr val="4F81BD"/>
                </a:solidFill>
                <a:latin typeface="Cambria"/>
              </a:rPr>
              <a:t> </a:t>
            </a:r>
            <a:r>
              <a:rPr lang="en-US" altLang="zh-CN" b="0" i="0" dirty="0" smtClean="0"/>
              <a:t>(Microsoft Corporation Editorial Style Board 2004, 63-65)</a:t>
            </a:r>
          </a:p>
          <a:p>
            <a:pPr marR="0" lvl="2" rtl="0"/>
            <a:r>
              <a:rPr lang="en-US" altLang="zh-CN" b="0" i="0" baseline="0" dirty="0" smtClean="0">
                <a:solidFill>
                  <a:srgbClr val="4F81BD"/>
                </a:solidFill>
                <a:latin typeface="Cambria"/>
              </a:rPr>
              <a:t>Avoid noun and verb phrases. </a:t>
            </a:r>
          </a:p>
          <a:p>
            <a:pPr marR="0" lvl="3" rtl="0"/>
            <a:r>
              <a:rPr lang="en-US" altLang="zh-CN" b="0" i="0" baseline="0" dirty="0" smtClean="0">
                <a:solidFill>
                  <a:srgbClr val="243F60"/>
                </a:solidFill>
                <a:latin typeface="Cambria"/>
              </a:rPr>
              <a:t>Use “ensure”</a:t>
            </a:r>
            <a:r>
              <a:rPr lang="zh-CN" altLang="en-US" b="0" i="0" baseline="0" dirty="0" smtClean="0">
                <a:solidFill>
                  <a:srgbClr val="243F60"/>
                </a:solidFill>
                <a:latin typeface="Cambria"/>
              </a:rPr>
              <a:t> </a:t>
            </a:r>
            <a:r>
              <a:rPr lang="en-US" altLang="zh-CN" b="0" i="0" baseline="0" dirty="0" smtClean="0">
                <a:solidFill>
                  <a:srgbClr val="243F60"/>
                </a:solidFill>
                <a:latin typeface="Cambria"/>
              </a:rPr>
              <a:t>(or “verify”) instead of “make sure.”</a:t>
            </a:r>
          </a:p>
          <a:p>
            <a:pPr marR="0" lvl="2" rtl="0"/>
            <a:r>
              <a:rPr lang="en-US" altLang="zh-CN" b="0" i="0" baseline="0" dirty="0" smtClean="0">
                <a:solidFill>
                  <a:srgbClr val="4F81BD"/>
                </a:solidFill>
                <a:latin typeface="Cambria"/>
              </a:rPr>
              <a:t>Avoid participial forms of verbs and also nouns formed from verbs.</a:t>
            </a:r>
          </a:p>
          <a:p>
            <a:pPr marR="0" lvl="3" rtl="0"/>
            <a:r>
              <a:rPr lang="en-US" altLang="zh-CN" b="0" i="0" baseline="0" dirty="0" smtClean="0">
                <a:solidFill>
                  <a:srgbClr val="243F60"/>
                </a:solidFill>
                <a:latin typeface="Cambria"/>
              </a:rPr>
              <a:t>Use “arrive”</a:t>
            </a:r>
            <a:r>
              <a:rPr lang="zh-CN" altLang="en-US" b="0" i="0" baseline="0" dirty="0" smtClean="0">
                <a:solidFill>
                  <a:srgbClr val="243F60"/>
                </a:solidFill>
                <a:latin typeface="Cambria"/>
              </a:rPr>
              <a:t> </a:t>
            </a:r>
            <a:r>
              <a:rPr lang="en-US" altLang="zh-CN" b="0" i="0" baseline="0" dirty="0" smtClean="0">
                <a:solidFill>
                  <a:srgbClr val="243F60"/>
                </a:solidFill>
                <a:latin typeface="Cambria"/>
              </a:rPr>
              <a:t>instead of “be arriving”</a:t>
            </a:r>
            <a:r>
              <a:rPr lang="zh-CN" altLang="en-US" b="0" i="0" baseline="0" dirty="0" smtClean="0">
                <a:solidFill>
                  <a:srgbClr val="243F60"/>
                </a:solidFill>
                <a:latin typeface="Cambria"/>
              </a:rPr>
              <a:t> </a:t>
            </a:r>
            <a:r>
              <a:rPr lang="en-US" altLang="zh-CN" b="0" i="0" baseline="0" dirty="0" smtClean="0">
                <a:solidFill>
                  <a:srgbClr val="243F60"/>
                </a:solidFill>
                <a:latin typeface="Cambria"/>
              </a:rPr>
              <a:t>(am arriving, are arriving).</a:t>
            </a:r>
          </a:p>
          <a:p>
            <a:pPr marR="0" lvl="2" rtl="0"/>
            <a:r>
              <a:rPr lang="en-US" altLang="zh-CN" b="0" i="0" baseline="0" dirty="0" smtClean="0">
                <a:solidFill>
                  <a:srgbClr val="4F81BD"/>
                </a:solidFill>
                <a:latin typeface="Cambria"/>
              </a:rPr>
              <a:t>Avoid using words for something other than their literal meaning.</a:t>
            </a:r>
          </a:p>
          <a:p>
            <a:pPr marR="0" lvl="3" rtl="0"/>
            <a:r>
              <a:rPr lang="en-US" altLang="zh-CN" b="0" i="0" baseline="0" dirty="0" smtClean="0">
                <a:solidFill>
                  <a:srgbClr val="243F60"/>
                </a:solidFill>
                <a:latin typeface="Cambria"/>
              </a:rPr>
              <a:t>Do not use “what</a:t>
            </a:r>
            <a:r>
              <a:rPr lang="zh-CN" altLang="en-US" b="0" i="0" baseline="0" dirty="0" smtClean="0">
                <a:solidFill>
                  <a:srgbClr val="243F60"/>
                </a:solidFill>
                <a:latin typeface="Cambria"/>
              </a:rPr>
              <a:t>’</a:t>
            </a:r>
            <a:r>
              <a:rPr lang="en-US" altLang="zh-CN" b="0" i="0" baseline="0" dirty="0" smtClean="0">
                <a:solidFill>
                  <a:srgbClr val="243F60"/>
                </a:solidFill>
                <a:latin typeface="Cambria"/>
              </a:rPr>
              <a:t>s hot”</a:t>
            </a:r>
            <a:r>
              <a:rPr lang="zh-CN" altLang="en-US" b="0" i="0" baseline="0" dirty="0" smtClean="0">
                <a:solidFill>
                  <a:srgbClr val="243F60"/>
                </a:solidFill>
                <a:latin typeface="Cambria"/>
              </a:rPr>
              <a:t> </a:t>
            </a:r>
            <a:r>
              <a:rPr lang="en-US" altLang="zh-CN" b="0" i="0" baseline="0" dirty="0" smtClean="0">
                <a:solidFill>
                  <a:srgbClr val="243F60"/>
                </a:solidFill>
                <a:latin typeface="Cambria"/>
              </a:rPr>
              <a:t>unless you are talking about temperature.</a:t>
            </a:r>
          </a:p>
          <a:p>
            <a:pPr marR="0" lvl="2" rtl="0"/>
            <a:r>
              <a:rPr lang="en-US" altLang="zh-CN" b="0" i="0" baseline="0" dirty="0" smtClean="0">
                <a:solidFill>
                  <a:srgbClr val="4F81BD"/>
                </a:solidFill>
                <a:latin typeface="Cambria"/>
              </a:rPr>
              <a:t>Avoid abbreviations and acronyms that include other abbreviations and acronyms.</a:t>
            </a:r>
          </a:p>
          <a:p>
            <a:pPr marR="0" lvl="2" rtl="0"/>
            <a:r>
              <a:rPr lang="en-US" altLang="zh-CN" b="0" i="0" baseline="0" dirty="0" smtClean="0">
                <a:solidFill>
                  <a:srgbClr val="4F81BD"/>
                </a:solidFill>
                <a:latin typeface="Cambria"/>
              </a:rPr>
              <a:t>Avoid contractions.</a:t>
            </a:r>
          </a:p>
          <a:p>
            <a:pPr marR="0" lvl="2" rtl="0"/>
            <a:r>
              <a:rPr lang="en-US" altLang="zh-CN" b="1" i="0" baseline="0" dirty="0" smtClean="0">
                <a:solidFill>
                  <a:srgbClr val="4F81BD"/>
                </a:solidFill>
                <a:latin typeface="Cambria"/>
              </a:rPr>
              <a:t>Be careful of words than can be read as both verbs and nouns.</a:t>
            </a:r>
          </a:p>
          <a:p>
            <a:pPr lvl="3"/>
            <a:r>
              <a:rPr lang="en-US" altLang="zh-CN" b="1" i="0" dirty="0" smtClean="0"/>
              <a:t>File</a:t>
            </a:r>
          </a:p>
          <a:p>
            <a:pPr lvl="3"/>
            <a:r>
              <a:rPr lang="en-US" altLang="zh-CN" b="1" i="0" dirty="0" smtClean="0"/>
              <a:t>Post</a:t>
            </a:r>
          </a:p>
          <a:p>
            <a:pPr lvl="3"/>
            <a:r>
              <a:rPr lang="en-US" altLang="zh-CN" b="1" i="0" dirty="0" smtClean="0"/>
              <a:t>Input</a:t>
            </a:r>
          </a:p>
          <a:p>
            <a:pPr lvl="3"/>
            <a:r>
              <a:rPr lang="en-US" altLang="zh-CN" b="1" i="0" dirty="0" smtClean="0"/>
              <a:t>Screen</a:t>
            </a:r>
          </a:p>
          <a:p>
            <a:pPr lvl="3"/>
            <a:r>
              <a:rPr lang="en-US" altLang="zh-CN" b="1" i="0" dirty="0" smtClean="0"/>
              <a:t>Word</a:t>
            </a:r>
          </a:p>
          <a:p>
            <a:pPr lvl="3"/>
            <a:r>
              <a:rPr lang="en-US" altLang="zh-CN" b="1" i="0" dirty="0" smtClean="0"/>
              <a:t>Map</a:t>
            </a:r>
          </a:p>
          <a:p>
            <a:pPr marR="0" lvl="2" rtl="0"/>
            <a:r>
              <a:rPr lang="en-US" altLang="zh-CN" b="0" i="0" baseline="0" dirty="0" smtClean="0">
                <a:solidFill>
                  <a:srgbClr val="4F81BD"/>
                </a:solidFill>
                <a:latin typeface="Cambria"/>
              </a:rPr>
              <a:t>Follow the rules of capitalization for standard written English.</a:t>
            </a:r>
          </a:p>
          <a:p>
            <a:pPr marR="0" lvl="3" rtl="0"/>
            <a:r>
              <a:rPr lang="en-US" altLang="zh-CN" b="0" i="0" baseline="0" dirty="0" smtClean="0">
                <a:solidFill>
                  <a:srgbClr val="243F60"/>
                </a:solidFill>
                <a:latin typeface="Cambria"/>
              </a:rPr>
              <a:t>Do not capitalize the words that make up an abbreviation, even if the abbreviation is capitalized (except for proper nouns). </a:t>
            </a:r>
          </a:p>
          <a:p>
            <a:pPr marR="0" lvl="2" rtl="0"/>
            <a:r>
              <a:rPr lang="en-US" altLang="zh-CN" b="0" i="0" baseline="0" dirty="0" smtClean="0">
                <a:solidFill>
                  <a:srgbClr val="4F81BD"/>
                </a:solidFill>
                <a:latin typeface="Cambria"/>
              </a:rPr>
              <a:t>Avoid culturally sensitive terms.</a:t>
            </a:r>
          </a:p>
          <a:p>
            <a:pPr marR="0" lvl="3" rtl="0"/>
            <a:r>
              <a:rPr lang="en-US" altLang="zh-CN" b="0" i="0" baseline="0" dirty="0" smtClean="0">
                <a:solidFill>
                  <a:srgbClr val="FFFFFF"/>
                </a:solidFill>
                <a:latin typeface="+mn-lt"/>
              </a:rPr>
              <a:t>Avoid</a:t>
            </a:r>
            <a:r>
              <a:rPr lang="zh-CN" altLang="en-US" b="0" i="0" baseline="0" dirty="0" smtClean="0">
                <a:solidFill>
                  <a:srgbClr val="FFFFFF"/>
                </a:solidFill>
                <a:latin typeface="+mn-lt"/>
              </a:rPr>
              <a:t> </a:t>
            </a:r>
            <a:r>
              <a:rPr lang="en-US" altLang="zh-CN" b="0" i="0" baseline="0" dirty="0" smtClean="0">
                <a:solidFill>
                  <a:srgbClr val="FFFFFF"/>
                </a:solidFill>
                <a:latin typeface="+mn-lt"/>
              </a:rPr>
              <a:t>-- Use instead</a:t>
            </a:r>
          </a:p>
          <a:p>
            <a:pPr marR="0" lvl="3" rtl="0"/>
            <a:r>
              <a:rPr lang="en-US" altLang="zh-CN" b="0" i="0" dirty="0" smtClean="0"/>
              <a:t>International</a:t>
            </a:r>
            <a:r>
              <a:rPr lang="zh-CN" altLang="en-US" b="0" i="0" dirty="0" smtClean="0"/>
              <a:t> </a:t>
            </a:r>
            <a:r>
              <a:rPr lang="en-US" altLang="zh-CN" b="0" i="0" dirty="0" smtClean="0"/>
              <a:t>– Worldwide</a:t>
            </a:r>
          </a:p>
          <a:p>
            <a:pPr marR="0" lvl="3" rtl="0"/>
            <a:r>
              <a:rPr lang="en-US" altLang="zh-CN" b="0" i="0" dirty="0" smtClean="0"/>
              <a:t>Master/slave -- Server/client, master/subordinate</a:t>
            </a:r>
          </a:p>
          <a:p>
            <a:pPr marR="0" lvl="3" rtl="0"/>
            <a:r>
              <a:rPr lang="en-US" altLang="zh-CN" b="0" i="0" dirty="0" smtClean="0"/>
              <a:t>Collaborator</a:t>
            </a:r>
            <a:r>
              <a:rPr lang="zh-CN" altLang="en-US" b="0" i="0" dirty="0" smtClean="0"/>
              <a:t> </a:t>
            </a:r>
            <a:r>
              <a:rPr lang="en-US" altLang="zh-CN" b="0" i="0" dirty="0" smtClean="0"/>
              <a:t>-- Coworker, colleague</a:t>
            </a:r>
          </a:p>
          <a:p>
            <a:pPr marR="0" lvl="3" rtl="0"/>
            <a:r>
              <a:rPr lang="en-US" altLang="zh-CN" b="0" i="0" dirty="0" smtClean="0"/>
              <a:t>Demilitarized zone (DMZ)</a:t>
            </a:r>
            <a:r>
              <a:rPr lang="zh-CN" altLang="en-US" b="0" i="0" dirty="0" smtClean="0"/>
              <a:t> </a:t>
            </a:r>
            <a:r>
              <a:rPr lang="en-US" altLang="zh-CN" b="0" i="0" dirty="0" smtClean="0"/>
              <a:t>-- Perimeter network</a:t>
            </a:r>
          </a:p>
          <a:p>
            <a:pPr marR="0" lvl="3" rtl="0"/>
            <a:r>
              <a:rPr lang="en-US" altLang="zh-CN" b="0" i="0" dirty="0" smtClean="0"/>
              <a:t>Hang</a:t>
            </a:r>
            <a:r>
              <a:rPr lang="zh-CN" altLang="en-US" b="0" i="0" dirty="0" smtClean="0"/>
              <a:t> </a:t>
            </a:r>
            <a:r>
              <a:rPr lang="en-US" altLang="zh-CN" b="0" i="0" dirty="0" smtClean="0"/>
              <a:t>-- Stop responding</a:t>
            </a:r>
          </a:p>
          <a:p>
            <a:pPr marR="0" lvl="2" rtl="0"/>
            <a:r>
              <a:rPr lang="en-US" altLang="zh-CN" b="0" i="0" baseline="0" dirty="0" smtClean="0">
                <a:solidFill>
                  <a:srgbClr val="4F81BD"/>
                </a:solidFill>
                <a:latin typeface="Cambria"/>
              </a:rPr>
              <a:t>Whenever possible, use the central meaning of a word. </a:t>
            </a:r>
          </a:p>
          <a:p>
            <a:pPr marR="0" lvl="2" rtl="0"/>
            <a:r>
              <a:rPr lang="en-US" altLang="zh-CN" b="0" i="0" baseline="0" dirty="0" smtClean="0">
                <a:solidFill>
                  <a:srgbClr val="4F81BD"/>
                </a:solidFill>
                <a:latin typeface="Cambria"/>
              </a:rPr>
              <a:t>Avoid verbs with many meanings. </a:t>
            </a:r>
          </a:p>
          <a:p>
            <a:pPr marR="0" lvl="3" rtl="0"/>
            <a:r>
              <a:rPr lang="en-US" altLang="zh-CN" b="0" i="0" baseline="0" dirty="0" smtClean="0">
                <a:solidFill>
                  <a:srgbClr val="243F60"/>
                </a:solidFill>
                <a:latin typeface="Cambria"/>
              </a:rPr>
              <a:t>When unavoidable, use context to make your meaning unmistakable.</a:t>
            </a:r>
          </a:p>
          <a:p>
            <a:pPr marR="0" lvl="2" rtl="0"/>
            <a:r>
              <a:rPr lang="en-US" altLang="zh-CN" b="0" i="0" baseline="0" dirty="0" smtClean="0">
                <a:solidFill>
                  <a:srgbClr val="4F81BD"/>
                </a:solidFill>
                <a:latin typeface="Cambria"/>
              </a:rPr>
              <a:t>Include optional hyphens in compound words and following prefixes where ambiguity would result.</a:t>
            </a:r>
          </a:p>
          <a:p>
            <a:pPr marR="0" lvl="3" rtl="0"/>
            <a:r>
              <a:rPr lang="en-US" altLang="zh-CN" b="0" i="0" baseline="0" dirty="0" smtClean="0">
                <a:solidFill>
                  <a:srgbClr val="243F60"/>
                </a:solidFill>
                <a:latin typeface="Cambria"/>
              </a:rPr>
              <a:t>Co-worker (versus coworker)</a:t>
            </a:r>
          </a:p>
          <a:p>
            <a:pPr marR="0" lvl="3" rtl="0"/>
            <a:r>
              <a:rPr lang="en-US" altLang="zh-CN" b="0" i="0" baseline="0" dirty="0" smtClean="0">
                <a:solidFill>
                  <a:srgbClr val="243F60"/>
                </a:solidFill>
                <a:latin typeface="Cambria"/>
              </a:rPr>
              <a:t>There are exceptions to this, such as “email.”</a:t>
            </a:r>
          </a:p>
          <a:p>
            <a:pPr marR="0" lvl="1" rtl="0"/>
            <a:r>
              <a:rPr lang="en-US" altLang="zh-CN" b="0" i="0" baseline="0" dirty="0" smtClean="0">
                <a:solidFill>
                  <a:srgbClr val="4F81BD"/>
                </a:solidFill>
                <a:latin typeface="Cambria"/>
              </a:rPr>
              <a:t>These are guidelines, not unbreakable rules. There may be times not to follow a guideline, but choose your battles carefully and with justification. </a:t>
            </a:r>
            <a:endParaRPr lang="zh-CN" altLang="en-US" b="0" i="0" baseline="0" dirty="0" smtClean="0">
              <a:solidFill>
                <a:srgbClr val="4F81BD"/>
              </a:solidFill>
              <a:latin typeface="Cambria"/>
            </a:endParaRPr>
          </a:p>
          <a:p>
            <a:endParaRPr lang="en-US" b="0" i="0" dirty="0"/>
          </a:p>
        </p:txBody>
      </p:sp>
      <p:sp>
        <p:nvSpPr>
          <p:cNvPr id="4" name="Slide Number Placeholder 3"/>
          <p:cNvSpPr>
            <a:spLocks noGrp="1"/>
          </p:cNvSpPr>
          <p:nvPr>
            <p:ph type="sldNum" sz="quarter" idx="10"/>
          </p:nvPr>
        </p:nvSpPr>
        <p:spPr/>
        <p:txBody>
          <a:bodyPr/>
          <a:lstStyle/>
          <a:p>
            <a:fld id="{DC46426A-5948-43DB-B11D-F884229D454B}" type="slidenum">
              <a:rPr lang="en-US" smtClean="0"/>
              <a:pPr/>
              <a:t>81</a:t>
            </a:fld>
            <a:endParaRPr lang="en-US" dirty="0"/>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fontScale="85000" lnSpcReduction="20000"/>
          </a:bodyPr>
          <a:lstStyle/>
          <a:p>
            <a:pPr marR="0" lvl="0" rtl="0"/>
            <a:r>
              <a:rPr lang="en-US" altLang="zh-CN" b="0" i="0" baseline="0" dirty="0" smtClean="0">
                <a:latin typeface="Cambria"/>
              </a:rPr>
              <a:t>Write for the World</a:t>
            </a: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altLang="zh-CN" b="0" i="0" dirty="0" smtClean="0"/>
              <a:t>Follow these guidelines to globalize your content</a:t>
            </a:r>
            <a:r>
              <a:rPr lang="en-US" altLang="zh-CN" b="0" i="0" baseline="0" dirty="0" smtClean="0">
                <a:solidFill>
                  <a:srgbClr val="4F81BD"/>
                </a:solidFill>
                <a:latin typeface="Cambria"/>
              </a:rPr>
              <a:t> </a:t>
            </a:r>
            <a:r>
              <a:rPr lang="en-US" altLang="zh-CN" b="0" i="0" dirty="0" smtClean="0"/>
              <a:t>(Microsoft Corporation Editorial Style Board 2004, 63-65)</a:t>
            </a:r>
          </a:p>
          <a:p>
            <a:pPr marR="0" lvl="2" rtl="0"/>
            <a:r>
              <a:rPr lang="en-US" altLang="zh-CN" b="0" i="0" baseline="0" dirty="0" smtClean="0">
                <a:solidFill>
                  <a:srgbClr val="4F81BD"/>
                </a:solidFill>
                <a:latin typeface="Cambria"/>
              </a:rPr>
              <a:t>Avoid noun and verb phrases. </a:t>
            </a:r>
          </a:p>
          <a:p>
            <a:pPr marR="0" lvl="3" rtl="0"/>
            <a:r>
              <a:rPr lang="en-US" altLang="zh-CN" b="0" i="0" baseline="0" dirty="0" smtClean="0">
                <a:solidFill>
                  <a:srgbClr val="243F60"/>
                </a:solidFill>
                <a:latin typeface="Cambria"/>
              </a:rPr>
              <a:t>Use “ensure”</a:t>
            </a:r>
            <a:r>
              <a:rPr lang="zh-CN" altLang="en-US" b="0" i="0" baseline="0" dirty="0" smtClean="0">
                <a:solidFill>
                  <a:srgbClr val="243F60"/>
                </a:solidFill>
                <a:latin typeface="Cambria"/>
              </a:rPr>
              <a:t> </a:t>
            </a:r>
            <a:r>
              <a:rPr lang="en-US" altLang="zh-CN" b="0" i="0" baseline="0" dirty="0" smtClean="0">
                <a:solidFill>
                  <a:srgbClr val="243F60"/>
                </a:solidFill>
                <a:latin typeface="Cambria"/>
              </a:rPr>
              <a:t>(or “verify”) instead of “make sure.”</a:t>
            </a:r>
          </a:p>
          <a:p>
            <a:pPr marR="0" lvl="2" rtl="0"/>
            <a:r>
              <a:rPr lang="en-US" altLang="zh-CN" b="0" i="0" baseline="0" dirty="0" smtClean="0">
                <a:solidFill>
                  <a:srgbClr val="4F81BD"/>
                </a:solidFill>
                <a:latin typeface="Cambria"/>
              </a:rPr>
              <a:t>Avoid participial forms of verbs and also nouns formed from verbs.</a:t>
            </a:r>
          </a:p>
          <a:p>
            <a:pPr marR="0" lvl="3" rtl="0"/>
            <a:r>
              <a:rPr lang="en-US" altLang="zh-CN" b="0" i="0" baseline="0" dirty="0" smtClean="0">
                <a:solidFill>
                  <a:srgbClr val="243F60"/>
                </a:solidFill>
                <a:latin typeface="Cambria"/>
              </a:rPr>
              <a:t>Use “arrive”</a:t>
            </a:r>
            <a:r>
              <a:rPr lang="zh-CN" altLang="en-US" b="0" i="0" baseline="0" dirty="0" smtClean="0">
                <a:solidFill>
                  <a:srgbClr val="243F60"/>
                </a:solidFill>
                <a:latin typeface="Cambria"/>
              </a:rPr>
              <a:t> </a:t>
            </a:r>
            <a:r>
              <a:rPr lang="en-US" altLang="zh-CN" b="0" i="0" baseline="0" dirty="0" smtClean="0">
                <a:solidFill>
                  <a:srgbClr val="243F60"/>
                </a:solidFill>
                <a:latin typeface="Cambria"/>
              </a:rPr>
              <a:t>instead of “be arriving”</a:t>
            </a:r>
            <a:r>
              <a:rPr lang="zh-CN" altLang="en-US" b="0" i="0" baseline="0" dirty="0" smtClean="0">
                <a:solidFill>
                  <a:srgbClr val="243F60"/>
                </a:solidFill>
                <a:latin typeface="Cambria"/>
              </a:rPr>
              <a:t> </a:t>
            </a:r>
            <a:r>
              <a:rPr lang="en-US" altLang="zh-CN" b="0" i="0" baseline="0" dirty="0" smtClean="0">
                <a:solidFill>
                  <a:srgbClr val="243F60"/>
                </a:solidFill>
                <a:latin typeface="Cambria"/>
              </a:rPr>
              <a:t>(am arriving, are arriving).</a:t>
            </a:r>
          </a:p>
          <a:p>
            <a:pPr marR="0" lvl="2" rtl="0"/>
            <a:r>
              <a:rPr lang="en-US" altLang="zh-CN" b="0" i="0" baseline="0" dirty="0" smtClean="0">
                <a:solidFill>
                  <a:srgbClr val="4F81BD"/>
                </a:solidFill>
                <a:latin typeface="Cambria"/>
              </a:rPr>
              <a:t>Avoid using words for something other than their literal meaning.</a:t>
            </a:r>
          </a:p>
          <a:p>
            <a:pPr marR="0" lvl="3" rtl="0"/>
            <a:r>
              <a:rPr lang="en-US" altLang="zh-CN" b="0" i="0" baseline="0" dirty="0" smtClean="0">
                <a:solidFill>
                  <a:srgbClr val="243F60"/>
                </a:solidFill>
                <a:latin typeface="Cambria"/>
              </a:rPr>
              <a:t>Do not use “what</a:t>
            </a:r>
            <a:r>
              <a:rPr lang="zh-CN" altLang="en-US" b="0" i="0" baseline="0" dirty="0" smtClean="0">
                <a:solidFill>
                  <a:srgbClr val="243F60"/>
                </a:solidFill>
                <a:latin typeface="Cambria"/>
              </a:rPr>
              <a:t>’</a:t>
            </a:r>
            <a:r>
              <a:rPr lang="en-US" altLang="zh-CN" b="0" i="0" baseline="0" dirty="0" smtClean="0">
                <a:solidFill>
                  <a:srgbClr val="243F60"/>
                </a:solidFill>
                <a:latin typeface="Cambria"/>
              </a:rPr>
              <a:t>s hot”</a:t>
            </a:r>
            <a:r>
              <a:rPr lang="zh-CN" altLang="en-US" b="0" i="0" baseline="0" dirty="0" smtClean="0">
                <a:solidFill>
                  <a:srgbClr val="243F60"/>
                </a:solidFill>
                <a:latin typeface="Cambria"/>
              </a:rPr>
              <a:t> </a:t>
            </a:r>
            <a:r>
              <a:rPr lang="en-US" altLang="zh-CN" b="0" i="0" baseline="0" dirty="0" smtClean="0">
                <a:solidFill>
                  <a:srgbClr val="243F60"/>
                </a:solidFill>
                <a:latin typeface="Cambria"/>
              </a:rPr>
              <a:t>unless you are talking about temperature.</a:t>
            </a:r>
          </a:p>
          <a:p>
            <a:pPr marR="0" lvl="2" rtl="0"/>
            <a:r>
              <a:rPr lang="en-US" altLang="zh-CN" b="0" i="0" baseline="0" dirty="0" smtClean="0">
                <a:solidFill>
                  <a:srgbClr val="4F81BD"/>
                </a:solidFill>
                <a:latin typeface="Cambria"/>
              </a:rPr>
              <a:t>Avoid abbreviations and acronyms that include other abbreviations and acronyms.</a:t>
            </a:r>
          </a:p>
          <a:p>
            <a:pPr marR="0" lvl="2" rtl="0"/>
            <a:r>
              <a:rPr lang="en-US" altLang="zh-CN" b="0" i="0" baseline="0" dirty="0" smtClean="0">
                <a:solidFill>
                  <a:srgbClr val="4F81BD"/>
                </a:solidFill>
                <a:latin typeface="Cambria"/>
              </a:rPr>
              <a:t>Avoid contractions.</a:t>
            </a:r>
          </a:p>
          <a:p>
            <a:pPr marR="0" lvl="2" rtl="0"/>
            <a:r>
              <a:rPr lang="en-US" altLang="zh-CN" b="0" i="0" baseline="0" dirty="0" smtClean="0">
                <a:solidFill>
                  <a:srgbClr val="4F81BD"/>
                </a:solidFill>
                <a:latin typeface="Cambria"/>
              </a:rPr>
              <a:t>Be careful of words than can be read as both verbs and nouns.</a:t>
            </a:r>
          </a:p>
          <a:p>
            <a:pPr marR="0" lvl="2" rtl="0"/>
            <a:r>
              <a:rPr lang="en-US" altLang="zh-CN" b="1" i="0" baseline="0" dirty="0" smtClean="0">
                <a:solidFill>
                  <a:srgbClr val="4F81BD"/>
                </a:solidFill>
                <a:latin typeface="Cambria"/>
              </a:rPr>
              <a:t>Follow the rules of capitalization for standard written English.</a:t>
            </a:r>
          </a:p>
          <a:p>
            <a:pPr marR="0" lvl="3" rtl="0"/>
            <a:r>
              <a:rPr lang="en-US" altLang="zh-CN" b="0" i="0" baseline="0" dirty="0" smtClean="0">
                <a:solidFill>
                  <a:srgbClr val="243F60"/>
                </a:solidFill>
                <a:latin typeface="Cambria"/>
              </a:rPr>
              <a:t>Do not capitalize the words that make up an abbreviation, even if the abbreviation is capitalized (except for proper nouns). </a:t>
            </a:r>
          </a:p>
          <a:p>
            <a:pPr marR="0" lvl="2" rtl="0"/>
            <a:r>
              <a:rPr lang="en-US" altLang="zh-CN" b="0" i="0" baseline="0" dirty="0" smtClean="0">
                <a:solidFill>
                  <a:srgbClr val="4F81BD"/>
                </a:solidFill>
                <a:latin typeface="Cambria"/>
              </a:rPr>
              <a:t>Avoid culturally sensitive terms.</a:t>
            </a:r>
          </a:p>
          <a:p>
            <a:pPr marR="0" lvl="3" rtl="0"/>
            <a:r>
              <a:rPr lang="en-US" altLang="zh-CN" b="0" i="0" baseline="0" dirty="0" smtClean="0">
                <a:solidFill>
                  <a:srgbClr val="FFFFFF"/>
                </a:solidFill>
                <a:latin typeface="+mn-lt"/>
              </a:rPr>
              <a:t>Avoid</a:t>
            </a:r>
            <a:r>
              <a:rPr lang="zh-CN" altLang="en-US" b="0" i="0" baseline="0" dirty="0" smtClean="0">
                <a:solidFill>
                  <a:srgbClr val="FFFFFF"/>
                </a:solidFill>
                <a:latin typeface="+mn-lt"/>
              </a:rPr>
              <a:t> </a:t>
            </a:r>
            <a:r>
              <a:rPr lang="en-US" altLang="zh-CN" b="0" i="0" baseline="0" dirty="0" smtClean="0">
                <a:solidFill>
                  <a:srgbClr val="FFFFFF"/>
                </a:solidFill>
                <a:latin typeface="+mn-lt"/>
              </a:rPr>
              <a:t>-- Use instead</a:t>
            </a:r>
          </a:p>
          <a:p>
            <a:pPr marR="0" lvl="3" rtl="0"/>
            <a:r>
              <a:rPr lang="en-US" altLang="zh-CN" b="0" i="0" dirty="0" smtClean="0"/>
              <a:t>International</a:t>
            </a:r>
            <a:r>
              <a:rPr lang="zh-CN" altLang="en-US" b="0" i="0" dirty="0" smtClean="0"/>
              <a:t> </a:t>
            </a:r>
            <a:r>
              <a:rPr lang="en-US" altLang="zh-CN" b="0" i="0" dirty="0" smtClean="0"/>
              <a:t>– Worldwide</a:t>
            </a:r>
          </a:p>
          <a:p>
            <a:pPr marR="0" lvl="3" rtl="0"/>
            <a:r>
              <a:rPr lang="en-US" altLang="zh-CN" b="0" i="0" dirty="0" smtClean="0"/>
              <a:t>Master/slave -- Server/client, master/subordinate</a:t>
            </a:r>
          </a:p>
          <a:p>
            <a:pPr marR="0" lvl="3" rtl="0"/>
            <a:r>
              <a:rPr lang="en-US" altLang="zh-CN" b="0" i="0" dirty="0" smtClean="0"/>
              <a:t>Collaborator</a:t>
            </a:r>
            <a:r>
              <a:rPr lang="zh-CN" altLang="en-US" b="0" i="0" dirty="0" smtClean="0"/>
              <a:t> </a:t>
            </a:r>
            <a:r>
              <a:rPr lang="en-US" altLang="zh-CN" b="0" i="0" dirty="0" smtClean="0"/>
              <a:t>-- Coworker, colleague</a:t>
            </a:r>
          </a:p>
          <a:p>
            <a:pPr marR="0" lvl="3" rtl="0"/>
            <a:r>
              <a:rPr lang="en-US" altLang="zh-CN" b="0" i="0" dirty="0" smtClean="0"/>
              <a:t>Demilitarized zone (DMZ)</a:t>
            </a:r>
            <a:r>
              <a:rPr lang="zh-CN" altLang="en-US" b="0" i="0" dirty="0" smtClean="0"/>
              <a:t> </a:t>
            </a:r>
            <a:r>
              <a:rPr lang="en-US" altLang="zh-CN" b="0" i="0" dirty="0" smtClean="0"/>
              <a:t>-- Perimeter network</a:t>
            </a:r>
          </a:p>
          <a:p>
            <a:pPr marR="0" lvl="3" rtl="0"/>
            <a:r>
              <a:rPr lang="en-US" altLang="zh-CN" b="0" i="0" dirty="0" smtClean="0"/>
              <a:t>Hang</a:t>
            </a:r>
            <a:r>
              <a:rPr lang="zh-CN" altLang="en-US" b="0" i="0" dirty="0" smtClean="0"/>
              <a:t> </a:t>
            </a:r>
            <a:r>
              <a:rPr lang="en-US" altLang="zh-CN" b="0" i="0" dirty="0" smtClean="0"/>
              <a:t>-- Stop responding</a:t>
            </a:r>
          </a:p>
          <a:p>
            <a:pPr marR="0" lvl="2" rtl="0"/>
            <a:r>
              <a:rPr lang="en-US" altLang="zh-CN" b="0" i="0" baseline="0" dirty="0" smtClean="0">
                <a:solidFill>
                  <a:srgbClr val="4F81BD"/>
                </a:solidFill>
                <a:latin typeface="Cambria"/>
              </a:rPr>
              <a:t>Whenever possible, use the central meaning of a word. </a:t>
            </a:r>
          </a:p>
          <a:p>
            <a:pPr marR="0" lvl="2" rtl="0"/>
            <a:r>
              <a:rPr lang="en-US" altLang="zh-CN" b="0" i="0" baseline="0" dirty="0" smtClean="0">
                <a:solidFill>
                  <a:srgbClr val="4F81BD"/>
                </a:solidFill>
                <a:latin typeface="Cambria"/>
              </a:rPr>
              <a:t>Avoid verbs with many meanings. </a:t>
            </a:r>
          </a:p>
          <a:p>
            <a:pPr marR="0" lvl="3" rtl="0"/>
            <a:r>
              <a:rPr lang="en-US" altLang="zh-CN" b="0" i="0" baseline="0" dirty="0" smtClean="0">
                <a:solidFill>
                  <a:srgbClr val="243F60"/>
                </a:solidFill>
                <a:latin typeface="Cambria"/>
              </a:rPr>
              <a:t>When unavoidable, use context to make your meaning unmistakable.</a:t>
            </a:r>
          </a:p>
          <a:p>
            <a:pPr marR="0" lvl="2" rtl="0"/>
            <a:r>
              <a:rPr lang="en-US" altLang="zh-CN" b="0" i="0" baseline="0" dirty="0" smtClean="0">
                <a:solidFill>
                  <a:srgbClr val="4F81BD"/>
                </a:solidFill>
                <a:latin typeface="Cambria"/>
              </a:rPr>
              <a:t>Include optional hyphens in compound words and following prefixes where ambiguity would result.</a:t>
            </a:r>
          </a:p>
          <a:p>
            <a:pPr marR="0" lvl="3" rtl="0"/>
            <a:r>
              <a:rPr lang="en-US" altLang="zh-CN" b="0" i="0" baseline="0" dirty="0" smtClean="0">
                <a:solidFill>
                  <a:srgbClr val="243F60"/>
                </a:solidFill>
                <a:latin typeface="Cambria"/>
              </a:rPr>
              <a:t>Co-worker (versus coworker)</a:t>
            </a:r>
          </a:p>
          <a:p>
            <a:pPr marR="0" lvl="3" rtl="0"/>
            <a:r>
              <a:rPr lang="en-US" altLang="zh-CN" b="0" i="0" baseline="0" dirty="0" smtClean="0">
                <a:solidFill>
                  <a:srgbClr val="243F60"/>
                </a:solidFill>
                <a:latin typeface="Cambria"/>
              </a:rPr>
              <a:t>There are exceptions to this, such as “email.”</a:t>
            </a:r>
          </a:p>
          <a:p>
            <a:pPr marR="0" lvl="1" rtl="0"/>
            <a:r>
              <a:rPr lang="en-US" altLang="zh-CN" b="0" i="0" baseline="0" dirty="0" smtClean="0">
                <a:solidFill>
                  <a:srgbClr val="4F81BD"/>
                </a:solidFill>
                <a:latin typeface="Cambria"/>
              </a:rPr>
              <a:t>These are guidelines, not unbreakable rules. There may be times not to follow a guideline, but choose your battles carefully and with justification. </a:t>
            </a:r>
            <a:endParaRPr lang="zh-CN" altLang="en-US" b="0" i="0" baseline="0" dirty="0" smtClean="0">
              <a:solidFill>
                <a:srgbClr val="4F81BD"/>
              </a:solidFill>
              <a:latin typeface="Cambria"/>
            </a:endParaRPr>
          </a:p>
          <a:p>
            <a:endParaRPr lang="en-US" b="0" i="0" dirty="0"/>
          </a:p>
        </p:txBody>
      </p:sp>
      <p:sp>
        <p:nvSpPr>
          <p:cNvPr id="4" name="Slide Number Placeholder 3"/>
          <p:cNvSpPr>
            <a:spLocks noGrp="1"/>
          </p:cNvSpPr>
          <p:nvPr>
            <p:ph type="sldNum" sz="quarter" idx="10"/>
          </p:nvPr>
        </p:nvSpPr>
        <p:spPr/>
        <p:txBody>
          <a:bodyPr/>
          <a:lstStyle/>
          <a:p>
            <a:fld id="{DC46426A-5948-43DB-B11D-F884229D454B}" type="slidenum">
              <a:rPr lang="en-US" smtClean="0"/>
              <a:pPr/>
              <a:t>82</a:t>
            </a:fld>
            <a:endParaRPr lang="en-US" dirty="0"/>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fontScale="77500" lnSpcReduction="20000"/>
          </a:bodyPr>
          <a:lstStyle/>
          <a:p>
            <a:pPr marR="0" lvl="0" rtl="0"/>
            <a:r>
              <a:rPr lang="en-US" altLang="zh-CN" b="0" i="0" baseline="0" dirty="0" smtClean="0">
                <a:latin typeface="Cambria"/>
              </a:rPr>
              <a:t>Write for the World</a:t>
            </a: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altLang="zh-CN" b="0" i="0" dirty="0" smtClean="0"/>
              <a:t>Follow these guidelines to globalize your content</a:t>
            </a:r>
            <a:r>
              <a:rPr lang="en-US" altLang="zh-CN" b="0" i="0" baseline="0" dirty="0" smtClean="0">
                <a:solidFill>
                  <a:srgbClr val="4F81BD"/>
                </a:solidFill>
                <a:latin typeface="Cambria"/>
              </a:rPr>
              <a:t> </a:t>
            </a:r>
            <a:r>
              <a:rPr lang="en-US" altLang="zh-CN" b="0" i="0" dirty="0" smtClean="0"/>
              <a:t>(Microsoft Corporation Editorial Style Board 2004, 63-65)</a:t>
            </a:r>
          </a:p>
          <a:p>
            <a:pPr marR="0" lvl="2" rtl="0"/>
            <a:r>
              <a:rPr lang="en-US" altLang="zh-CN" b="0" i="0" baseline="0" dirty="0" smtClean="0">
                <a:solidFill>
                  <a:srgbClr val="4F81BD"/>
                </a:solidFill>
                <a:latin typeface="Cambria"/>
              </a:rPr>
              <a:t>Avoid noun and verb phrases. </a:t>
            </a:r>
          </a:p>
          <a:p>
            <a:pPr marR="0" lvl="3" rtl="0"/>
            <a:r>
              <a:rPr lang="en-US" altLang="zh-CN" b="0" i="0" baseline="0" dirty="0" smtClean="0">
                <a:solidFill>
                  <a:srgbClr val="243F60"/>
                </a:solidFill>
                <a:latin typeface="Cambria"/>
              </a:rPr>
              <a:t>Use “ensure”</a:t>
            </a:r>
            <a:r>
              <a:rPr lang="zh-CN" altLang="en-US" b="0" i="0" baseline="0" dirty="0" smtClean="0">
                <a:solidFill>
                  <a:srgbClr val="243F60"/>
                </a:solidFill>
                <a:latin typeface="Cambria"/>
              </a:rPr>
              <a:t> </a:t>
            </a:r>
            <a:r>
              <a:rPr lang="en-US" altLang="zh-CN" b="0" i="0" baseline="0" dirty="0" smtClean="0">
                <a:solidFill>
                  <a:srgbClr val="243F60"/>
                </a:solidFill>
                <a:latin typeface="Cambria"/>
              </a:rPr>
              <a:t>(or “verify”) instead of “make sure.”</a:t>
            </a:r>
          </a:p>
          <a:p>
            <a:pPr marR="0" lvl="2" rtl="0"/>
            <a:r>
              <a:rPr lang="en-US" altLang="zh-CN" b="0" i="0" baseline="0" dirty="0" smtClean="0">
                <a:solidFill>
                  <a:srgbClr val="4F81BD"/>
                </a:solidFill>
                <a:latin typeface="Cambria"/>
              </a:rPr>
              <a:t>Avoid participial forms of verbs and also nouns formed from verbs.</a:t>
            </a:r>
          </a:p>
          <a:p>
            <a:pPr marR="0" lvl="3" rtl="0"/>
            <a:r>
              <a:rPr lang="en-US" altLang="zh-CN" b="0" i="0" baseline="0" dirty="0" smtClean="0">
                <a:solidFill>
                  <a:srgbClr val="243F60"/>
                </a:solidFill>
                <a:latin typeface="Cambria"/>
              </a:rPr>
              <a:t>Use “arrive”</a:t>
            </a:r>
            <a:r>
              <a:rPr lang="zh-CN" altLang="en-US" b="0" i="0" baseline="0" dirty="0" smtClean="0">
                <a:solidFill>
                  <a:srgbClr val="243F60"/>
                </a:solidFill>
                <a:latin typeface="Cambria"/>
              </a:rPr>
              <a:t> </a:t>
            </a:r>
            <a:r>
              <a:rPr lang="en-US" altLang="zh-CN" b="0" i="0" baseline="0" dirty="0" smtClean="0">
                <a:solidFill>
                  <a:srgbClr val="243F60"/>
                </a:solidFill>
                <a:latin typeface="Cambria"/>
              </a:rPr>
              <a:t>instead of “be arriving”</a:t>
            </a:r>
            <a:r>
              <a:rPr lang="zh-CN" altLang="en-US" b="0" i="0" baseline="0" dirty="0" smtClean="0">
                <a:solidFill>
                  <a:srgbClr val="243F60"/>
                </a:solidFill>
                <a:latin typeface="Cambria"/>
              </a:rPr>
              <a:t> </a:t>
            </a:r>
            <a:r>
              <a:rPr lang="en-US" altLang="zh-CN" b="0" i="0" baseline="0" dirty="0" smtClean="0">
                <a:solidFill>
                  <a:srgbClr val="243F60"/>
                </a:solidFill>
                <a:latin typeface="Cambria"/>
              </a:rPr>
              <a:t>(am arriving, are arriving).</a:t>
            </a:r>
          </a:p>
          <a:p>
            <a:pPr marR="0" lvl="2" rtl="0"/>
            <a:r>
              <a:rPr lang="en-US" altLang="zh-CN" b="0" i="0" baseline="0" dirty="0" smtClean="0">
                <a:solidFill>
                  <a:srgbClr val="4F81BD"/>
                </a:solidFill>
                <a:latin typeface="Cambria"/>
              </a:rPr>
              <a:t>Avoid using words for something other than their literal meaning.</a:t>
            </a:r>
          </a:p>
          <a:p>
            <a:pPr marR="0" lvl="3" rtl="0"/>
            <a:r>
              <a:rPr lang="en-US" altLang="zh-CN" b="0" i="0" baseline="0" dirty="0" smtClean="0">
                <a:solidFill>
                  <a:srgbClr val="243F60"/>
                </a:solidFill>
                <a:latin typeface="Cambria"/>
              </a:rPr>
              <a:t>Do not use “what</a:t>
            </a:r>
            <a:r>
              <a:rPr lang="zh-CN" altLang="en-US" b="0" i="0" baseline="0" dirty="0" smtClean="0">
                <a:solidFill>
                  <a:srgbClr val="243F60"/>
                </a:solidFill>
                <a:latin typeface="Cambria"/>
              </a:rPr>
              <a:t>’</a:t>
            </a:r>
            <a:r>
              <a:rPr lang="en-US" altLang="zh-CN" b="0" i="0" baseline="0" dirty="0" smtClean="0">
                <a:solidFill>
                  <a:srgbClr val="243F60"/>
                </a:solidFill>
                <a:latin typeface="Cambria"/>
              </a:rPr>
              <a:t>s hot”</a:t>
            </a:r>
            <a:r>
              <a:rPr lang="zh-CN" altLang="en-US" b="0" i="0" baseline="0" dirty="0" smtClean="0">
                <a:solidFill>
                  <a:srgbClr val="243F60"/>
                </a:solidFill>
                <a:latin typeface="Cambria"/>
              </a:rPr>
              <a:t> </a:t>
            </a:r>
            <a:r>
              <a:rPr lang="en-US" altLang="zh-CN" b="0" i="0" baseline="0" dirty="0" smtClean="0">
                <a:solidFill>
                  <a:srgbClr val="243F60"/>
                </a:solidFill>
                <a:latin typeface="Cambria"/>
              </a:rPr>
              <a:t>unless you are talking about temperature.</a:t>
            </a:r>
          </a:p>
          <a:p>
            <a:pPr marR="0" lvl="2" rtl="0"/>
            <a:r>
              <a:rPr lang="en-US" altLang="zh-CN" b="0" i="0" baseline="0" dirty="0" smtClean="0">
                <a:solidFill>
                  <a:srgbClr val="4F81BD"/>
                </a:solidFill>
                <a:latin typeface="Cambria"/>
              </a:rPr>
              <a:t>Avoid abbreviations and acronyms that include other abbreviations and acronyms.</a:t>
            </a:r>
          </a:p>
          <a:p>
            <a:pPr marR="0" lvl="2" rtl="0"/>
            <a:r>
              <a:rPr lang="en-US" altLang="zh-CN" b="0" i="0" baseline="0" dirty="0" smtClean="0">
                <a:solidFill>
                  <a:srgbClr val="4F81BD"/>
                </a:solidFill>
                <a:latin typeface="Cambria"/>
              </a:rPr>
              <a:t>Avoid contractions.</a:t>
            </a:r>
          </a:p>
          <a:p>
            <a:pPr marR="0" lvl="2" rtl="0"/>
            <a:r>
              <a:rPr lang="en-US" altLang="zh-CN" b="0" i="0" baseline="0" dirty="0" smtClean="0">
                <a:solidFill>
                  <a:srgbClr val="4F81BD"/>
                </a:solidFill>
                <a:latin typeface="Cambria"/>
              </a:rPr>
              <a:t>Be careful of words than can be read as both verbs and nouns.</a:t>
            </a:r>
          </a:p>
          <a:p>
            <a:pPr marR="0" lvl="2" rtl="0"/>
            <a:r>
              <a:rPr lang="en-US" altLang="zh-CN" b="0" i="0" baseline="0" dirty="0" smtClean="0">
                <a:solidFill>
                  <a:srgbClr val="4F81BD"/>
                </a:solidFill>
                <a:latin typeface="Cambria"/>
              </a:rPr>
              <a:t>Follow the rules of capitalization for standard written English.</a:t>
            </a:r>
          </a:p>
          <a:p>
            <a:pPr marR="0" lvl="3" rtl="0"/>
            <a:r>
              <a:rPr lang="en-US" altLang="zh-CN" b="1" i="0" baseline="0" dirty="0" smtClean="0">
                <a:solidFill>
                  <a:srgbClr val="243F60"/>
                </a:solidFill>
                <a:latin typeface="Cambria"/>
              </a:rPr>
              <a:t>Do not capitalize the words that make up an abbreviation, even if the abbreviation is capitalized (except for proper nouns).</a:t>
            </a:r>
          </a:p>
          <a:p>
            <a:pPr lvl="4"/>
            <a:r>
              <a:rPr lang="en-US" altLang="zh-CN" b="1" i="0" dirty="0" smtClean="0"/>
              <a:t>Original equipment manufacturer </a:t>
            </a:r>
          </a:p>
          <a:p>
            <a:pPr lvl="4"/>
            <a:r>
              <a:rPr lang="en-US" altLang="zh-CN" b="1" i="0" dirty="0" smtClean="0"/>
              <a:t>OEM</a:t>
            </a:r>
            <a:r>
              <a:rPr lang="en-US" altLang="zh-CN" b="1" i="0" baseline="0" dirty="0" smtClean="0">
                <a:solidFill>
                  <a:srgbClr val="243F60"/>
                </a:solidFill>
                <a:latin typeface="Cambria"/>
              </a:rPr>
              <a:t> </a:t>
            </a:r>
          </a:p>
          <a:p>
            <a:pPr marR="0" lvl="2" rtl="0"/>
            <a:r>
              <a:rPr lang="en-US" altLang="zh-CN" b="0" i="0" baseline="0" dirty="0" smtClean="0">
                <a:solidFill>
                  <a:srgbClr val="4F81BD"/>
                </a:solidFill>
                <a:latin typeface="Cambria"/>
              </a:rPr>
              <a:t>Avoid culturally sensitive terms.</a:t>
            </a:r>
          </a:p>
          <a:p>
            <a:pPr marR="0" lvl="3" rtl="0"/>
            <a:r>
              <a:rPr lang="en-US" altLang="zh-CN" b="0" i="0" baseline="0" dirty="0" smtClean="0">
                <a:solidFill>
                  <a:srgbClr val="FFFFFF"/>
                </a:solidFill>
                <a:latin typeface="+mn-lt"/>
              </a:rPr>
              <a:t>Avoid</a:t>
            </a:r>
            <a:r>
              <a:rPr lang="zh-CN" altLang="en-US" b="0" i="0" baseline="0" dirty="0" smtClean="0">
                <a:solidFill>
                  <a:srgbClr val="FFFFFF"/>
                </a:solidFill>
                <a:latin typeface="+mn-lt"/>
              </a:rPr>
              <a:t> </a:t>
            </a:r>
            <a:r>
              <a:rPr lang="en-US" altLang="zh-CN" b="0" i="0" baseline="0" dirty="0" smtClean="0">
                <a:solidFill>
                  <a:srgbClr val="FFFFFF"/>
                </a:solidFill>
                <a:latin typeface="+mn-lt"/>
              </a:rPr>
              <a:t>-- Use instead</a:t>
            </a:r>
          </a:p>
          <a:p>
            <a:pPr marR="0" lvl="3" rtl="0"/>
            <a:r>
              <a:rPr lang="en-US" altLang="zh-CN" b="0" i="0" dirty="0" smtClean="0"/>
              <a:t>International</a:t>
            </a:r>
            <a:r>
              <a:rPr lang="zh-CN" altLang="en-US" b="0" i="0" dirty="0" smtClean="0"/>
              <a:t> </a:t>
            </a:r>
            <a:r>
              <a:rPr lang="en-US" altLang="zh-CN" b="0" i="0" dirty="0" smtClean="0"/>
              <a:t>– Worldwide</a:t>
            </a:r>
          </a:p>
          <a:p>
            <a:pPr marR="0" lvl="3" rtl="0"/>
            <a:r>
              <a:rPr lang="en-US" altLang="zh-CN" b="0" i="0" dirty="0" smtClean="0"/>
              <a:t>Master/slave -- Server/client, master/subordinate</a:t>
            </a:r>
          </a:p>
          <a:p>
            <a:pPr marR="0" lvl="3" rtl="0"/>
            <a:r>
              <a:rPr lang="en-US" altLang="zh-CN" b="0" i="0" dirty="0" smtClean="0"/>
              <a:t>Collaborator</a:t>
            </a:r>
            <a:r>
              <a:rPr lang="zh-CN" altLang="en-US" b="0" i="0" dirty="0" smtClean="0"/>
              <a:t> </a:t>
            </a:r>
            <a:r>
              <a:rPr lang="en-US" altLang="zh-CN" b="0" i="0" dirty="0" smtClean="0"/>
              <a:t>-- Coworker, colleague</a:t>
            </a:r>
          </a:p>
          <a:p>
            <a:pPr marR="0" lvl="3" rtl="0"/>
            <a:r>
              <a:rPr lang="en-US" altLang="zh-CN" b="0" i="0" dirty="0" smtClean="0"/>
              <a:t>Demilitarized zone (DMZ)</a:t>
            </a:r>
            <a:r>
              <a:rPr lang="zh-CN" altLang="en-US" b="0" i="0" dirty="0" smtClean="0"/>
              <a:t> </a:t>
            </a:r>
            <a:r>
              <a:rPr lang="en-US" altLang="zh-CN" b="0" i="0" dirty="0" smtClean="0"/>
              <a:t>-- Perimeter network</a:t>
            </a:r>
          </a:p>
          <a:p>
            <a:pPr marR="0" lvl="3" rtl="0"/>
            <a:r>
              <a:rPr lang="en-US" altLang="zh-CN" b="0" i="0" dirty="0" smtClean="0"/>
              <a:t>Hang</a:t>
            </a:r>
            <a:r>
              <a:rPr lang="zh-CN" altLang="en-US" b="0" i="0" dirty="0" smtClean="0"/>
              <a:t> </a:t>
            </a:r>
            <a:r>
              <a:rPr lang="en-US" altLang="zh-CN" b="0" i="0" dirty="0" smtClean="0"/>
              <a:t>-- Stop responding</a:t>
            </a:r>
          </a:p>
          <a:p>
            <a:pPr marR="0" lvl="2" rtl="0"/>
            <a:r>
              <a:rPr lang="en-US" altLang="zh-CN" b="0" i="0" baseline="0" dirty="0" smtClean="0">
                <a:solidFill>
                  <a:srgbClr val="4F81BD"/>
                </a:solidFill>
                <a:latin typeface="Cambria"/>
              </a:rPr>
              <a:t>Whenever possible, use the central meaning of a word. </a:t>
            </a:r>
          </a:p>
          <a:p>
            <a:pPr marR="0" lvl="2" rtl="0"/>
            <a:r>
              <a:rPr lang="en-US" altLang="zh-CN" b="0" i="0" baseline="0" dirty="0" smtClean="0">
                <a:solidFill>
                  <a:srgbClr val="4F81BD"/>
                </a:solidFill>
                <a:latin typeface="Cambria"/>
              </a:rPr>
              <a:t>Avoid verbs with many meanings. </a:t>
            </a:r>
          </a:p>
          <a:p>
            <a:pPr marR="0" lvl="3" rtl="0"/>
            <a:r>
              <a:rPr lang="en-US" altLang="zh-CN" b="0" i="0" baseline="0" dirty="0" smtClean="0">
                <a:solidFill>
                  <a:srgbClr val="243F60"/>
                </a:solidFill>
                <a:latin typeface="Cambria"/>
              </a:rPr>
              <a:t>When unavoidable, use context to make your meaning unmistakable.</a:t>
            </a:r>
          </a:p>
          <a:p>
            <a:pPr marR="0" lvl="2" rtl="0"/>
            <a:r>
              <a:rPr lang="en-US" altLang="zh-CN" b="0" i="0" baseline="0" dirty="0" smtClean="0">
                <a:solidFill>
                  <a:srgbClr val="4F81BD"/>
                </a:solidFill>
                <a:latin typeface="Cambria"/>
              </a:rPr>
              <a:t>Include optional hyphens in compound words and following prefixes where ambiguity would result.</a:t>
            </a:r>
          </a:p>
          <a:p>
            <a:pPr marR="0" lvl="3" rtl="0"/>
            <a:r>
              <a:rPr lang="en-US" altLang="zh-CN" b="0" i="0" baseline="0" dirty="0" smtClean="0">
                <a:solidFill>
                  <a:srgbClr val="243F60"/>
                </a:solidFill>
                <a:latin typeface="Cambria"/>
              </a:rPr>
              <a:t>Co-worker (versus coworker)</a:t>
            </a:r>
          </a:p>
          <a:p>
            <a:pPr marR="0" lvl="3" rtl="0"/>
            <a:r>
              <a:rPr lang="en-US" altLang="zh-CN" b="0" i="0" baseline="0" dirty="0" smtClean="0">
                <a:solidFill>
                  <a:srgbClr val="243F60"/>
                </a:solidFill>
                <a:latin typeface="Cambria"/>
              </a:rPr>
              <a:t>There are exceptions to this, such as “email.”</a:t>
            </a:r>
          </a:p>
          <a:p>
            <a:pPr marR="0" lvl="1" rtl="0"/>
            <a:r>
              <a:rPr lang="en-US" altLang="zh-CN" b="0" i="0" baseline="0" dirty="0" smtClean="0">
                <a:solidFill>
                  <a:srgbClr val="4F81BD"/>
                </a:solidFill>
                <a:latin typeface="Cambria"/>
              </a:rPr>
              <a:t>These are guidelines, not unbreakable rules. There may be times not to follow a guideline, but choose your battles carefully and with justification. </a:t>
            </a:r>
            <a:endParaRPr lang="zh-CN" altLang="en-US" b="0" i="0" baseline="0" dirty="0" smtClean="0">
              <a:solidFill>
                <a:srgbClr val="4F81BD"/>
              </a:solidFill>
              <a:latin typeface="Cambria"/>
            </a:endParaRPr>
          </a:p>
          <a:p>
            <a:endParaRPr lang="en-US" b="0" i="0" dirty="0"/>
          </a:p>
        </p:txBody>
      </p:sp>
      <p:sp>
        <p:nvSpPr>
          <p:cNvPr id="4" name="Slide Number Placeholder 3"/>
          <p:cNvSpPr>
            <a:spLocks noGrp="1"/>
          </p:cNvSpPr>
          <p:nvPr>
            <p:ph type="sldNum" sz="quarter" idx="10"/>
          </p:nvPr>
        </p:nvSpPr>
        <p:spPr/>
        <p:txBody>
          <a:bodyPr/>
          <a:lstStyle/>
          <a:p>
            <a:fld id="{DC46426A-5948-43DB-B11D-F884229D454B}" type="slidenum">
              <a:rPr lang="en-US" smtClean="0"/>
              <a:pPr/>
              <a:t>83</a:t>
            </a:fld>
            <a:endParaRPr lang="en-US" dirty="0"/>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fontScale="77500" lnSpcReduction="20000"/>
          </a:bodyPr>
          <a:lstStyle/>
          <a:p>
            <a:pPr marR="0" lvl="0" rtl="0"/>
            <a:r>
              <a:rPr lang="en-US" altLang="zh-CN" b="0" i="0" baseline="0" dirty="0" smtClean="0">
                <a:latin typeface="Cambria"/>
              </a:rPr>
              <a:t>Write for the World</a:t>
            </a: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altLang="zh-CN" b="0" i="0" dirty="0" smtClean="0"/>
              <a:t>Follow these guidelines to globalize your content</a:t>
            </a:r>
            <a:r>
              <a:rPr lang="en-US" altLang="zh-CN" b="0" i="0" baseline="0" dirty="0" smtClean="0">
                <a:solidFill>
                  <a:srgbClr val="4F81BD"/>
                </a:solidFill>
                <a:latin typeface="Cambria"/>
              </a:rPr>
              <a:t> </a:t>
            </a:r>
            <a:r>
              <a:rPr lang="en-US" altLang="zh-CN" b="0" i="0" dirty="0" smtClean="0"/>
              <a:t>(Microsoft Corporation Editorial Style Board 2004, 63-65)</a:t>
            </a:r>
          </a:p>
          <a:p>
            <a:pPr marR="0" lvl="2" rtl="0"/>
            <a:r>
              <a:rPr lang="en-US" altLang="zh-CN" b="0" i="0" baseline="0" dirty="0" smtClean="0">
                <a:solidFill>
                  <a:srgbClr val="4F81BD"/>
                </a:solidFill>
                <a:latin typeface="Cambria"/>
              </a:rPr>
              <a:t>Avoid noun and verb phrases. </a:t>
            </a:r>
          </a:p>
          <a:p>
            <a:pPr marR="0" lvl="3" rtl="0"/>
            <a:r>
              <a:rPr lang="en-US" altLang="zh-CN" b="0" i="0" baseline="0" dirty="0" smtClean="0">
                <a:solidFill>
                  <a:srgbClr val="243F60"/>
                </a:solidFill>
                <a:latin typeface="Cambria"/>
              </a:rPr>
              <a:t>Use “ensure”</a:t>
            </a:r>
            <a:r>
              <a:rPr lang="zh-CN" altLang="en-US" b="0" i="0" baseline="0" dirty="0" smtClean="0">
                <a:solidFill>
                  <a:srgbClr val="243F60"/>
                </a:solidFill>
                <a:latin typeface="Cambria"/>
              </a:rPr>
              <a:t> </a:t>
            </a:r>
            <a:r>
              <a:rPr lang="en-US" altLang="zh-CN" b="0" i="0" baseline="0" dirty="0" smtClean="0">
                <a:solidFill>
                  <a:srgbClr val="243F60"/>
                </a:solidFill>
                <a:latin typeface="Cambria"/>
              </a:rPr>
              <a:t>(or “verify”) instead of “make sure.”</a:t>
            </a:r>
          </a:p>
          <a:p>
            <a:pPr marR="0" lvl="2" rtl="0"/>
            <a:r>
              <a:rPr lang="en-US" altLang="zh-CN" b="0" i="0" baseline="0" dirty="0" smtClean="0">
                <a:solidFill>
                  <a:srgbClr val="4F81BD"/>
                </a:solidFill>
                <a:latin typeface="Cambria"/>
              </a:rPr>
              <a:t>Avoid participial forms of verbs and also nouns formed from verbs.</a:t>
            </a:r>
          </a:p>
          <a:p>
            <a:pPr marR="0" lvl="3" rtl="0"/>
            <a:r>
              <a:rPr lang="en-US" altLang="zh-CN" b="0" i="0" baseline="0" dirty="0" smtClean="0">
                <a:solidFill>
                  <a:srgbClr val="243F60"/>
                </a:solidFill>
                <a:latin typeface="Cambria"/>
              </a:rPr>
              <a:t>Use “arrive”</a:t>
            </a:r>
            <a:r>
              <a:rPr lang="zh-CN" altLang="en-US" b="0" i="0" baseline="0" dirty="0" smtClean="0">
                <a:solidFill>
                  <a:srgbClr val="243F60"/>
                </a:solidFill>
                <a:latin typeface="Cambria"/>
              </a:rPr>
              <a:t> </a:t>
            </a:r>
            <a:r>
              <a:rPr lang="en-US" altLang="zh-CN" b="0" i="0" baseline="0" dirty="0" smtClean="0">
                <a:solidFill>
                  <a:srgbClr val="243F60"/>
                </a:solidFill>
                <a:latin typeface="Cambria"/>
              </a:rPr>
              <a:t>instead of “be arriving”</a:t>
            </a:r>
            <a:r>
              <a:rPr lang="zh-CN" altLang="en-US" b="0" i="0" baseline="0" dirty="0" smtClean="0">
                <a:solidFill>
                  <a:srgbClr val="243F60"/>
                </a:solidFill>
                <a:latin typeface="Cambria"/>
              </a:rPr>
              <a:t> </a:t>
            </a:r>
            <a:r>
              <a:rPr lang="en-US" altLang="zh-CN" b="0" i="0" baseline="0" dirty="0" smtClean="0">
                <a:solidFill>
                  <a:srgbClr val="243F60"/>
                </a:solidFill>
                <a:latin typeface="Cambria"/>
              </a:rPr>
              <a:t>(am arriving, are arriving).</a:t>
            </a:r>
          </a:p>
          <a:p>
            <a:pPr marR="0" lvl="2" rtl="0"/>
            <a:r>
              <a:rPr lang="en-US" altLang="zh-CN" b="0" i="0" baseline="0" dirty="0" smtClean="0">
                <a:solidFill>
                  <a:srgbClr val="4F81BD"/>
                </a:solidFill>
                <a:latin typeface="Cambria"/>
              </a:rPr>
              <a:t>Avoid using words for something other than their literal meaning.</a:t>
            </a:r>
          </a:p>
          <a:p>
            <a:pPr marR="0" lvl="3" rtl="0"/>
            <a:r>
              <a:rPr lang="en-US" altLang="zh-CN" b="0" i="0" baseline="0" dirty="0" smtClean="0">
                <a:solidFill>
                  <a:srgbClr val="243F60"/>
                </a:solidFill>
                <a:latin typeface="Cambria"/>
              </a:rPr>
              <a:t>Do not use “what</a:t>
            </a:r>
            <a:r>
              <a:rPr lang="zh-CN" altLang="en-US" b="0" i="0" baseline="0" dirty="0" smtClean="0">
                <a:solidFill>
                  <a:srgbClr val="243F60"/>
                </a:solidFill>
                <a:latin typeface="Cambria"/>
              </a:rPr>
              <a:t>’</a:t>
            </a:r>
            <a:r>
              <a:rPr lang="en-US" altLang="zh-CN" b="0" i="0" baseline="0" dirty="0" smtClean="0">
                <a:solidFill>
                  <a:srgbClr val="243F60"/>
                </a:solidFill>
                <a:latin typeface="Cambria"/>
              </a:rPr>
              <a:t>s hot”</a:t>
            </a:r>
            <a:r>
              <a:rPr lang="zh-CN" altLang="en-US" b="0" i="0" baseline="0" dirty="0" smtClean="0">
                <a:solidFill>
                  <a:srgbClr val="243F60"/>
                </a:solidFill>
                <a:latin typeface="Cambria"/>
              </a:rPr>
              <a:t> </a:t>
            </a:r>
            <a:r>
              <a:rPr lang="en-US" altLang="zh-CN" b="0" i="0" baseline="0" dirty="0" smtClean="0">
                <a:solidFill>
                  <a:srgbClr val="243F60"/>
                </a:solidFill>
                <a:latin typeface="Cambria"/>
              </a:rPr>
              <a:t>unless you are talking about temperature.</a:t>
            </a:r>
          </a:p>
          <a:p>
            <a:pPr marR="0" lvl="2" rtl="0"/>
            <a:r>
              <a:rPr lang="en-US" altLang="zh-CN" b="0" i="0" baseline="0" dirty="0" smtClean="0">
                <a:solidFill>
                  <a:srgbClr val="4F81BD"/>
                </a:solidFill>
                <a:latin typeface="Cambria"/>
              </a:rPr>
              <a:t>Avoid abbreviations and acronyms that include other abbreviations and acronyms.</a:t>
            </a:r>
          </a:p>
          <a:p>
            <a:pPr marR="0" lvl="2" rtl="0"/>
            <a:r>
              <a:rPr lang="en-US" altLang="zh-CN" b="0" i="0" baseline="0" dirty="0" smtClean="0">
                <a:solidFill>
                  <a:srgbClr val="4F81BD"/>
                </a:solidFill>
                <a:latin typeface="Cambria"/>
              </a:rPr>
              <a:t>Avoid contractions.</a:t>
            </a:r>
          </a:p>
          <a:p>
            <a:pPr marR="0" lvl="2" rtl="0"/>
            <a:r>
              <a:rPr lang="en-US" altLang="zh-CN" b="0" i="0" baseline="0" dirty="0" smtClean="0">
                <a:solidFill>
                  <a:srgbClr val="4F81BD"/>
                </a:solidFill>
                <a:latin typeface="Cambria"/>
              </a:rPr>
              <a:t>Be careful of words than can be read as both verbs and nouns.</a:t>
            </a:r>
          </a:p>
          <a:p>
            <a:pPr marR="0" lvl="2" rtl="0"/>
            <a:r>
              <a:rPr lang="en-US" altLang="zh-CN" b="0" i="0" baseline="0" dirty="0" smtClean="0">
                <a:solidFill>
                  <a:srgbClr val="4F81BD"/>
                </a:solidFill>
                <a:latin typeface="Cambria"/>
              </a:rPr>
              <a:t>Follow the rules of capitalization for standard written English.</a:t>
            </a:r>
          </a:p>
          <a:p>
            <a:pPr marR="0" lvl="3" rtl="0"/>
            <a:r>
              <a:rPr lang="en-US" altLang="zh-CN" b="0" i="0" baseline="0" dirty="0" smtClean="0">
                <a:solidFill>
                  <a:srgbClr val="243F60"/>
                </a:solidFill>
                <a:latin typeface="Cambria"/>
              </a:rPr>
              <a:t>Do not capitalize the words that make up an abbreviation, even if the abbreviation is capitalized (except for proper nouns). </a:t>
            </a:r>
          </a:p>
          <a:p>
            <a:pPr marR="0" lvl="2" rtl="0"/>
            <a:r>
              <a:rPr lang="en-US" altLang="zh-CN" b="1" i="0" baseline="0" dirty="0" smtClean="0">
                <a:solidFill>
                  <a:srgbClr val="4F81BD"/>
                </a:solidFill>
                <a:latin typeface="Cambria"/>
              </a:rPr>
              <a:t>Avoid culturally sensitive terms.</a:t>
            </a:r>
          </a:p>
          <a:p>
            <a:pPr marR="0" lvl="3" rtl="0"/>
            <a:r>
              <a:rPr lang="en-US" altLang="zh-CN" b="0" i="0" baseline="0" dirty="0" smtClean="0">
                <a:solidFill>
                  <a:srgbClr val="FFFFFF"/>
                </a:solidFill>
                <a:latin typeface="+mn-lt"/>
              </a:rPr>
              <a:t>Avoid</a:t>
            </a:r>
            <a:r>
              <a:rPr lang="zh-CN" altLang="en-US" b="0" i="0" baseline="0" dirty="0" smtClean="0">
                <a:solidFill>
                  <a:srgbClr val="FFFFFF"/>
                </a:solidFill>
                <a:latin typeface="+mn-lt"/>
              </a:rPr>
              <a:t> </a:t>
            </a:r>
            <a:r>
              <a:rPr lang="en-US" altLang="zh-CN" b="0" i="0" baseline="0" dirty="0" smtClean="0">
                <a:solidFill>
                  <a:srgbClr val="FFFFFF"/>
                </a:solidFill>
                <a:latin typeface="+mn-lt"/>
              </a:rPr>
              <a:t>-- Use instead</a:t>
            </a:r>
          </a:p>
          <a:p>
            <a:pPr marR="0" lvl="3" rtl="0"/>
            <a:r>
              <a:rPr lang="en-US" altLang="zh-CN" b="0" i="0" dirty="0" smtClean="0"/>
              <a:t>International</a:t>
            </a:r>
            <a:r>
              <a:rPr lang="zh-CN" altLang="en-US" b="0" i="0" dirty="0" smtClean="0"/>
              <a:t> </a:t>
            </a:r>
            <a:r>
              <a:rPr lang="en-US" altLang="zh-CN" b="0" i="0" dirty="0" smtClean="0"/>
              <a:t>– Worldwide</a:t>
            </a:r>
          </a:p>
          <a:p>
            <a:pPr marR="0" lvl="3" rtl="0"/>
            <a:r>
              <a:rPr lang="en-US" altLang="zh-CN" b="0" i="0" dirty="0" smtClean="0"/>
              <a:t>Master/slave -- Server/client, master/subordinate</a:t>
            </a:r>
          </a:p>
          <a:p>
            <a:pPr marR="0" lvl="3" rtl="0"/>
            <a:r>
              <a:rPr lang="en-US" altLang="zh-CN" b="0" i="0" dirty="0" smtClean="0"/>
              <a:t>Collaborator</a:t>
            </a:r>
            <a:r>
              <a:rPr lang="zh-CN" altLang="en-US" b="0" i="0" dirty="0" smtClean="0"/>
              <a:t> </a:t>
            </a:r>
            <a:r>
              <a:rPr lang="en-US" altLang="zh-CN" b="0" i="0" dirty="0" smtClean="0"/>
              <a:t>-- Coworker, colleague</a:t>
            </a:r>
          </a:p>
          <a:p>
            <a:pPr marR="0" lvl="3" rtl="0"/>
            <a:r>
              <a:rPr lang="en-US" altLang="zh-CN" b="0" i="0" dirty="0" smtClean="0"/>
              <a:t>Demilitarized zone (DMZ)</a:t>
            </a:r>
            <a:r>
              <a:rPr lang="zh-CN" altLang="en-US" b="0" i="0" dirty="0" smtClean="0"/>
              <a:t> </a:t>
            </a:r>
            <a:r>
              <a:rPr lang="en-US" altLang="zh-CN" b="0" i="0" dirty="0" smtClean="0"/>
              <a:t>-- Perimeter network</a:t>
            </a:r>
          </a:p>
          <a:p>
            <a:pPr marR="0" lvl="3" rtl="0"/>
            <a:r>
              <a:rPr lang="en-US" altLang="zh-CN" b="0" i="0" dirty="0" smtClean="0"/>
              <a:t>Hang</a:t>
            </a:r>
            <a:r>
              <a:rPr lang="zh-CN" altLang="en-US" b="0" i="0" dirty="0" smtClean="0"/>
              <a:t> </a:t>
            </a:r>
            <a:r>
              <a:rPr lang="en-US" altLang="zh-CN" b="0" i="0" dirty="0" smtClean="0"/>
              <a:t>-- Stop responding</a:t>
            </a:r>
          </a:p>
          <a:p>
            <a:pPr marR="0" lvl="2" rtl="0"/>
            <a:r>
              <a:rPr lang="en-US" altLang="zh-CN" b="0" i="0" baseline="0" dirty="0" smtClean="0">
                <a:solidFill>
                  <a:srgbClr val="4F81BD"/>
                </a:solidFill>
                <a:latin typeface="Cambria"/>
              </a:rPr>
              <a:t>Whenever possible, use the central meaning of a word. </a:t>
            </a:r>
          </a:p>
          <a:p>
            <a:pPr marR="0" lvl="2" rtl="0"/>
            <a:r>
              <a:rPr lang="en-US" altLang="zh-CN" b="0" i="0" baseline="0" dirty="0" smtClean="0">
                <a:solidFill>
                  <a:srgbClr val="4F81BD"/>
                </a:solidFill>
                <a:latin typeface="Cambria"/>
              </a:rPr>
              <a:t>Avoid verbs with many meanings. </a:t>
            </a:r>
          </a:p>
          <a:p>
            <a:pPr marR="0" lvl="3" rtl="0"/>
            <a:r>
              <a:rPr lang="en-US" altLang="zh-CN" b="0" i="0" baseline="0" dirty="0" smtClean="0">
                <a:solidFill>
                  <a:srgbClr val="243F60"/>
                </a:solidFill>
                <a:latin typeface="Cambria"/>
              </a:rPr>
              <a:t>When unavoidable, use context to make your meaning unmistakable.</a:t>
            </a:r>
          </a:p>
          <a:p>
            <a:pPr marR="0" lvl="2" rtl="0"/>
            <a:r>
              <a:rPr lang="en-US" altLang="zh-CN" b="0" i="0" baseline="0" dirty="0" smtClean="0">
                <a:solidFill>
                  <a:srgbClr val="4F81BD"/>
                </a:solidFill>
                <a:latin typeface="Cambria"/>
              </a:rPr>
              <a:t>Include optional hyphens in compound words and following prefixes where ambiguity would result.</a:t>
            </a:r>
          </a:p>
          <a:p>
            <a:pPr marR="0" lvl="3" rtl="0"/>
            <a:r>
              <a:rPr lang="en-US" altLang="zh-CN" b="0" i="0" baseline="0" dirty="0" smtClean="0">
                <a:solidFill>
                  <a:srgbClr val="243F60"/>
                </a:solidFill>
                <a:latin typeface="Cambria"/>
              </a:rPr>
              <a:t>Co-worker (versus coworker)</a:t>
            </a:r>
          </a:p>
          <a:p>
            <a:pPr marR="0" lvl="3" rtl="0"/>
            <a:r>
              <a:rPr lang="en-US" altLang="zh-CN" b="0" i="0" baseline="0" dirty="0" smtClean="0">
                <a:solidFill>
                  <a:srgbClr val="243F60"/>
                </a:solidFill>
                <a:latin typeface="Cambria"/>
              </a:rPr>
              <a:t>There are exceptions to this, such as “email.”</a:t>
            </a:r>
          </a:p>
          <a:p>
            <a:pPr marR="0" lvl="1" rtl="0"/>
            <a:r>
              <a:rPr lang="en-US" altLang="zh-CN" b="0" i="0" baseline="0" dirty="0" smtClean="0">
                <a:solidFill>
                  <a:srgbClr val="4F81BD"/>
                </a:solidFill>
                <a:latin typeface="Cambria"/>
              </a:rPr>
              <a:t>These are guidelines, not unbreakable rules. There may be times not to follow a guideline, but choose your battles carefully and with justification. </a:t>
            </a:r>
            <a:endParaRPr lang="zh-CN" altLang="en-US" b="0" i="0" baseline="0" dirty="0" smtClean="0">
              <a:solidFill>
                <a:srgbClr val="4F81BD"/>
              </a:solidFill>
              <a:latin typeface="Cambria"/>
            </a:endParaRPr>
          </a:p>
          <a:p>
            <a:endParaRPr lang="en-US" b="0" i="0" dirty="0"/>
          </a:p>
        </p:txBody>
      </p:sp>
      <p:sp>
        <p:nvSpPr>
          <p:cNvPr id="4" name="Slide Number Placeholder 3"/>
          <p:cNvSpPr>
            <a:spLocks noGrp="1"/>
          </p:cNvSpPr>
          <p:nvPr>
            <p:ph type="sldNum" sz="quarter" idx="10"/>
          </p:nvPr>
        </p:nvSpPr>
        <p:spPr/>
        <p:txBody>
          <a:bodyPr/>
          <a:lstStyle/>
          <a:p>
            <a:fld id="{DC46426A-5948-43DB-B11D-F884229D454B}" type="slidenum">
              <a:rPr lang="en-US" smtClean="0"/>
              <a:pPr/>
              <a:t>84</a:t>
            </a:fld>
            <a:endParaRPr lang="en-US" dirty="0"/>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fontScale="77500" lnSpcReduction="20000"/>
          </a:bodyPr>
          <a:lstStyle/>
          <a:p>
            <a:pPr marR="0" lvl="0" rtl="0"/>
            <a:r>
              <a:rPr lang="en-US" altLang="zh-CN" b="0" i="0" baseline="0" dirty="0" smtClean="0">
                <a:latin typeface="Cambria"/>
              </a:rPr>
              <a:t>Write for the World</a:t>
            </a: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altLang="zh-CN" b="0" i="0" dirty="0" smtClean="0"/>
              <a:t>Follow these guidelines to globalize your content</a:t>
            </a:r>
            <a:r>
              <a:rPr lang="en-US" altLang="zh-CN" b="0" i="0" baseline="0" dirty="0" smtClean="0">
                <a:solidFill>
                  <a:srgbClr val="4F81BD"/>
                </a:solidFill>
                <a:latin typeface="Cambria"/>
              </a:rPr>
              <a:t> </a:t>
            </a:r>
            <a:r>
              <a:rPr lang="en-US" altLang="zh-CN" b="0" i="0" dirty="0" smtClean="0"/>
              <a:t>(Microsoft Corporation Editorial Style Board 2004, 63-65)</a:t>
            </a:r>
          </a:p>
          <a:p>
            <a:pPr marR="0" lvl="2" rtl="0"/>
            <a:r>
              <a:rPr lang="en-US" altLang="zh-CN" b="0" i="0" baseline="0" dirty="0" smtClean="0">
                <a:solidFill>
                  <a:srgbClr val="4F81BD"/>
                </a:solidFill>
                <a:latin typeface="Cambria"/>
              </a:rPr>
              <a:t>Avoid noun and verb phrases. </a:t>
            </a:r>
          </a:p>
          <a:p>
            <a:pPr marR="0" lvl="3" rtl="0"/>
            <a:r>
              <a:rPr lang="en-US" altLang="zh-CN" b="0" i="0" baseline="0" dirty="0" smtClean="0">
                <a:solidFill>
                  <a:srgbClr val="243F60"/>
                </a:solidFill>
                <a:latin typeface="Cambria"/>
              </a:rPr>
              <a:t>Use “ensure”</a:t>
            </a:r>
            <a:r>
              <a:rPr lang="zh-CN" altLang="en-US" b="0" i="0" baseline="0" dirty="0" smtClean="0">
                <a:solidFill>
                  <a:srgbClr val="243F60"/>
                </a:solidFill>
                <a:latin typeface="Cambria"/>
              </a:rPr>
              <a:t> </a:t>
            </a:r>
            <a:r>
              <a:rPr lang="en-US" altLang="zh-CN" b="0" i="0" baseline="0" dirty="0" smtClean="0">
                <a:solidFill>
                  <a:srgbClr val="243F60"/>
                </a:solidFill>
                <a:latin typeface="Cambria"/>
              </a:rPr>
              <a:t>(or “verify”) instead of “make sure.”</a:t>
            </a:r>
          </a:p>
          <a:p>
            <a:pPr marR="0" lvl="2" rtl="0"/>
            <a:r>
              <a:rPr lang="en-US" altLang="zh-CN" b="0" i="0" baseline="0" dirty="0" smtClean="0">
                <a:solidFill>
                  <a:srgbClr val="4F81BD"/>
                </a:solidFill>
                <a:latin typeface="Cambria"/>
              </a:rPr>
              <a:t>Avoid participial forms of verbs and also nouns formed from verbs.</a:t>
            </a:r>
          </a:p>
          <a:p>
            <a:pPr marR="0" lvl="3" rtl="0"/>
            <a:r>
              <a:rPr lang="en-US" altLang="zh-CN" b="0" i="0" baseline="0" dirty="0" smtClean="0">
                <a:solidFill>
                  <a:srgbClr val="243F60"/>
                </a:solidFill>
                <a:latin typeface="Cambria"/>
              </a:rPr>
              <a:t>Use “arrive”</a:t>
            </a:r>
            <a:r>
              <a:rPr lang="zh-CN" altLang="en-US" b="0" i="0" baseline="0" dirty="0" smtClean="0">
                <a:solidFill>
                  <a:srgbClr val="243F60"/>
                </a:solidFill>
                <a:latin typeface="Cambria"/>
              </a:rPr>
              <a:t> </a:t>
            </a:r>
            <a:r>
              <a:rPr lang="en-US" altLang="zh-CN" b="0" i="0" baseline="0" dirty="0" smtClean="0">
                <a:solidFill>
                  <a:srgbClr val="243F60"/>
                </a:solidFill>
                <a:latin typeface="Cambria"/>
              </a:rPr>
              <a:t>instead of “be arriving”</a:t>
            </a:r>
            <a:r>
              <a:rPr lang="zh-CN" altLang="en-US" b="0" i="0" baseline="0" dirty="0" smtClean="0">
                <a:solidFill>
                  <a:srgbClr val="243F60"/>
                </a:solidFill>
                <a:latin typeface="Cambria"/>
              </a:rPr>
              <a:t> </a:t>
            </a:r>
            <a:r>
              <a:rPr lang="en-US" altLang="zh-CN" b="0" i="0" baseline="0" dirty="0" smtClean="0">
                <a:solidFill>
                  <a:srgbClr val="243F60"/>
                </a:solidFill>
                <a:latin typeface="Cambria"/>
              </a:rPr>
              <a:t>(am arriving, are arriving).</a:t>
            </a:r>
          </a:p>
          <a:p>
            <a:pPr marR="0" lvl="2" rtl="0"/>
            <a:r>
              <a:rPr lang="en-US" altLang="zh-CN" b="0" i="0" baseline="0" dirty="0" smtClean="0">
                <a:solidFill>
                  <a:srgbClr val="4F81BD"/>
                </a:solidFill>
                <a:latin typeface="Cambria"/>
              </a:rPr>
              <a:t>Avoid using words for something other than their literal meaning.</a:t>
            </a:r>
          </a:p>
          <a:p>
            <a:pPr marR="0" lvl="3" rtl="0"/>
            <a:r>
              <a:rPr lang="en-US" altLang="zh-CN" b="0" i="0" baseline="0" dirty="0" smtClean="0">
                <a:solidFill>
                  <a:srgbClr val="243F60"/>
                </a:solidFill>
                <a:latin typeface="Cambria"/>
              </a:rPr>
              <a:t>Do not use “what</a:t>
            </a:r>
            <a:r>
              <a:rPr lang="zh-CN" altLang="en-US" b="0" i="0" baseline="0" dirty="0" smtClean="0">
                <a:solidFill>
                  <a:srgbClr val="243F60"/>
                </a:solidFill>
                <a:latin typeface="Cambria"/>
              </a:rPr>
              <a:t>’</a:t>
            </a:r>
            <a:r>
              <a:rPr lang="en-US" altLang="zh-CN" b="0" i="0" baseline="0" dirty="0" smtClean="0">
                <a:solidFill>
                  <a:srgbClr val="243F60"/>
                </a:solidFill>
                <a:latin typeface="Cambria"/>
              </a:rPr>
              <a:t>s hot”</a:t>
            </a:r>
            <a:r>
              <a:rPr lang="zh-CN" altLang="en-US" b="0" i="0" baseline="0" dirty="0" smtClean="0">
                <a:solidFill>
                  <a:srgbClr val="243F60"/>
                </a:solidFill>
                <a:latin typeface="Cambria"/>
              </a:rPr>
              <a:t> </a:t>
            </a:r>
            <a:r>
              <a:rPr lang="en-US" altLang="zh-CN" b="0" i="0" baseline="0" dirty="0" smtClean="0">
                <a:solidFill>
                  <a:srgbClr val="243F60"/>
                </a:solidFill>
                <a:latin typeface="Cambria"/>
              </a:rPr>
              <a:t>unless you are talking about temperature.</a:t>
            </a:r>
          </a:p>
          <a:p>
            <a:pPr marR="0" lvl="2" rtl="0"/>
            <a:r>
              <a:rPr lang="en-US" altLang="zh-CN" b="0" i="0" baseline="0" dirty="0" smtClean="0">
                <a:solidFill>
                  <a:srgbClr val="4F81BD"/>
                </a:solidFill>
                <a:latin typeface="Cambria"/>
              </a:rPr>
              <a:t>Avoid abbreviations and acronyms that include other abbreviations and acronyms.</a:t>
            </a:r>
          </a:p>
          <a:p>
            <a:pPr marR="0" lvl="2" rtl="0"/>
            <a:r>
              <a:rPr lang="en-US" altLang="zh-CN" b="0" i="0" baseline="0" dirty="0" smtClean="0">
                <a:solidFill>
                  <a:srgbClr val="4F81BD"/>
                </a:solidFill>
                <a:latin typeface="Cambria"/>
              </a:rPr>
              <a:t>Avoid contractions.</a:t>
            </a:r>
          </a:p>
          <a:p>
            <a:pPr marR="0" lvl="2" rtl="0"/>
            <a:r>
              <a:rPr lang="en-US" altLang="zh-CN" b="0" i="0" baseline="0" dirty="0" smtClean="0">
                <a:solidFill>
                  <a:srgbClr val="4F81BD"/>
                </a:solidFill>
                <a:latin typeface="Cambria"/>
              </a:rPr>
              <a:t>Be careful of words than can be read as both verbs and nouns.</a:t>
            </a:r>
          </a:p>
          <a:p>
            <a:pPr marR="0" lvl="2" rtl="0"/>
            <a:r>
              <a:rPr lang="en-US" altLang="zh-CN" b="0" i="0" baseline="0" dirty="0" smtClean="0">
                <a:solidFill>
                  <a:srgbClr val="4F81BD"/>
                </a:solidFill>
                <a:latin typeface="Cambria"/>
              </a:rPr>
              <a:t>Follow the rules of capitalization for standard written English.</a:t>
            </a:r>
          </a:p>
          <a:p>
            <a:pPr marR="0" lvl="3" rtl="0"/>
            <a:r>
              <a:rPr lang="en-US" altLang="zh-CN" b="0" i="0" baseline="0" dirty="0" smtClean="0">
                <a:solidFill>
                  <a:srgbClr val="243F60"/>
                </a:solidFill>
                <a:latin typeface="Cambria"/>
              </a:rPr>
              <a:t>Do not capitalize the words that make up an abbreviation, even if the abbreviation is capitalized (except for proper nouns). </a:t>
            </a:r>
          </a:p>
          <a:p>
            <a:pPr marR="0" lvl="2" rtl="0"/>
            <a:r>
              <a:rPr lang="en-US" altLang="zh-CN" b="1" i="0" baseline="0" dirty="0" smtClean="0">
                <a:solidFill>
                  <a:srgbClr val="4F81BD"/>
                </a:solidFill>
                <a:latin typeface="Cambria"/>
              </a:rPr>
              <a:t>Avoid culturally sensitive terms.</a:t>
            </a:r>
          </a:p>
          <a:p>
            <a:pPr marR="0" lvl="3" rtl="0"/>
            <a:r>
              <a:rPr lang="en-US" altLang="zh-CN" b="1" i="0" baseline="0" dirty="0" smtClean="0">
                <a:solidFill>
                  <a:srgbClr val="FFFFFF"/>
                </a:solidFill>
                <a:latin typeface="+mn-lt"/>
              </a:rPr>
              <a:t>Avoid</a:t>
            </a:r>
            <a:r>
              <a:rPr lang="zh-CN" altLang="en-US" b="1" i="0" baseline="0" dirty="0" smtClean="0">
                <a:solidFill>
                  <a:srgbClr val="FFFFFF"/>
                </a:solidFill>
                <a:latin typeface="+mn-lt"/>
              </a:rPr>
              <a:t> </a:t>
            </a:r>
            <a:r>
              <a:rPr lang="en-US" altLang="zh-CN" b="1" i="0" baseline="0" dirty="0" smtClean="0">
                <a:solidFill>
                  <a:srgbClr val="FFFFFF"/>
                </a:solidFill>
                <a:latin typeface="+mn-lt"/>
              </a:rPr>
              <a:t>-- Use instead</a:t>
            </a:r>
          </a:p>
          <a:p>
            <a:pPr marR="0" lvl="3" rtl="0"/>
            <a:r>
              <a:rPr lang="en-US" altLang="zh-CN" b="1" i="0" dirty="0" smtClean="0"/>
              <a:t>International</a:t>
            </a:r>
            <a:r>
              <a:rPr lang="zh-CN" altLang="en-US" b="1" i="0" dirty="0" smtClean="0"/>
              <a:t> </a:t>
            </a:r>
            <a:r>
              <a:rPr lang="en-US" altLang="zh-CN" b="1" i="0" dirty="0" smtClean="0"/>
              <a:t>– Worldwide</a:t>
            </a:r>
          </a:p>
          <a:p>
            <a:pPr marR="0" lvl="3" rtl="0"/>
            <a:r>
              <a:rPr lang="en-US" altLang="zh-CN" b="1" i="0" dirty="0" smtClean="0"/>
              <a:t>Master/slave -- Server/client, master/subordinate</a:t>
            </a:r>
          </a:p>
          <a:p>
            <a:pPr marR="0" lvl="3" rtl="0"/>
            <a:r>
              <a:rPr lang="en-US" altLang="zh-CN" b="1" i="0" dirty="0" smtClean="0"/>
              <a:t>Collaborator</a:t>
            </a:r>
            <a:r>
              <a:rPr lang="zh-CN" altLang="en-US" b="1" i="0" dirty="0" smtClean="0"/>
              <a:t> </a:t>
            </a:r>
            <a:r>
              <a:rPr lang="en-US" altLang="zh-CN" b="1" i="0" dirty="0" smtClean="0"/>
              <a:t>-- Colleague</a:t>
            </a:r>
          </a:p>
          <a:p>
            <a:pPr marR="0" lvl="3" rtl="0"/>
            <a:r>
              <a:rPr lang="en-US" altLang="zh-CN" b="1" i="0" dirty="0" smtClean="0"/>
              <a:t>Demilitarized zone (DMZ)</a:t>
            </a:r>
            <a:r>
              <a:rPr lang="zh-CN" altLang="en-US" b="1" i="0" dirty="0" smtClean="0"/>
              <a:t> </a:t>
            </a:r>
            <a:r>
              <a:rPr lang="en-US" altLang="zh-CN" b="1" i="0" dirty="0" smtClean="0"/>
              <a:t>-- Perimeter network</a:t>
            </a:r>
          </a:p>
          <a:p>
            <a:pPr marR="0" lvl="3" rtl="0"/>
            <a:r>
              <a:rPr lang="en-US" altLang="zh-CN" b="1" i="0" dirty="0" smtClean="0"/>
              <a:t>Hang</a:t>
            </a:r>
            <a:r>
              <a:rPr lang="zh-CN" altLang="en-US" b="1" i="0" dirty="0" smtClean="0"/>
              <a:t> </a:t>
            </a:r>
            <a:r>
              <a:rPr lang="en-US" altLang="zh-CN" b="1" i="0" dirty="0" smtClean="0"/>
              <a:t>-- Stop responding</a:t>
            </a:r>
          </a:p>
          <a:p>
            <a:pPr marR="0" lvl="2" rtl="0"/>
            <a:r>
              <a:rPr lang="en-US" altLang="zh-CN" b="0" i="0" baseline="0" dirty="0" smtClean="0">
                <a:solidFill>
                  <a:srgbClr val="4F81BD"/>
                </a:solidFill>
                <a:latin typeface="Cambria"/>
              </a:rPr>
              <a:t>Whenever possible, use the central meaning of a word. </a:t>
            </a:r>
          </a:p>
          <a:p>
            <a:pPr marR="0" lvl="2" rtl="0"/>
            <a:r>
              <a:rPr lang="en-US" altLang="zh-CN" b="0" i="0" baseline="0" dirty="0" smtClean="0">
                <a:solidFill>
                  <a:srgbClr val="4F81BD"/>
                </a:solidFill>
                <a:latin typeface="Cambria"/>
              </a:rPr>
              <a:t>Avoid verbs with many meanings. </a:t>
            </a:r>
          </a:p>
          <a:p>
            <a:pPr marR="0" lvl="3" rtl="0"/>
            <a:r>
              <a:rPr lang="en-US" altLang="zh-CN" b="0" i="0" baseline="0" dirty="0" smtClean="0">
                <a:solidFill>
                  <a:srgbClr val="243F60"/>
                </a:solidFill>
                <a:latin typeface="Cambria"/>
              </a:rPr>
              <a:t>When unavoidable, use context to make your meaning unmistakable.</a:t>
            </a:r>
          </a:p>
          <a:p>
            <a:pPr marR="0" lvl="2" rtl="0"/>
            <a:r>
              <a:rPr lang="en-US" altLang="zh-CN" b="0" i="0" baseline="0" dirty="0" smtClean="0">
                <a:solidFill>
                  <a:srgbClr val="4F81BD"/>
                </a:solidFill>
                <a:latin typeface="Cambria"/>
              </a:rPr>
              <a:t>Include optional hyphens in compound words and following prefixes where ambiguity would result.</a:t>
            </a:r>
          </a:p>
          <a:p>
            <a:pPr marR="0" lvl="3" rtl="0"/>
            <a:r>
              <a:rPr lang="en-US" altLang="zh-CN" b="0" i="0" baseline="0" dirty="0" smtClean="0">
                <a:solidFill>
                  <a:srgbClr val="243F60"/>
                </a:solidFill>
                <a:latin typeface="Cambria"/>
              </a:rPr>
              <a:t>Co-worker (versus coworker)</a:t>
            </a:r>
          </a:p>
          <a:p>
            <a:pPr marR="0" lvl="3" rtl="0"/>
            <a:r>
              <a:rPr lang="en-US" altLang="zh-CN" b="0" i="0" baseline="0" dirty="0" smtClean="0">
                <a:solidFill>
                  <a:srgbClr val="243F60"/>
                </a:solidFill>
                <a:latin typeface="Cambria"/>
              </a:rPr>
              <a:t>There are exceptions to this, such as “email.”</a:t>
            </a:r>
          </a:p>
          <a:p>
            <a:pPr marR="0" lvl="1" rtl="0"/>
            <a:r>
              <a:rPr lang="en-US" altLang="zh-CN" b="0" i="0" baseline="0" dirty="0" smtClean="0">
                <a:solidFill>
                  <a:srgbClr val="4F81BD"/>
                </a:solidFill>
                <a:latin typeface="Cambria"/>
              </a:rPr>
              <a:t>These are guidelines, not unbreakable rules. There may be times not to follow a guideline, but choose your battles carefully and with justification. </a:t>
            </a:r>
            <a:endParaRPr lang="zh-CN" altLang="en-US" b="0" i="0" baseline="0" dirty="0" smtClean="0">
              <a:solidFill>
                <a:srgbClr val="4F81BD"/>
              </a:solidFill>
              <a:latin typeface="Cambria"/>
            </a:endParaRPr>
          </a:p>
          <a:p>
            <a:endParaRPr lang="en-US" b="0" i="0" dirty="0"/>
          </a:p>
        </p:txBody>
      </p:sp>
      <p:sp>
        <p:nvSpPr>
          <p:cNvPr id="4" name="Slide Number Placeholder 3"/>
          <p:cNvSpPr>
            <a:spLocks noGrp="1"/>
          </p:cNvSpPr>
          <p:nvPr>
            <p:ph type="sldNum" sz="quarter" idx="10"/>
          </p:nvPr>
        </p:nvSpPr>
        <p:spPr/>
        <p:txBody>
          <a:bodyPr/>
          <a:lstStyle/>
          <a:p>
            <a:fld id="{DC46426A-5948-43DB-B11D-F884229D454B}" type="slidenum">
              <a:rPr lang="en-US" smtClean="0"/>
              <a:pPr/>
              <a:t>85</a:t>
            </a:fld>
            <a:endParaRPr lang="en-US" dirty="0"/>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fontScale="77500" lnSpcReduction="20000"/>
          </a:bodyPr>
          <a:lstStyle/>
          <a:p>
            <a:pPr marR="0" lvl="0" rtl="0"/>
            <a:r>
              <a:rPr lang="en-US" altLang="zh-CN" b="0" i="0" baseline="0" dirty="0" smtClean="0">
                <a:latin typeface="Cambria"/>
              </a:rPr>
              <a:t>Write for the World</a:t>
            </a: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altLang="zh-CN" b="0" i="0" dirty="0" smtClean="0"/>
              <a:t>Follow these guidelines to globalize your content</a:t>
            </a:r>
            <a:r>
              <a:rPr lang="en-US" altLang="zh-CN" b="0" i="0" baseline="0" dirty="0" smtClean="0">
                <a:solidFill>
                  <a:srgbClr val="4F81BD"/>
                </a:solidFill>
                <a:latin typeface="Cambria"/>
              </a:rPr>
              <a:t> </a:t>
            </a:r>
            <a:r>
              <a:rPr lang="en-US" altLang="zh-CN" b="0" i="0" dirty="0" smtClean="0"/>
              <a:t>(Microsoft Corporation Editorial Style Board 2004, 63-65)</a:t>
            </a:r>
          </a:p>
          <a:p>
            <a:pPr marR="0" lvl="2" rtl="0"/>
            <a:r>
              <a:rPr lang="en-US" altLang="zh-CN" b="0" i="0" baseline="0" dirty="0" smtClean="0">
                <a:solidFill>
                  <a:srgbClr val="4F81BD"/>
                </a:solidFill>
                <a:latin typeface="Cambria"/>
              </a:rPr>
              <a:t>Avoid noun and verb phrases. </a:t>
            </a:r>
          </a:p>
          <a:p>
            <a:pPr marR="0" lvl="3" rtl="0"/>
            <a:r>
              <a:rPr lang="en-US" altLang="zh-CN" b="0" i="0" baseline="0" dirty="0" smtClean="0">
                <a:solidFill>
                  <a:srgbClr val="243F60"/>
                </a:solidFill>
                <a:latin typeface="Cambria"/>
              </a:rPr>
              <a:t>Use “ensure”</a:t>
            </a:r>
            <a:r>
              <a:rPr lang="zh-CN" altLang="en-US" b="0" i="0" baseline="0" dirty="0" smtClean="0">
                <a:solidFill>
                  <a:srgbClr val="243F60"/>
                </a:solidFill>
                <a:latin typeface="Cambria"/>
              </a:rPr>
              <a:t> </a:t>
            </a:r>
            <a:r>
              <a:rPr lang="en-US" altLang="zh-CN" b="0" i="0" baseline="0" dirty="0" smtClean="0">
                <a:solidFill>
                  <a:srgbClr val="243F60"/>
                </a:solidFill>
                <a:latin typeface="Cambria"/>
              </a:rPr>
              <a:t>(or “verify”) instead of “make sure.”</a:t>
            </a:r>
          </a:p>
          <a:p>
            <a:pPr marR="0" lvl="2" rtl="0"/>
            <a:r>
              <a:rPr lang="en-US" altLang="zh-CN" b="0" i="0" baseline="0" dirty="0" smtClean="0">
                <a:solidFill>
                  <a:srgbClr val="4F81BD"/>
                </a:solidFill>
                <a:latin typeface="Cambria"/>
              </a:rPr>
              <a:t>Avoid participial forms of verbs and also nouns formed from verbs.</a:t>
            </a:r>
          </a:p>
          <a:p>
            <a:pPr marR="0" lvl="3" rtl="0"/>
            <a:r>
              <a:rPr lang="en-US" altLang="zh-CN" b="0" i="0" baseline="0" dirty="0" smtClean="0">
                <a:solidFill>
                  <a:srgbClr val="243F60"/>
                </a:solidFill>
                <a:latin typeface="Cambria"/>
              </a:rPr>
              <a:t>Use “arrive”</a:t>
            </a:r>
            <a:r>
              <a:rPr lang="zh-CN" altLang="en-US" b="0" i="0" baseline="0" dirty="0" smtClean="0">
                <a:solidFill>
                  <a:srgbClr val="243F60"/>
                </a:solidFill>
                <a:latin typeface="Cambria"/>
              </a:rPr>
              <a:t> </a:t>
            </a:r>
            <a:r>
              <a:rPr lang="en-US" altLang="zh-CN" b="0" i="0" baseline="0" dirty="0" smtClean="0">
                <a:solidFill>
                  <a:srgbClr val="243F60"/>
                </a:solidFill>
                <a:latin typeface="Cambria"/>
              </a:rPr>
              <a:t>instead of “be arriving”</a:t>
            </a:r>
            <a:r>
              <a:rPr lang="zh-CN" altLang="en-US" b="0" i="0" baseline="0" dirty="0" smtClean="0">
                <a:solidFill>
                  <a:srgbClr val="243F60"/>
                </a:solidFill>
                <a:latin typeface="Cambria"/>
              </a:rPr>
              <a:t> </a:t>
            </a:r>
            <a:r>
              <a:rPr lang="en-US" altLang="zh-CN" b="0" i="0" baseline="0" dirty="0" smtClean="0">
                <a:solidFill>
                  <a:srgbClr val="243F60"/>
                </a:solidFill>
                <a:latin typeface="Cambria"/>
              </a:rPr>
              <a:t>(am arriving, are arriving).</a:t>
            </a:r>
          </a:p>
          <a:p>
            <a:pPr marR="0" lvl="2" rtl="0"/>
            <a:r>
              <a:rPr lang="en-US" altLang="zh-CN" b="0" i="0" baseline="0" dirty="0" smtClean="0">
                <a:solidFill>
                  <a:srgbClr val="4F81BD"/>
                </a:solidFill>
                <a:latin typeface="Cambria"/>
              </a:rPr>
              <a:t>Avoid using words for something other than their literal meaning.</a:t>
            </a:r>
          </a:p>
          <a:p>
            <a:pPr marR="0" lvl="3" rtl="0"/>
            <a:r>
              <a:rPr lang="en-US" altLang="zh-CN" b="0" i="0" baseline="0" dirty="0" smtClean="0">
                <a:solidFill>
                  <a:srgbClr val="243F60"/>
                </a:solidFill>
                <a:latin typeface="Cambria"/>
              </a:rPr>
              <a:t>Do not use “what</a:t>
            </a:r>
            <a:r>
              <a:rPr lang="zh-CN" altLang="en-US" b="0" i="0" baseline="0" dirty="0" smtClean="0">
                <a:solidFill>
                  <a:srgbClr val="243F60"/>
                </a:solidFill>
                <a:latin typeface="Cambria"/>
              </a:rPr>
              <a:t>’</a:t>
            </a:r>
            <a:r>
              <a:rPr lang="en-US" altLang="zh-CN" b="0" i="0" baseline="0" dirty="0" smtClean="0">
                <a:solidFill>
                  <a:srgbClr val="243F60"/>
                </a:solidFill>
                <a:latin typeface="Cambria"/>
              </a:rPr>
              <a:t>s hot”</a:t>
            </a:r>
            <a:r>
              <a:rPr lang="zh-CN" altLang="en-US" b="0" i="0" baseline="0" dirty="0" smtClean="0">
                <a:solidFill>
                  <a:srgbClr val="243F60"/>
                </a:solidFill>
                <a:latin typeface="Cambria"/>
              </a:rPr>
              <a:t> </a:t>
            </a:r>
            <a:r>
              <a:rPr lang="en-US" altLang="zh-CN" b="0" i="0" baseline="0" dirty="0" smtClean="0">
                <a:solidFill>
                  <a:srgbClr val="243F60"/>
                </a:solidFill>
                <a:latin typeface="Cambria"/>
              </a:rPr>
              <a:t>unless you are talking about temperature.</a:t>
            </a:r>
          </a:p>
          <a:p>
            <a:pPr marR="0" lvl="2" rtl="0"/>
            <a:r>
              <a:rPr lang="en-US" altLang="zh-CN" b="0" i="0" baseline="0" dirty="0" smtClean="0">
                <a:solidFill>
                  <a:srgbClr val="4F81BD"/>
                </a:solidFill>
                <a:latin typeface="Cambria"/>
              </a:rPr>
              <a:t>Avoid abbreviations and acronyms that include other abbreviations and acronyms.</a:t>
            </a:r>
          </a:p>
          <a:p>
            <a:pPr marR="0" lvl="2" rtl="0"/>
            <a:r>
              <a:rPr lang="en-US" altLang="zh-CN" b="0" i="0" baseline="0" dirty="0" smtClean="0">
                <a:solidFill>
                  <a:srgbClr val="4F81BD"/>
                </a:solidFill>
                <a:latin typeface="Cambria"/>
              </a:rPr>
              <a:t>Avoid contractions.</a:t>
            </a:r>
          </a:p>
          <a:p>
            <a:pPr marR="0" lvl="2" rtl="0"/>
            <a:r>
              <a:rPr lang="en-US" altLang="zh-CN" b="0" i="0" baseline="0" dirty="0" smtClean="0">
                <a:solidFill>
                  <a:srgbClr val="4F81BD"/>
                </a:solidFill>
                <a:latin typeface="Cambria"/>
              </a:rPr>
              <a:t>Be careful of words than can be read as both verbs and nouns.</a:t>
            </a:r>
          </a:p>
          <a:p>
            <a:pPr marR="0" lvl="2" rtl="0"/>
            <a:r>
              <a:rPr lang="en-US" altLang="zh-CN" b="0" i="0" baseline="0" dirty="0" smtClean="0">
                <a:solidFill>
                  <a:srgbClr val="4F81BD"/>
                </a:solidFill>
                <a:latin typeface="Cambria"/>
              </a:rPr>
              <a:t>Follow the rules of capitalization for standard written English.</a:t>
            </a:r>
          </a:p>
          <a:p>
            <a:pPr marR="0" lvl="3" rtl="0"/>
            <a:r>
              <a:rPr lang="en-US" altLang="zh-CN" b="0" i="0" baseline="0" dirty="0" smtClean="0">
                <a:solidFill>
                  <a:srgbClr val="243F60"/>
                </a:solidFill>
                <a:latin typeface="Cambria"/>
              </a:rPr>
              <a:t>Do not capitalize the words that make up an abbreviation, even if the abbreviation is capitalized (except for proper nouns). </a:t>
            </a:r>
          </a:p>
          <a:p>
            <a:pPr marR="0" lvl="2" rtl="0"/>
            <a:r>
              <a:rPr lang="en-US" altLang="zh-CN" b="0" i="0" baseline="0" dirty="0" smtClean="0">
                <a:solidFill>
                  <a:srgbClr val="4F81BD"/>
                </a:solidFill>
                <a:latin typeface="Cambria"/>
              </a:rPr>
              <a:t>Avoid culturally sensitive terms.</a:t>
            </a:r>
          </a:p>
          <a:p>
            <a:pPr marR="0" lvl="3" rtl="0"/>
            <a:r>
              <a:rPr lang="en-US" altLang="zh-CN" b="0" i="0" baseline="0" dirty="0" smtClean="0">
                <a:solidFill>
                  <a:srgbClr val="FFFFFF"/>
                </a:solidFill>
                <a:latin typeface="+mn-lt"/>
              </a:rPr>
              <a:t>Avoid</a:t>
            </a:r>
            <a:r>
              <a:rPr lang="zh-CN" altLang="en-US" b="0" i="0" baseline="0" dirty="0" smtClean="0">
                <a:solidFill>
                  <a:srgbClr val="FFFFFF"/>
                </a:solidFill>
                <a:latin typeface="+mn-lt"/>
              </a:rPr>
              <a:t> </a:t>
            </a:r>
            <a:r>
              <a:rPr lang="en-US" altLang="zh-CN" b="0" i="0" baseline="0" dirty="0" smtClean="0">
                <a:solidFill>
                  <a:srgbClr val="FFFFFF"/>
                </a:solidFill>
                <a:latin typeface="+mn-lt"/>
              </a:rPr>
              <a:t>-- Use instead</a:t>
            </a:r>
          </a:p>
          <a:p>
            <a:pPr marR="0" lvl="3" rtl="0"/>
            <a:r>
              <a:rPr lang="en-US" altLang="zh-CN" b="0" i="0" dirty="0" smtClean="0"/>
              <a:t>International</a:t>
            </a:r>
            <a:r>
              <a:rPr lang="zh-CN" altLang="en-US" b="0" i="0" dirty="0" smtClean="0"/>
              <a:t> </a:t>
            </a:r>
            <a:r>
              <a:rPr lang="en-US" altLang="zh-CN" b="0" i="0" dirty="0" smtClean="0"/>
              <a:t>– Worldwide</a:t>
            </a:r>
          </a:p>
          <a:p>
            <a:pPr marR="0" lvl="3" rtl="0"/>
            <a:r>
              <a:rPr lang="en-US" altLang="zh-CN" b="0" i="0" dirty="0" smtClean="0"/>
              <a:t>Master/slave -- Server/client, master/subordinate</a:t>
            </a:r>
          </a:p>
          <a:p>
            <a:pPr marR="0" lvl="3" rtl="0"/>
            <a:r>
              <a:rPr lang="en-US" altLang="zh-CN" b="0" i="0" dirty="0" smtClean="0"/>
              <a:t>Collaborator</a:t>
            </a:r>
            <a:r>
              <a:rPr lang="zh-CN" altLang="en-US" b="0" i="0" dirty="0" smtClean="0"/>
              <a:t> </a:t>
            </a:r>
            <a:r>
              <a:rPr lang="en-US" altLang="zh-CN" b="0" i="0" dirty="0" smtClean="0"/>
              <a:t>-- Coworker, colleague</a:t>
            </a:r>
          </a:p>
          <a:p>
            <a:pPr marR="0" lvl="3" rtl="0"/>
            <a:r>
              <a:rPr lang="en-US" altLang="zh-CN" b="0" i="0" dirty="0" smtClean="0"/>
              <a:t>Demilitarized zone (DMZ)</a:t>
            </a:r>
            <a:r>
              <a:rPr lang="zh-CN" altLang="en-US" b="0" i="0" dirty="0" smtClean="0"/>
              <a:t> </a:t>
            </a:r>
            <a:r>
              <a:rPr lang="en-US" altLang="zh-CN" b="0" i="0" dirty="0" smtClean="0"/>
              <a:t>-- Perimeter network</a:t>
            </a:r>
          </a:p>
          <a:p>
            <a:pPr marR="0" lvl="3" rtl="0"/>
            <a:r>
              <a:rPr lang="en-US" altLang="zh-CN" b="0" i="0" dirty="0" smtClean="0"/>
              <a:t>Hang</a:t>
            </a:r>
            <a:r>
              <a:rPr lang="zh-CN" altLang="en-US" b="0" i="0" dirty="0" smtClean="0"/>
              <a:t> </a:t>
            </a:r>
            <a:r>
              <a:rPr lang="en-US" altLang="zh-CN" b="0" i="0" dirty="0" smtClean="0"/>
              <a:t>-- Stop responding</a:t>
            </a:r>
          </a:p>
          <a:p>
            <a:pPr marR="0" lvl="2" rtl="0"/>
            <a:r>
              <a:rPr lang="en-US" altLang="zh-CN" b="1" i="0" baseline="0" dirty="0" smtClean="0">
                <a:solidFill>
                  <a:srgbClr val="4F81BD"/>
                </a:solidFill>
                <a:latin typeface="Cambria"/>
              </a:rPr>
              <a:t>Whenever possible, use the central meaning of a word. </a:t>
            </a:r>
          </a:p>
          <a:p>
            <a:pPr marR="0" lvl="2" rtl="0"/>
            <a:r>
              <a:rPr lang="en-US" altLang="zh-CN" b="0" i="0" baseline="0" dirty="0" smtClean="0">
                <a:solidFill>
                  <a:srgbClr val="4F81BD"/>
                </a:solidFill>
                <a:latin typeface="Cambria"/>
              </a:rPr>
              <a:t>Avoid verbs with many meanings. </a:t>
            </a:r>
          </a:p>
          <a:p>
            <a:pPr marR="0" lvl="3" rtl="0"/>
            <a:r>
              <a:rPr lang="en-US" altLang="zh-CN" b="0" i="0" baseline="0" dirty="0" smtClean="0">
                <a:solidFill>
                  <a:srgbClr val="243F60"/>
                </a:solidFill>
                <a:latin typeface="Cambria"/>
              </a:rPr>
              <a:t>When unavoidable, use context to make your meaning unmistakable.</a:t>
            </a:r>
          </a:p>
          <a:p>
            <a:pPr marR="0" lvl="2" rtl="0"/>
            <a:r>
              <a:rPr lang="en-US" altLang="zh-CN" b="0" i="0" baseline="0" dirty="0" smtClean="0">
                <a:solidFill>
                  <a:srgbClr val="4F81BD"/>
                </a:solidFill>
                <a:latin typeface="Cambria"/>
              </a:rPr>
              <a:t>Include optional hyphens in compound words and following prefixes where ambiguity would result.</a:t>
            </a:r>
          </a:p>
          <a:p>
            <a:pPr marR="0" lvl="3" rtl="0"/>
            <a:r>
              <a:rPr lang="en-US" altLang="zh-CN" b="0" i="0" baseline="0" dirty="0" smtClean="0">
                <a:solidFill>
                  <a:srgbClr val="243F60"/>
                </a:solidFill>
                <a:latin typeface="Cambria"/>
              </a:rPr>
              <a:t>Co-worker (versus coworker)</a:t>
            </a:r>
          </a:p>
          <a:p>
            <a:pPr marR="0" lvl="3" rtl="0"/>
            <a:r>
              <a:rPr lang="en-US" altLang="zh-CN" b="0" i="0" baseline="0" dirty="0" smtClean="0">
                <a:solidFill>
                  <a:srgbClr val="243F60"/>
                </a:solidFill>
                <a:latin typeface="Cambria"/>
              </a:rPr>
              <a:t>There are exceptions to this, such as “email.”</a:t>
            </a:r>
          </a:p>
          <a:p>
            <a:pPr marR="0" lvl="1" rtl="0"/>
            <a:r>
              <a:rPr lang="en-US" altLang="zh-CN" b="0" i="0" baseline="0" dirty="0" smtClean="0">
                <a:solidFill>
                  <a:srgbClr val="4F81BD"/>
                </a:solidFill>
                <a:latin typeface="Cambria"/>
              </a:rPr>
              <a:t>These are guidelines, not unbreakable rules. There may be times not to follow a guideline, but choose your battles carefully and with justification. </a:t>
            </a:r>
            <a:endParaRPr lang="zh-CN" altLang="en-US" b="0" i="0" baseline="0" dirty="0" smtClean="0">
              <a:solidFill>
                <a:srgbClr val="4F81BD"/>
              </a:solidFill>
              <a:latin typeface="Cambria"/>
            </a:endParaRPr>
          </a:p>
          <a:p>
            <a:endParaRPr lang="en-US" b="0" i="0" dirty="0"/>
          </a:p>
        </p:txBody>
      </p:sp>
      <p:sp>
        <p:nvSpPr>
          <p:cNvPr id="4" name="Slide Number Placeholder 3"/>
          <p:cNvSpPr>
            <a:spLocks noGrp="1"/>
          </p:cNvSpPr>
          <p:nvPr>
            <p:ph type="sldNum" sz="quarter" idx="10"/>
          </p:nvPr>
        </p:nvSpPr>
        <p:spPr/>
        <p:txBody>
          <a:bodyPr/>
          <a:lstStyle/>
          <a:p>
            <a:fld id="{DC46426A-5948-43DB-B11D-F884229D454B}" type="slidenum">
              <a:rPr lang="en-US" smtClean="0"/>
              <a:pPr/>
              <a:t>86</a:t>
            </a:fld>
            <a:endParaRPr lang="en-US" dirty="0"/>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fontScale="77500" lnSpcReduction="20000"/>
          </a:bodyPr>
          <a:lstStyle/>
          <a:p>
            <a:pPr marR="0" lvl="0" rtl="0"/>
            <a:r>
              <a:rPr lang="en-US" altLang="zh-CN" b="0" i="0" baseline="0" dirty="0" smtClean="0">
                <a:latin typeface="Cambria"/>
              </a:rPr>
              <a:t>Write for the World</a:t>
            </a: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altLang="zh-CN" b="0" i="0" dirty="0" smtClean="0"/>
              <a:t>Follow these guidelines to globalize your content</a:t>
            </a:r>
            <a:r>
              <a:rPr lang="en-US" altLang="zh-CN" b="0" i="0" baseline="0" dirty="0" smtClean="0">
                <a:solidFill>
                  <a:srgbClr val="4F81BD"/>
                </a:solidFill>
                <a:latin typeface="Cambria"/>
              </a:rPr>
              <a:t> </a:t>
            </a:r>
            <a:r>
              <a:rPr lang="en-US" altLang="zh-CN" b="0" i="0" dirty="0" smtClean="0"/>
              <a:t>(Microsoft Corporation Editorial Style Board 2004, 63-65)</a:t>
            </a:r>
          </a:p>
          <a:p>
            <a:pPr marR="0" lvl="2" rtl="0"/>
            <a:r>
              <a:rPr lang="en-US" altLang="zh-CN" b="0" i="0" baseline="0" dirty="0" smtClean="0">
                <a:solidFill>
                  <a:srgbClr val="4F81BD"/>
                </a:solidFill>
                <a:latin typeface="Cambria"/>
              </a:rPr>
              <a:t>Avoid noun and verb phrases. </a:t>
            </a:r>
          </a:p>
          <a:p>
            <a:pPr marR="0" lvl="3" rtl="0"/>
            <a:r>
              <a:rPr lang="en-US" altLang="zh-CN" b="0" i="0" baseline="0" dirty="0" smtClean="0">
                <a:solidFill>
                  <a:srgbClr val="243F60"/>
                </a:solidFill>
                <a:latin typeface="Cambria"/>
              </a:rPr>
              <a:t>Use “ensure”</a:t>
            </a:r>
            <a:r>
              <a:rPr lang="zh-CN" altLang="en-US" b="0" i="0" baseline="0" dirty="0" smtClean="0">
                <a:solidFill>
                  <a:srgbClr val="243F60"/>
                </a:solidFill>
                <a:latin typeface="Cambria"/>
              </a:rPr>
              <a:t> </a:t>
            </a:r>
            <a:r>
              <a:rPr lang="en-US" altLang="zh-CN" b="0" i="0" baseline="0" dirty="0" smtClean="0">
                <a:solidFill>
                  <a:srgbClr val="243F60"/>
                </a:solidFill>
                <a:latin typeface="Cambria"/>
              </a:rPr>
              <a:t>(or “verify”) instead of “make sure.”</a:t>
            </a:r>
          </a:p>
          <a:p>
            <a:pPr marR="0" lvl="2" rtl="0"/>
            <a:r>
              <a:rPr lang="en-US" altLang="zh-CN" b="0" i="0" baseline="0" dirty="0" smtClean="0">
                <a:solidFill>
                  <a:srgbClr val="4F81BD"/>
                </a:solidFill>
                <a:latin typeface="Cambria"/>
              </a:rPr>
              <a:t>Avoid participial forms of verbs and also nouns formed from verbs.</a:t>
            </a:r>
          </a:p>
          <a:p>
            <a:pPr marR="0" lvl="3" rtl="0"/>
            <a:r>
              <a:rPr lang="en-US" altLang="zh-CN" b="0" i="0" baseline="0" dirty="0" smtClean="0">
                <a:solidFill>
                  <a:srgbClr val="243F60"/>
                </a:solidFill>
                <a:latin typeface="Cambria"/>
              </a:rPr>
              <a:t>Use “arrive”</a:t>
            </a:r>
            <a:r>
              <a:rPr lang="zh-CN" altLang="en-US" b="0" i="0" baseline="0" dirty="0" smtClean="0">
                <a:solidFill>
                  <a:srgbClr val="243F60"/>
                </a:solidFill>
                <a:latin typeface="Cambria"/>
              </a:rPr>
              <a:t> </a:t>
            </a:r>
            <a:r>
              <a:rPr lang="en-US" altLang="zh-CN" b="0" i="0" baseline="0" dirty="0" smtClean="0">
                <a:solidFill>
                  <a:srgbClr val="243F60"/>
                </a:solidFill>
                <a:latin typeface="Cambria"/>
              </a:rPr>
              <a:t>instead of “be arriving”</a:t>
            </a:r>
            <a:r>
              <a:rPr lang="zh-CN" altLang="en-US" b="0" i="0" baseline="0" dirty="0" smtClean="0">
                <a:solidFill>
                  <a:srgbClr val="243F60"/>
                </a:solidFill>
                <a:latin typeface="Cambria"/>
              </a:rPr>
              <a:t> </a:t>
            </a:r>
            <a:r>
              <a:rPr lang="en-US" altLang="zh-CN" b="0" i="0" baseline="0" dirty="0" smtClean="0">
                <a:solidFill>
                  <a:srgbClr val="243F60"/>
                </a:solidFill>
                <a:latin typeface="Cambria"/>
              </a:rPr>
              <a:t>(am arriving, are arriving).</a:t>
            </a:r>
          </a:p>
          <a:p>
            <a:pPr marR="0" lvl="2" rtl="0"/>
            <a:r>
              <a:rPr lang="en-US" altLang="zh-CN" b="0" i="0" baseline="0" dirty="0" smtClean="0">
                <a:solidFill>
                  <a:srgbClr val="4F81BD"/>
                </a:solidFill>
                <a:latin typeface="Cambria"/>
              </a:rPr>
              <a:t>Avoid using words for something other than their literal meaning.</a:t>
            </a:r>
          </a:p>
          <a:p>
            <a:pPr marR="0" lvl="3" rtl="0"/>
            <a:r>
              <a:rPr lang="en-US" altLang="zh-CN" b="0" i="0" baseline="0" dirty="0" smtClean="0">
                <a:solidFill>
                  <a:srgbClr val="243F60"/>
                </a:solidFill>
                <a:latin typeface="Cambria"/>
              </a:rPr>
              <a:t>Do not use “what</a:t>
            </a:r>
            <a:r>
              <a:rPr lang="zh-CN" altLang="en-US" b="0" i="0" baseline="0" dirty="0" smtClean="0">
                <a:solidFill>
                  <a:srgbClr val="243F60"/>
                </a:solidFill>
                <a:latin typeface="Cambria"/>
              </a:rPr>
              <a:t>’</a:t>
            </a:r>
            <a:r>
              <a:rPr lang="en-US" altLang="zh-CN" b="0" i="0" baseline="0" dirty="0" smtClean="0">
                <a:solidFill>
                  <a:srgbClr val="243F60"/>
                </a:solidFill>
                <a:latin typeface="Cambria"/>
              </a:rPr>
              <a:t>s hot”</a:t>
            </a:r>
            <a:r>
              <a:rPr lang="zh-CN" altLang="en-US" b="0" i="0" baseline="0" dirty="0" smtClean="0">
                <a:solidFill>
                  <a:srgbClr val="243F60"/>
                </a:solidFill>
                <a:latin typeface="Cambria"/>
              </a:rPr>
              <a:t> </a:t>
            </a:r>
            <a:r>
              <a:rPr lang="en-US" altLang="zh-CN" b="0" i="0" baseline="0" dirty="0" smtClean="0">
                <a:solidFill>
                  <a:srgbClr val="243F60"/>
                </a:solidFill>
                <a:latin typeface="Cambria"/>
              </a:rPr>
              <a:t>unless you are talking about temperature.</a:t>
            </a:r>
          </a:p>
          <a:p>
            <a:pPr marR="0" lvl="2" rtl="0"/>
            <a:r>
              <a:rPr lang="en-US" altLang="zh-CN" b="0" i="0" baseline="0" dirty="0" smtClean="0">
                <a:solidFill>
                  <a:srgbClr val="4F81BD"/>
                </a:solidFill>
                <a:latin typeface="Cambria"/>
              </a:rPr>
              <a:t>Avoid abbreviations and acronyms that include other abbreviations and acronyms.</a:t>
            </a:r>
          </a:p>
          <a:p>
            <a:pPr marR="0" lvl="2" rtl="0"/>
            <a:r>
              <a:rPr lang="en-US" altLang="zh-CN" b="0" i="0" baseline="0" dirty="0" smtClean="0">
                <a:solidFill>
                  <a:srgbClr val="4F81BD"/>
                </a:solidFill>
                <a:latin typeface="Cambria"/>
              </a:rPr>
              <a:t>Avoid contractions.</a:t>
            </a:r>
          </a:p>
          <a:p>
            <a:pPr marR="0" lvl="2" rtl="0"/>
            <a:r>
              <a:rPr lang="en-US" altLang="zh-CN" b="0" i="0" baseline="0" dirty="0" smtClean="0">
                <a:solidFill>
                  <a:srgbClr val="4F81BD"/>
                </a:solidFill>
                <a:latin typeface="Cambria"/>
              </a:rPr>
              <a:t>Be careful of words than can be read as both verbs and nouns.</a:t>
            </a:r>
          </a:p>
          <a:p>
            <a:pPr marR="0" lvl="2" rtl="0"/>
            <a:r>
              <a:rPr lang="en-US" altLang="zh-CN" b="0" i="0" baseline="0" dirty="0" smtClean="0">
                <a:solidFill>
                  <a:srgbClr val="4F81BD"/>
                </a:solidFill>
                <a:latin typeface="Cambria"/>
              </a:rPr>
              <a:t>Follow the rules of capitalization for standard written English.</a:t>
            </a:r>
          </a:p>
          <a:p>
            <a:pPr marR="0" lvl="3" rtl="0"/>
            <a:r>
              <a:rPr lang="en-US" altLang="zh-CN" b="0" i="0" baseline="0" dirty="0" smtClean="0">
                <a:solidFill>
                  <a:srgbClr val="243F60"/>
                </a:solidFill>
                <a:latin typeface="Cambria"/>
              </a:rPr>
              <a:t>Do not capitalize the words that make up an abbreviation, even if the abbreviation is capitalized (except for proper nouns). </a:t>
            </a:r>
          </a:p>
          <a:p>
            <a:pPr marR="0" lvl="2" rtl="0"/>
            <a:r>
              <a:rPr lang="en-US" altLang="zh-CN" b="0" i="0" baseline="0" dirty="0" smtClean="0">
                <a:solidFill>
                  <a:srgbClr val="4F81BD"/>
                </a:solidFill>
                <a:latin typeface="Cambria"/>
              </a:rPr>
              <a:t>Avoid culturally sensitive terms.</a:t>
            </a:r>
          </a:p>
          <a:p>
            <a:pPr marR="0" lvl="3" rtl="0"/>
            <a:r>
              <a:rPr lang="en-US" altLang="zh-CN" b="0" i="0" baseline="0" dirty="0" smtClean="0">
                <a:solidFill>
                  <a:srgbClr val="FFFFFF"/>
                </a:solidFill>
                <a:latin typeface="+mn-lt"/>
              </a:rPr>
              <a:t>Avoid</a:t>
            </a:r>
            <a:r>
              <a:rPr lang="zh-CN" altLang="en-US" b="0" i="0" baseline="0" dirty="0" smtClean="0">
                <a:solidFill>
                  <a:srgbClr val="FFFFFF"/>
                </a:solidFill>
                <a:latin typeface="+mn-lt"/>
              </a:rPr>
              <a:t> </a:t>
            </a:r>
            <a:r>
              <a:rPr lang="en-US" altLang="zh-CN" b="0" i="0" baseline="0" dirty="0" smtClean="0">
                <a:solidFill>
                  <a:srgbClr val="FFFFFF"/>
                </a:solidFill>
                <a:latin typeface="+mn-lt"/>
              </a:rPr>
              <a:t>-- Use instead</a:t>
            </a:r>
          </a:p>
          <a:p>
            <a:pPr marR="0" lvl="3" rtl="0"/>
            <a:r>
              <a:rPr lang="en-US" altLang="zh-CN" b="0" i="0" dirty="0" smtClean="0"/>
              <a:t>International</a:t>
            </a:r>
            <a:r>
              <a:rPr lang="zh-CN" altLang="en-US" b="0" i="0" dirty="0" smtClean="0"/>
              <a:t> </a:t>
            </a:r>
            <a:r>
              <a:rPr lang="en-US" altLang="zh-CN" b="0" i="0" dirty="0" smtClean="0"/>
              <a:t>– Worldwide</a:t>
            </a:r>
          </a:p>
          <a:p>
            <a:pPr marR="0" lvl="3" rtl="0"/>
            <a:r>
              <a:rPr lang="en-US" altLang="zh-CN" b="0" i="0" dirty="0" smtClean="0"/>
              <a:t>Master/slave -- Server/client, master/subordinate</a:t>
            </a:r>
          </a:p>
          <a:p>
            <a:pPr marR="0" lvl="3" rtl="0"/>
            <a:r>
              <a:rPr lang="en-US" altLang="zh-CN" b="0" i="0" dirty="0" smtClean="0"/>
              <a:t>Collaborator</a:t>
            </a:r>
            <a:r>
              <a:rPr lang="zh-CN" altLang="en-US" b="0" i="0" dirty="0" smtClean="0"/>
              <a:t> </a:t>
            </a:r>
            <a:r>
              <a:rPr lang="en-US" altLang="zh-CN" b="0" i="0" dirty="0" smtClean="0"/>
              <a:t>-- Coworker, colleague</a:t>
            </a:r>
          </a:p>
          <a:p>
            <a:pPr marR="0" lvl="3" rtl="0"/>
            <a:r>
              <a:rPr lang="en-US" altLang="zh-CN" b="0" i="0" dirty="0" smtClean="0"/>
              <a:t>Demilitarized zone (DMZ)</a:t>
            </a:r>
            <a:r>
              <a:rPr lang="zh-CN" altLang="en-US" b="0" i="0" dirty="0" smtClean="0"/>
              <a:t> </a:t>
            </a:r>
            <a:r>
              <a:rPr lang="en-US" altLang="zh-CN" b="0" i="0" dirty="0" smtClean="0"/>
              <a:t>-- Perimeter network</a:t>
            </a:r>
          </a:p>
          <a:p>
            <a:pPr marR="0" lvl="3" rtl="0"/>
            <a:r>
              <a:rPr lang="en-US" altLang="zh-CN" b="0" i="0" dirty="0" smtClean="0"/>
              <a:t>Hang</a:t>
            </a:r>
            <a:r>
              <a:rPr lang="zh-CN" altLang="en-US" b="0" i="0" dirty="0" smtClean="0"/>
              <a:t> </a:t>
            </a:r>
            <a:r>
              <a:rPr lang="en-US" altLang="zh-CN" b="0" i="0" dirty="0" smtClean="0"/>
              <a:t>-- Stop responding</a:t>
            </a:r>
          </a:p>
          <a:p>
            <a:pPr marR="0" lvl="2" rtl="0"/>
            <a:r>
              <a:rPr lang="en-US" altLang="zh-CN" b="1" i="0" baseline="0" dirty="0" smtClean="0">
                <a:solidFill>
                  <a:srgbClr val="4F81BD"/>
                </a:solidFill>
                <a:latin typeface="Cambria"/>
              </a:rPr>
              <a:t>Whenever possible, use the central meaning of a word. </a:t>
            </a:r>
          </a:p>
          <a:p>
            <a:pPr marR="0" lvl="2" rtl="0"/>
            <a:r>
              <a:rPr lang="en-US" altLang="zh-CN" b="0" i="0" baseline="0" dirty="0" smtClean="0">
                <a:solidFill>
                  <a:srgbClr val="4F81BD"/>
                </a:solidFill>
                <a:latin typeface="Cambria"/>
              </a:rPr>
              <a:t>Avoid verbs with many meanings. </a:t>
            </a:r>
          </a:p>
          <a:p>
            <a:pPr marR="0" lvl="3" rtl="0"/>
            <a:r>
              <a:rPr lang="en-US" altLang="zh-CN" b="0" i="0" baseline="0" dirty="0" smtClean="0">
                <a:solidFill>
                  <a:srgbClr val="243F60"/>
                </a:solidFill>
                <a:latin typeface="Cambria"/>
              </a:rPr>
              <a:t>When unavoidable, use context to make your meaning unmistakable.</a:t>
            </a:r>
          </a:p>
          <a:p>
            <a:pPr marR="0" lvl="2" rtl="0"/>
            <a:r>
              <a:rPr lang="en-US" altLang="zh-CN" b="0" i="0" baseline="0" dirty="0" smtClean="0">
                <a:solidFill>
                  <a:srgbClr val="4F81BD"/>
                </a:solidFill>
                <a:latin typeface="Cambria"/>
              </a:rPr>
              <a:t>Include optional hyphens in compound words and following prefixes where ambiguity would result.</a:t>
            </a:r>
          </a:p>
          <a:p>
            <a:pPr marR="0" lvl="3" rtl="0"/>
            <a:r>
              <a:rPr lang="en-US" altLang="zh-CN" b="0" i="0" baseline="0" dirty="0" smtClean="0">
                <a:solidFill>
                  <a:srgbClr val="243F60"/>
                </a:solidFill>
                <a:latin typeface="Cambria"/>
              </a:rPr>
              <a:t>Co-worker (versus coworker)</a:t>
            </a:r>
          </a:p>
          <a:p>
            <a:pPr marR="0" lvl="3" rtl="0"/>
            <a:r>
              <a:rPr lang="en-US" altLang="zh-CN" b="0" i="0" baseline="0" dirty="0" smtClean="0">
                <a:solidFill>
                  <a:srgbClr val="243F60"/>
                </a:solidFill>
                <a:latin typeface="Cambria"/>
              </a:rPr>
              <a:t>There are exceptions to this, such as “email.”</a:t>
            </a:r>
          </a:p>
          <a:p>
            <a:pPr marR="0" lvl="1" rtl="0"/>
            <a:r>
              <a:rPr lang="en-US" altLang="zh-CN" b="0" i="0" baseline="0" dirty="0" smtClean="0">
                <a:solidFill>
                  <a:srgbClr val="4F81BD"/>
                </a:solidFill>
                <a:latin typeface="Cambria"/>
              </a:rPr>
              <a:t>These are guidelines, not unbreakable rules. There may be times not to follow a guideline, but choose your battles carefully and with justification. </a:t>
            </a:r>
            <a:endParaRPr lang="zh-CN" altLang="en-US" b="0" i="0" baseline="0" dirty="0" smtClean="0">
              <a:solidFill>
                <a:srgbClr val="4F81BD"/>
              </a:solidFill>
              <a:latin typeface="Cambria"/>
            </a:endParaRPr>
          </a:p>
          <a:p>
            <a:endParaRPr lang="en-US" b="0" i="0" dirty="0"/>
          </a:p>
        </p:txBody>
      </p:sp>
      <p:sp>
        <p:nvSpPr>
          <p:cNvPr id="4" name="Slide Number Placeholder 3"/>
          <p:cNvSpPr>
            <a:spLocks noGrp="1"/>
          </p:cNvSpPr>
          <p:nvPr>
            <p:ph type="sldNum" sz="quarter" idx="10"/>
          </p:nvPr>
        </p:nvSpPr>
        <p:spPr/>
        <p:txBody>
          <a:bodyPr/>
          <a:lstStyle/>
          <a:p>
            <a:fld id="{DC46426A-5948-43DB-B11D-F884229D454B}" type="slidenum">
              <a:rPr lang="en-US" smtClean="0"/>
              <a:pPr/>
              <a:t>87</a:t>
            </a:fld>
            <a:endParaRPr lang="en-US" dirty="0"/>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fontScale="77500" lnSpcReduction="20000"/>
          </a:bodyPr>
          <a:lstStyle/>
          <a:p>
            <a:pPr marR="0" lvl="0" rtl="0"/>
            <a:r>
              <a:rPr lang="en-US" altLang="zh-CN" b="0" i="0" baseline="0" dirty="0" smtClean="0">
                <a:latin typeface="Cambria"/>
              </a:rPr>
              <a:t>Write for the World</a:t>
            </a: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altLang="zh-CN" b="0" i="0" dirty="0" smtClean="0"/>
              <a:t>Follow these guidelines to globalize your content</a:t>
            </a:r>
            <a:r>
              <a:rPr lang="en-US" altLang="zh-CN" b="0" i="0" baseline="0" dirty="0" smtClean="0">
                <a:solidFill>
                  <a:srgbClr val="4F81BD"/>
                </a:solidFill>
                <a:latin typeface="Cambria"/>
              </a:rPr>
              <a:t> </a:t>
            </a:r>
            <a:r>
              <a:rPr lang="en-US" altLang="zh-CN" b="0" i="0" dirty="0" smtClean="0"/>
              <a:t>(Microsoft Corporation Editorial Style Board 2004, 63-65)</a:t>
            </a:r>
          </a:p>
          <a:p>
            <a:pPr marR="0" lvl="2" rtl="0"/>
            <a:r>
              <a:rPr lang="en-US" altLang="zh-CN" b="0" i="0" baseline="0" dirty="0" smtClean="0">
                <a:solidFill>
                  <a:srgbClr val="4F81BD"/>
                </a:solidFill>
                <a:latin typeface="Cambria"/>
              </a:rPr>
              <a:t>Avoid noun and verb phrases. </a:t>
            </a:r>
          </a:p>
          <a:p>
            <a:pPr marR="0" lvl="3" rtl="0"/>
            <a:r>
              <a:rPr lang="en-US" altLang="zh-CN" b="0" i="0" baseline="0" dirty="0" smtClean="0">
                <a:solidFill>
                  <a:srgbClr val="243F60"/>
                </a:solidFill>
                <a:latin typeface="Cambria"/>
              </a:rPr>
              <a:t>Use “ensure”</a:t>
            </a:r>
            <a:r>
              <a:rPr lang="zh-CN" altLang="en-US" b="0" i="0" baseline="0" dirty="0" smtClean="0">
                <a:solidFill>
                  <a:srgbClr val="243F60"/>
                </a:solidFill>
                <a:latin typeface="Cambria"/>
              </a:rPr>
              <a:t> </a:t>
            </a:r>
            <a:r>
              <a:rPr lang="en-US" altLang="zh-CN" b="0" i="0" baseline="0" dirty="0" smtClean="0">
                <a:solidFill>
                  <a:srgbClr val="243F60"/>
                </a:solidFill>
                <a:latin typeface="Cambria"/>
              </a:rPr>
              <a:t>(or “verify”) instead of “make sure.”</a:t>
            </a:r>
          </a:p>
          <a:p>
            <a:pPr marR="0" lvl="2" rtl="0"/>
            <a:r>
              <a:rPr lang="en-US" altLang="zh-CN" b="0" i="0" baseline="0" dirty="0" smtClean="0">
                <a:solidFill>
                  <a:srgbClr val="4F81BD"/>
                </a:solidFill>
                <a:latin typeface="Cambria"/>
              </a:rPr>
              <a:t>Avoid participial forms of verbs and also nouns formed from verbs.</a:t>
            </a:r>
          </a:p>
          <a:p>
            <a:pPr marR="0" lvl="3" rtl="0"/>
            <a:r>
              <a:rPr lang="en-US" altLang="zh-CN" b="0" i="0" baseline="0" dirty="0" smtClean="0">
                <a:solidFill>
                  <a:srgbClr val="243F60"/>
                </a:solidFill>
                <a:latin typeface="Cambria"/>
              </a:rPr>
              <a:t>Use “arrive”</a:t>
            </a:r>
            <a:r>
              <a:rPr lang="zh-CN" altLang="en-US" b="0" i="0" baseline="0" dirty="0" smtClean="0">
                <a:solidFill>
                  <a:srgbClr val="243F60"/>
                </a:solidFill>
                <a:latin typeface="Cambria"/>
              </a:rPr>
              <a:t> </a:t>
            </a:r>
            <a:r>
              <a:rPr lang="en-US" altLang="zh-CN" b="0" i="0" baseline="0" dirty="0" smtClean="0">
                <a:solidFill>
                  <a:srgbClr val="243F60"/>
                </a:solidFill>
                <a:latin typeface="Cambria"/>
              </a:rPr>
              <a:t>instead of “be arriving”</a:t>
            </a:r>
            <a:r>
              <a:rPr lang="zh-CN" altLang="en-US" b="0" i="0" baseline="0" dirty="0" smtClean="0">
                <a:solidFill>
                  <a:srgbClr val="243F60"/>
                </a:solidFill>
                <a:latin typeface="Cambria"/>
              </a:rPr>
              <a:t> </a:t>
            </a:r>
            <a:r>
              <a:rPr lang="en-US" altLang="zh-CN" b="0" i="0" baseline="0" dirty="0" smtClean="0">
                <a:solidFill>
                  <a:srgbClr val="243F60"/>
                </a:solidFill>
                <a:latin typeface="Cambria"/>
              </a:rPr>
              <a:t>(am arriving, are arriving).</a:t>
            </a:r>
          </a:p>
          <a:p>
            <a:pPr marR="0" lvl="2" rtl="0"/>
            <a:r>
              <a:rPr lang="en-US" altLang="zh-CN" b="0" i="0" baseline="0" dirty="0" smtClean="0">
                <a:solidFill>
                  <a:srgbClr val="4F81BD"/>
                </a:solidFill>
                <a:latin typeface="Cambria"/>
              </a:rPr>
              <a:t>Avoid using words for something other than their literal meaning.</a:t>
            </a:r>
          </a:p>
          <a:p>
            <a:pPr marR="0" lvl="3" rtl="0"/>
            <a:r>
              <a:rPr lang="en-US" altLang="zh-CN" b="0" i="0" baseline="0" dirty="0" smtClean="0">
                <a:solidFill>
                  <a:srgbClr val="243F60"/>
                </a:solidFill>
                <a:latin typeface="Cambria"/>
              </a:rPr>
              <a:t>Do not use “what</a:t>
            </a:r>
            <a:r>
              <a:rPr lang="zh-CN" altLang="en-US" b="0" i="0" baseline="0" dirty="0" smtClean="0">
                <a:solidFill>
                  <a:srgbClr val="243F60"/>
                </a:solidFill>
                <a:latin typeface="Cambria"/>
              </a:rPr>
              <a:t>’</a:t>
            </a:r>
            <a:r>
              <a:rPr lang="en-US" altLang="zh-CN" b="0" i="0" baseline="0" dirty="0" smtClean="0">
                <a:solidFill>
                  <a:srgbClr val="243F60"/>
                </a:solidFill>
                <a:latin typeface="Cambria"/>
              </a:rPr>
              <a:t>s hot”</a:t>
            </a:r>
            <a:r>
              <a:rPr lang="zh-CN" altLang="en-US" b="0" i="0" baseline="0" dirty="0" smtClean="0">
                <a:solidFill>
                  <a:srgbClr val="243F60"/>
                </a:solidFill>
                <a:latin typeface="Cambria"/>
              </a:rPr>
              <a:t> </a:t>
            </a:r>
            <a:r>
              <a:rPr lang="en-US" altLang="zh-CN" b="0" i="0" baseline="0" dirty="0" smtClean="0">
                <a:solidFill>
                  <a:srgbClr val="243F60"/>
                </a:solidFill>
                <a:latin typeface="Cambria"/>
              </a:rPr>
              <a:t>unless you are talking about temperature.</a:t>
            </a:r>
          </a:p>
          <a:p>
            <a:pPr marR="0" lvl="2" rtl="0"/>
            <a:r>
              <a:rPr lang="en-US" altLang="zh-CN" b="0" i="0" baseline="0" dirty="0" smtClean="0">
                <a:solidFill>
                  <a:srgbClr val="4F81BD"/>
                </a:solidFill>
                <a:latin typeface="Cambria"/>
              </a:rPr>
              <a:t>Avoid abbreviations and acronyms that include other abbreviations and acronyms.</a:t>
            </a:r>
          </a:p>
          <a:p>
            <a:pPr marR="0" lvl="2" rtl="0"/>
            <a:r>
              <a:rPr lang="en-US" altLang="zh-CN" b="0" i="0" baseline="0" dirty="0" smtClean="0">
                <a:solidFill>
                  <a:srgbClr val="4F81BD"/>
                </a:solidFill>
                <a:latin typeface="Cambria"/>
              </a:rPr>
              <a:t>Avoid contractions.</a:t>
            </a:r>
          </a:p>
          <a:p>
            <a:pPr marR="0" lvl="2" rtl="0"/>
            <a:r>
              <a:rPr lang="en-US" altLang="zh-CN" b="0" i="0" baseline="0" dirty="0" smtClean="0">
                <a:solidFill>
                  <a:srgbClr val="4F81BD"/>
                </a:solidFill>
                <a:latin typeface="Cambria"/>
              </a:rPr>
              <a:t>Be careful of words than can be read as both verbs and nouns.</a:t>
            </a:r>
          </a:p>
          <a:p>
            <a:pPr marR="0" lvl="2" rtl="0"/>
            <a:r>
              <a:rPr lang="en-US" altLang="zh-CN" b="0" i="0" baseline="0" dirty="0" smtClean="0">
                <a:solidFill>
                  <a:srgbClr val="4F81BD"/>
                </a:solidFill>
                <a:latin typeface="Cambria"/>
              </a:rPr>
              <a:t>Follow the rules of capitalization for standard written English.</a:t>
            </a:r>
          </a:p>
          <a:p>
            <a:pPr marR="0" lvl="3" rtl="0"/>
            <a:r>
              <a:rPr lang="en-US" altLang="zh-CN" b="0" i="0" baseline="0" dirty="0" smtClean="0">
                <a:solidFill>
                  <a:srgbClr val="243F60"/>
                </a:solidFill>
                <a:latin typeface="Cambria"/>
              </a:rPr>
              <a:t>Do not capitalize the words that make up an abbreviation, even if the abbreviation is capitalized (except for proper nouns). </a:t>
            </a:r>
          </a:p>
          <a:p>
            <a:pPr marR="0" lvl="2" rtl="0"/>
            <a:r>
              <a:rPr lang="en-US" altLang="zh-CN" b="0" i="0" baseline="0" dirty="0" smtClean="0">
                <a:solidFill>
                  <a:srgbClr val="4F81BD"/>
                </a:solidFill>
                <a:latin typeface="Cambria"/>
              </a:rPr>
              <a:t>Avoid culturally sensitive terms.</a:t>
            </a:r>
          </a:p>
          <a:p>
            <a:pPr marR="0" lvl="3" rtl="0"/>
            <a:r>
              <a:rPr lang="en-US" altLang="zh-CN" b="0" i="0" baseline="0" dirty="0" smtClean="0">
                <a:solidFill>
                  <a:srgbClr val="FFFFFF"/>
                </a:solidFill>
                <a:latin typeface="+mn-lt"/>
              </a:rPr>
              <a:t>Avoid</a:t>
            </a:r>
            <a:r>
              <a:rPr lang="zh-CN" altLang="en-US" b="0" i="0" baseline="0" dirty="0" smtClean="0">
                <a:solidFill>
                  <a:srgbClr val="FFFFFF"/>
                </a:solidFill>
                <a:latin typeface="+mn-lt"/>
              </a:rPr>
              <a:t> </a:t>
            </a:r>
            <a:r>
              <a:rPr lang="en-US" altLang="zh-CN" b="0" i="0" baseline="0" dirty="0" smtClean="0">
                <a:solidFill>
                  <a:srgbClr val="FFFFFF"/>
                </a:solidFill>
                <a:latin typeface="+mn-lt"/>
              </a:rPr>
              <a:t>-- Use instead</a:t>
            </a:r>
          </a:p>
          <a:p>
            <a:pPr marR="0" lvl="3" rtl="0"/>
            <a:r>
              <a:rPr lang="en-US" altLang="zh-CN" b="0" i="0" dirty="0" smtClean="0"/>
              <a:t>International</a:t>
            </a:r>
            <a:r>
              <a:rPr lang="zh-CN" altLang="en-US" b="0" i="0" dirty="0" smtClean="0"/>
              <a:t> </a:t>
            </a:r>
            <a:r>
              <a:rPr lang="en-US" altLang="zh-CN" b="0" i="0" dirty="0" smtClean="0"/>
              <a:t>– Worldwide</a:t>
            </a:r>
          </a:p>
          <a:p>
            <a:pPr marR="0" lvl="3" rtl="0"/>
            <a:r>
              <a:rPr lang="en-US" altLang="zh-CN" b="0" i="0" dirty="0" smtClean="0"/>
              <a:t>Master/slave -- Server/client, master/subordinate</a:t>
            </a:r>
          </a:p>
          <a:p>
            <a:pPr marR="0" lvl="3" rtl="0"/>
            <a:r>
              <a:rPr lang="en-US" altLang="zh-CN" b="0" i="0" dirty="0" smtClean="0"/>
              <a:t>Collaborator</a:t>
            </a:r>
            <a:r>
              <a:rPr lang="zh-CN" altLang="en-US" b="0" i="0" dirty="0" smtClean="0"/>
              <a:t> </a:t>
            </a:r>
            <a:r>
              <a:rPr lang="en-US" altLang="zh-CN" b="0" i="0" dirty="0" smtClean="0"/>
              <a:t>-- Coworker, colleague</a:t>
            </a:r>
          </a:p>
          <a:p>
            <a:pPr marR="0" lvl="3" rtl="0"/>
            <a:r>
              <a:rPr lang="en-US" altLang="zh-CN" b="0" i="0" dirty="0" smtClean="0"/>
              <a:t>Demilitarized zone (DMZ)</a:t>
            </a:r>
            <a:r>
              <a:rPr lang="zh-CN" altLang="en-US" b="0" i="0" dirty="0" smtClean="0"/>
              <a:t> </a:t>
            </a:r>
            <a:r>
              <a:rPr lang="en-US" altLang="zh-CN" b="0" i="0" dirty="0" smtClean="0"/>
              <a:t>-- Perimeter network</a:t>
            </a:r>
          </a:p>
          <a:p>
            <a:pPr marR="0" lvl="3" rtl="0"/>
            <a:r>
              <a:rPr lang="en-US" altLang="zh-CN" b="0" i="0" dirty="0" smtClean="0"/>
              <a:t>Hang</a:t>
            </a:r>
            <a:r>
              <a:rPr lang="zh-CN" altLang="en-US" b="0" i="0" dirty="0" smtClean="0"/>
              <a:t> </a:t>
            </a:r>
            <a:r>
              <a:rPr lang="en-US" altLang="zh-CN" b="0" i="0" dirty="0" smtClean="0"/>
              <a:t>-- Stop responding</a:t>
            </a:r>
          </a:p>
          <a:p>
            <a:pPr marR="0" lvl="2" rtl="0"/>
            <a:r>
              <a:rPr lang="en-US" altLang="zh-CN" b="0" i="0" baseline="0" dirty="0" smtClean="0">
                <a:solidFill>
                  <a:srgbClr val="4F81BD"/>
                </a:solidFill>
                <a:latin typeface="Cambria"/>
              </a:rPr>
              <a:t>Whenever possible, use the central meaning of a word. </a:t>
            </a:r>
          </a:p>
          <a:p>
            <a:pPr marR="0" lvl="2" rtl="0"/>
            <a:r>
              <a:rPr lang="en-US" altLang="zh-CN" b="1" i="0" baseline="0" dirty="0" smtClean="0">
                <a:solidFill>
                  <a:srgbClr val="4F81BD"/>
                </a:solidFill>
                <a:latin typeface="Cambria"/>
              </a:rPr>
              <a:t>Avoid verbs with many meanings. </a:t>
            </a:r>
          </a:p>
          <a:p>
            <a:pPr marR="0" lvl="3" rtl="0"/>
            <a:r>
              <a:rPr lang="en-US" altLang="zh-CN" b="1" i="0" baseline="0" dirty="0" smtClean="0">
                <a:solidFill>
                  <a:srgbClr val="243F60"/>
                </a:solidFill>
                <a:latin typeface="Cambria"/>
              </a:rPr>
              <a:t>When unavoidable, use context to make your meaning unmistakable.</a:t>
            </a:r>
          </a:p>
          <a:p>
            <a:pPr marR="0" lvl="2" rtl="0"/>
            <a:r>
              <a:rPr lang="en-US" altLang="zh-CN" b="0" i="0" baseline="0" dirty="0" smtClean="0">
                <a:solidFill>
                  <a:srgbClr val="4F81BD"/>
                </a:solidFill>
                <a:latin typeface="Cambria"/>
              </a:rPr>
              <a:t>Include optional hyphens in compound words and following prefixes where ambiguity would result.</a:t>
            </a:r>
          </a:p>
          <a:p>
            <a:pPr marR="0" lvl="3" rtl="0"/>
            <a:r>
              <a:rPr lang="en-US" altLang="zh-CN" b="0" i="0" baseline="0" dirty="0" smtClean="0">
                <a:solidFill>
                  <a:srgbClr val="243F60"/>
                </a:solidFill>
                <a:latin typeface="Cambria"/>
              </a:rPr>
              <a:t>Co-worker (versus coworker)</a:t>
            </a:r>
          </a:p>
          <a:p>
            <a:pPr marR="0" lvl="3" rtl="0"/>
            <a:r>
              <a:rPr lang="en-US" altLang="zh-CN" b="0" i="0" baseline="0" dirty="0" smtClean="0">
                <a:solidFill>
                  <a:srgbClr val="243F60"/>
                </a:solidFill>
                <a:latin typeface="Cambria"/>
              </a:rPr>
              <a:t>There are exceptions to this, such as “email.”</a:t>
            </a:r>
          </a:p>
          <a:p>
            <a:pPr marR="0" lvl="1" rtl="0"/>
            <a:r>
              <a:rPr lang="en-US" altLang="zh-CN" b="0" i="0" baseline="0" dirty="0" smtClean="0">
                <a:solidFill>
                  <a:srgbClr val="4F81BD"/>
                </a:solidFill>
                <a:latin typeface="Cambria"/>
              </a:rPr>
              <a:t>These are guidelines, not unbreakable rules. There may be times not to follow a guideline, but choose your battles carefully and with justification. </a:t>
            </a:r>
            <a:endParaRPr lang="zh-CN" altLang="en-US" b="0" i="0" baseline="0" dirty="0" smtClean="0">
              <a:solidFill>
                <a:srgbClr val="4F81BD"/>
              </a:solidFill>
              <a:latin typeface="Cambria"/>
            </a:endParaRPr>
          </a:p>
          <a:p>
            <a:endParaRPr lang="en-US" b="0" i="0" dirty="0"/>
          </a:p>
        </p:txBody>
      </p:sp>
      <p:sp>
        <p:nvSpPr>
          <p:cNvPr id="4" name="Slide Number Placeholder 3"/>
          <p:cNvSpPr>
            <a:spLocks noGrp="1"/>
          </p:cNvSpPr>
          <p:nvPr>
            <p:ph type="sldNum" sz="quarter" idx="10"/>
          </p:nvPr>
        </p:nvSpPr>
        <p:spPr/>
        <p:txBody>
          <a:bodyPr/>
          <a:lstStyle/>
          <a:p>
            <a:fld id="{DC46426A-5948-43DB-B11D-F884229D454B}" type="slidenum">
              <a:rPr lang="en-US" smtClean="0"/>
              <a:pPr/>
              <a:t>88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b="1" dirty="0" smtClean="0">
                <a:solidFill>
                  <a:srgbClr val="4F81BD"/>
                </a:solidFill>
                <a:latin typeface="Cambria"/>
              </a:rPr>
              <a:t>From the STC website (Society for Technical Communications 2011)</a:t>
            </a:r>
          </a:p>
          <a:p>
            <a:pPr marR="0" lvl="0" rtl="0"/>
            <a:endParaRPr lang="en-US" altLang="zh-CN" b="1" i="1" baseline="0" dirty="0" smtClean="0">
              <a:solidFill>
                <a:srgbClr val="4F81BD"/>
              </a:solidFill>
              <a:latin typeface="Cambria"/>
            </a:endParaRPr>
          </a:p>
          <a:p>
            <a:pPr marR="0" lvl="0" rtl="0"/>
            <a:r>
              <a:rPr lang="en-US" altLang="zh-CN" b="1" i="1" baseline="0" dirty="0" smtClean="0">
                <a:solidFill>
                  <a:srgbClr val="4F81BD"/>
                </a:solidFill>
                <a:latin typeface="Cambria"/>
              </a:rPr>
              <a:t>The STC website has seven</a:t>
            </a:r>
            <a:r>
              <a:rPr lang="zh-CN" altLang="en-US" b="1" i="1" baseline="0" dirty="0" smtClean="0">
                <a:solidFill>
                  <a:srgbClr val="4F81BD"/>
                </a:solidFill>
                <a:latin typeface="Cambria"/>
              </a:rPr>
              <a:t> </a:t>
            </a:r>
            <a:r>
              <a:rPr lang="en-US" altLang="zh-CN" b="1" i="1" baseline="0" dirty="0" smtClean="0">
                <a:solidFill>
                  <a:srgbClr val="4F81BD"/>
                </a:solidFill>
                <a:latin typeface="Cambria"/>
              </a:rPr>
              <a:t>examples that describe when technical communications are used. Four of those examples relate directly or indirectly to our work.</a:t>
            </a:r>
          </a:p>
          <a:p>
            <a:pPr lvl="1">
              <a:buFont typeface="Arial" pitchFamily="34" charset="0"/>
              <a:buChar char="•"/>
            </a:pPr>
            <a:r>
              <a:rPr lang="en-US" altLang="zh-CN" dirty="0" smtClean="0"/>
              <a:t>Software instructions help users be more successful on their own, improving how easily those products gain acceptance into the marketplace and reducing costs to support them.</a:t>
            </a:r>
          </a:p>
          <a:p>
            <a:pPr lvl="1">
              <a:buFont typeface="Arial" pitchFamily="34" charset="0"/>
              <a:buChar char="•"/>
            </a:pPr>
            <a:r>
              <a:rPr lang="en-US" altLang="zh-CN" dirty="0" smtClean="0"/>
              <a:t>Functional specifications and proposals help one group of technical experts communicate effectively with other technical experts, speeding up development cycles, reducing rework caused by misunderstandings, and eliminating risks associated with miscommunication.</a:t>
            </a:r>
          </a:p>
          <a:p>
            <a:pPr lvl="1">
              <a:buFont typeface="Arial" pitchFamily="34" charset="0"/>
              <a:buChar char="•"/>
            </a:pPr>
            <a:r>
              <a:rPr lang="en-US" altLang="zh-CN" dirty="0" smtClean="0"/>
              <a:t>Technical illustrations clarify steps or identify the parts of a product, letting users focus on getting their task done quickly or more accurately. </a:t>
            </a:r>
          </a:p>
          <a:p>
            <a:pPr lvl="1">
              <a:buFont typeface="Arial" pitchFamily="34" charset="0"/>
              <a:buChar char="•"/>
            </a:pPr>
            <a:r>
              <a:rPr lang="en-US" altLang="zh-CN" b="1" dirty="0" smtClean="0"/>
              <a:t>Usability studies uncover problems with how products present themselves to users, helping those products become more user friendly.</a:t>
            </a:r>
            <a:endParaRPr lang="zh-CN" altLang="en-US" b="1" dirty="0" smtClean="0"/>
          </a:p>
          <a:p>
            <a:endParaRPr lang="en-US" dirty="0"/>
          </a:p>
        </p:txBody>
      </p:sp>
      <p:sp>
        <p:nvSpPr>
          <p:cNvPr id="4" name="Slide Number Placeholder 3"/>
          <p:cNvSpPr>
            <a:spLocks noGrp="1"/>
          </p:cNvSpPr>
          <p:nvPr>
            <p:ph type="sldNum" sz="quarter" idx="10"/>
          </p:nvPr>
        </p:nvSpPr>
        <p:spPr/>
        <p:txBody>
          <a:bodyPr/>
          <a:lstStyle/>
          <a:p>
            <a:fld id="{DC46426A-5948-43DB-B11D-F884229D454B}" type="slidenum">
              <a:rPr lang="en-US" smtClean="0"/>
              <a:pPr/>
              <a:t>8</a:t>
            </a:fld>
            <a:endParaRPr lang="en-US" dirty="0"/>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fontScale="77500" lnSpcReduction="20000"/>
          </a:bodyPr>
          <a:lstStyle/>
          <a:p>
            <a:pPr marR="0" lvl="0" rtl="0"/>
            <a:r>
              <a:rPr lang="en-US" altLang="zh-CN" b="0" i="0" baseline="0" dirty="0" smtClean="0">
                <a:latin typeface="Cambria"/>
              </a:rPr>
              <a:t>Write for the World</a:t>
            </a: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altLang="zh-CN" b="0" i="0" dirty="0" smtClean="0"/>
              <a:t>Follow these guidelines to globalize your content</a:t>
            </a:r>
            <a:r>
              <a:rPr lang="en-US" altLang="zh-CN" b="0" i="0" baseline="0" dirty="0" smtClean="0">
                <a:solidFill>
                  <a:srgbClr val="4F81BD"/>
                </a:solidFill>
                <a:latin typeface="Cambria"/>
              </a:rPr>
              <a:t> </a:t>
            </a:r>
            <a:r>
              <a:rPr lang="en-US" altLang="zh-CN" b="0" i="0" dirty="0" smtClean="0"/>
              <a:t>(Microsoft Corporation Editorial Style Board 2004, 63-65)</a:t>
            </a:r>
          </a:p>
          <a:p>
            <a:pPr marR="0" lvl="2" rtl="0"/>
            <a:r>
              <a:rPr lang="en-US" altLang="zh-CN" b="0" i="0" baseline="0" dirty="0" smtClean="0">
                <a:solidFill>
                  <a:srgbClr val="4F81BD"/>
                </a:solidFill>
                <a:latin typeface="Cambria"/>
              </a:rPr>
              <a:t>Avoid noun and verb phrases. </a:t>
            </a:r>
          </a:p>
          <a:p>
            <a:pPr marR="0" lvl="3" rtl="0"/>
            <a:r>
              <a:rPr lang="en-US" altLang="zh-CN" b="0" i="0" baseline="0" dirty="0" smtClean="0">
                <a:solidFill>
                  <a:srgbClr val="243F60"/>
                </a:solidFill>
                <a:latin typeface="Cambria"/>
              </a:rPr>
              <a:t>Use “ensure”</a:t>
            </a:r>
            <a:r>
              <a:rPr lang="zh-CN" altLang="en-US" b="0" i="0" baseline="0" dirty="0" smtClean="0">
                <a:solidFill>
                  <a:srgbClr val="243F60"/>
                </a:solidFill>
                <a:latin typeface="Cambria"/>
              </a:rPr>
              <a:t> </a:t>
            </a:r>
            <a:r>
              <a:rPr lang="en-US" altLang="zh-CN" b="0" i="0" baseline="0" dirty="0" smtClean="0">
                <a:solidFill>
                  <a:srgbClr val="243F60"/>
                </a:solidFill>
                <a:latin typeface="Cambria"/>
              </a:rPr>
              <a:t>(or “verify”) instead of “make sure.”</a:t>
            </a:r>
          </a:p>
          <a:p>
            <a:pPr marR="0" lvl="2" rtl="0"/>
            <a:r>
              <a:rPr lang="en-US" altLang="zh-CN" b="0" i="0" baseline="0" dirty="0" smtClean="0">
                <a:solidFill>
                  <a:srgbClr val="4F81BD"/>
                </a:solidFill>
                <a:latin typeface="Cambria"/>
              </a:rPr>
              <a:t>Avoid participial forms of verbs and also nouns formed from verbs.</a:t>
            </a:r>
          </a:p>
          <a:p>
            <a:pPr marR="0" lvl="3" rtl="0"/>
            <a:r>
              <a:rPr lang="en-US" altLang="zh-CN" b="0" i="0" baseline="0" dirty="0" smtClean="0">
                <a:solidFill>
                  <a:srgbClr val="243F60"/>
                </a:solidFill>
                <a:latin typeface="Cambria"/>
              </a:rPr>
              <a:t>Use “arrive”</a:t>
            </a:r>
            <a:r>
              <a:rPr lang="zh-CN" altLang="en-US" b="0" i="0" baseline="0" dirty="0" smtClean="0">
                <a:solidFill>
                  <a:srgbClr val="243F60"/>
                </a:solidFill>
                <a:latin typeface="Cambria"/>
              </a:rPr>
              <a:t> </a:t>
            </a:r>
            <a:r>
              <a:rPr lang="en-US" altLang="zh-CN" b="0" i="0" baseline="0" dirty="0" smtClean="0">
                <a:solidFill>
                  <a:srgbClr val="243F60"/>
                </a:solidFill>
                <a:latin typeface="Cambria"/>
              </a:rPr>
              <a:t>instead of “be arriving”</a:t>
            </a:r>
            <a:r>
              <a:rPr lang="zh-CN" altLang="en-US" b="0" i="0" baseline="0" dirty="0" smtClean="0">
                <a:solidFill>
                  <a:srgbClr val="243F60"/>
                </a:solidFill>
                <a:latin typeface="Cambria"/>
              </a:rPr>
              <a:t> </a:t>
            </a:r>
            <a:r>
              <a:rPr lang="en-US" altLang="zh-CN" b="0" i="0" baseline="0" dirty="0" smtClean="0">
                <a:solidFill>
                  <a:srgbClr val="243F60"/>
                </a:solidFill>
                <a:latin typeface="Cambria"/>
              </a:rPr>
              <a:t>(am arriving, are arriving).</a:t>
            </a:r>
          </a:p>
          <a:p>
            <a:pPr marR="0" lvl="2" rtl="0"/>
            <a:r>
              <a:rPr lang="en-US" altLang="zh-CN" b="0" i="0" baseline="0" dirty="0" smtClean="0">
                <a:solidFill>
                  <a:srgbClr val="4F81BD"/>
                </a:solidFill>
                <a:latin typeface="Cambria"/>
              </a:rPr>
              <a:t>Avoid using words for something other than their literal meaning.</a:t>
            </a:r>
          </a:p>
          <a:p>
            <a:pPr marR="0" lvl="3" rtl="0"/>
            <a:r>
              <a:rPr lang="en-US" altLang="zh-CN" b="0" i="0" baseline="0" dirty="0" smtClean="0">
                <a:solidFill>
                  <a:srgbClr val="243F60"/>
                </a:solidFill>
                <a:latin typeface="Cambria"/>
              </a:rPr>
              <a:t>Do not use “what</a:t>
            </a:r>
            <a:r>
              <a:rPr lang="zh-CN" altLang="en-US" b="0" i="0" baseline="0" dirty="0" smtClean="0">
                <a:solidFill>
                  <a:srgbClr val="243F60"/>
                </a:solidFill>
                <a:latin typeface="Cambria"/>
              </a:rPr>
              <a:t>’</a:t>
            </a:r>
            <a:r>
              <a:rPr lang="en-US" altLang="zh-CN" b="0" i="0" baseline="0" dirty="0" smtClean="0">
                <a:solidFill>
                  <a:srgbClr val="243F60"/>
                </a:solidFill>
                <a:latin typeface="Cambria"/>
              </a:rPr>
              <a:t>s hot”</a:t>
            </a:r>
            <a:r>
              <a:rPr lang="zh-CN" altLang="en-US" b="0" i="0" baseline="0" dirty="0" smtClean="0">
                <a:solidFill>
                  <a:srgbClr val="243F60"/>
                </a:solidFill>
                <a:latin typeface="Cambria"/>
              </a:rPr>
              <a:t> </a:t>
            </a:r>
            <a:r>
              <a:rPr lang="en-US" altLang="zh-CN" b="0" i="0" baseline="0" dirty="0" smtClean="0">
                <a:solidFill>
                  <a:srgbClr val="243F60"/>
                </a:solidFill>
                <a:latin typeface="Cambria"/>
              </a:rPr>
              <a:t>unless you are talking about temperature.</a:t>
            </a:r>
          </a:p>
          <a:p>
            <a:pPr marR="0" lvl="2" rtl="0"/>
            <a:r>
              <a:rPr lang="en-US" altLang="zh-CN" b="0" i="0" baseline="0" dirty="0" smtClean="0">
                <a:solidFill>
                  <a:srgbClr val="4F81BD"/>
                </a:solidFill>
                <a:latin typeface="Cambria"/>
              </a:rPr>
              <a:t>Avoid abbreviations and acronyms that include other abbreviations and acronyms.</a:t>
            </a:r>
          </a:p>
          <a:p>
            <a:pPr marR="0" lvl="2" rtl="0"/>
            <a:r>
              <a:rPr lang="en-US" altLang="zh-CN" b="0" i="0" baseline="0" dirty="0" smtClean="0">
                <a:solidFill>
                  <a:srgbClr val="4F81BD"/>
                </a:solidFill>
                <a:latin typeface="Cambria"/>
              </a:rPr>
              <a:t>Avoid contractions.</a:t>
            </a:r>
          </a:p>
          <a:p>
            <a:pPr marR="0" lvl="2" rtl="0"/>
            <a:r>
              <a:rPr lang="en-US" altLang="zh-CN" b="0" i="0" baseline="0" dirty="0" smtClean="0">
                <a:solidFill>
                  <a:srgbClr val="4F81BD"/>
                </a:solidFill>
                <a:latin typeface="Cambria"/>
              </a:rPr>
              <a:t>Be careful of words than can be read as both verbs and nouns.</a:t>
            </a:r>
          </a:p>
          <a:p>
            <a:pPr marR="0" lvl="2" rtl="0"/>
            <a:r>
              <a:rPr lang="en-US" altLang="zh-CN" b="0" i="0" baseline="0" dirty="0" smtClean="0">
                <a:solidFill>
                  <a:srgbClr val="4F81BD"/>
                </a:solidFill>
                <a:latin typeface="Cambria"/>
              </a:rPr>
              <a:t>Follow the rules of capitalization for standard written English.</a:t>
            </a:r>
          </a:p>
          <a:p>
            <a:pPr marR="0" lvl="3" rtl="0"/>
            <a:r>
              <a:rPr lang="en-US" altLang="zh-CN" b="0" i="0" baseline="0" dirty="0" smtClean="0">
                <a:solidFill>
                  <a:srgbClr val="243F60"/>
                </a:solidFill>
                <a:latin typeface="Cambria"/>
              </a:rPr>
              <a:t>Do not capitalize the words that make up an abbreviation, even if the abbreviation is capitalized (except for proper nouns). </a:t>
            </a:r>
          </a:p>
          <a:p>
            <a:pPr marR="0" lvl="2" rtl="0"/>
            <a:r>
              <a:rPr lang="en-US" altLang="zh-CN" b="0" i="0" baseline="0" dirty="0" smtClean="0">
                <a:solidFill>
                  <a:srgbClr val="4F81BD"/>
                </a:solidFill>
                <a:latin typeface="Cambria"/>
              </a:rPr>
              <a:t>Avoid culturally sensitive terms.</a:t>
            </a:r>
          </a:p>
          <a:p>
            <a:pPr marR="0" lvl="3" rtl="0"/>
            <a:r>
              <a:rPr lang="en-US" altLang="zh-CN" b="0" i="0" baseline="0" dirty="0" smtClean="0">
                <a:solidFill>
                  <a:srgbClr val="FFFFFF"/>
                </a:solidFill>
                <a:latin typeface="+mn-lt"/>
              </a:rPr>
              <a:t>Avoid</a:t>
            </a:r>
            <a:r>
              <a:rPr lang="zh-CN" altLang="en-US" b="0" i="0" baseline="0" dirty="0" smtClean="0">
                <a:solidFill>
                  <a:srgbClr val="FFFFFF"/>
                </a:solidFill>
                <a:latin typeface="+mn-lt"/>
              </a:rPr>
              <a:t> </a:t>
            </a:r>
            <a:r>
              <a:rPr lang="en-US" altLang="zh-CN" b="0" i="0" baseline="0" dirty="0" smtClean="0">
                <a:solidFill>
                  <a:srgbClr val="FFFFFF"/>
                </a:solidFill>
                <a:latin typeface="+mn-lt"/>
              </a:rPr>
              <a:t>-- Use instead</a:t>
            </a:r>
          </a:p>
          <a:p>
            <a:pPr marR="0" lvl="3" rtl="0"/>
            <a:r>
              <a:rPr lang="en-US" altLang="zh-CN" b="0" i="0" dirty="0" smtClean="0"/>
              <a:t>International</a:t>
            </a:r>
            <a:r>
              <a:rPr lang="zh-CN" altLang="en-US" b="0" i="0" dirty="0" smtClean="0"/>
              <a:t> </a:t>
            </a:r>
            <a:r>
              <a:rPr lang="en-US" altLang="zh-CN" b="0" i="0" dirty="0" smtClean="0"/>
              <a:t>– Worldwide</a:t>
            </a:r>
          </a:p>
          <a:p>
            <a:pPr marR="0" lvl="3" rtl="0"/>
            <a:r>
              <a:rPr lang="en-US" altLang="zh-CN" b="0" i="0" dirty="0" smtClean="0"/>
              <a:t>Master/slave -- Server/client, master/subordinate</a:t>
            </a:r>
          </a:p>
          <a:p>
            <a:pPr marR="0" lvl="3" rtl="0"/>
            <a:r>
              <a:rPr lang="en-US" altLang="zh-CN" b="0" i="0" dirty="0" smtClean="0"/>
              <a:t>Collaborator</a:t>
            </a:r>
            <a:r>
              <a:rPr lang="zh-CN" altLang="en-US" b="0" i="0" dirty="0" smtClean="0"/>
              <a:t> </a:t>
            </a:r>
            <a:r>
              <a:rPr lang="en-US" altLang="zh-CN" b="0" i="0" dirty="0" smtClean="0"/>
              <a:t>-- Coworker, colleague</a:t>
            </a:r>
          </a:p>
          <a:p>
            <a:pPr marR="0" lvl="3" rtl="0"/>
            <a:r>
              <a:rPr lang="en-US" altLang="zh-CN" b="0" i="0" dirty="0" smtClean="0"/>
              <a:t>Demilitarized zone (DMZ)</a:t>
            </a:r>
            <a:r>
              <a:rPr lang="zh-CN" altLang="en-US" b="0" i="0" dirty="0" smtClean="0"/>
              <a:t> </a:t>
            </a:r>
            <a:r>
              <a:rPr lang="en-US" altLang="zh-CN" b="0" i="0" dirty="0" smtClean="0"/>
              <a:t>-- Perimeter network</a:t>
            </a:r>
          </a:p>
          <a:p>
            <a:pPr marR="0" lvl="3" rtl="0"/>
            <a:r>
              <a:rPr lang="en-US" altLang="zh-CN" b="0" i="0" dirty="0" smtClean="0"/>
              <a:t>Hang</a:t>
            </a:r>
            <a:r>
              <a:rPr lang="zh-CN" altLang="en-US" b="0" i="0" dirty="0" smtClean="0"/>
              <a:t> </a:t>
            </a:r>
            <a:r>
              <a:rPr lang="en-US" altLang="zh-CN" b="0" i="0" dirty="0" smtClean="0"/>
              <a:t>-- Stop responding</a:t>
            </a:r>
          </a:p>
          <a:p>
            <a:pPr marR="0" lvl="2" rtl="0"/>
            <a:r>
              <a:rPr lang="en-US" altLang="zh-CN" b="0" i="0" baseline="0" dirty="0" smtClean="0">
                <a:solidFill>
                  <a:srgbClr val="4F81BD"/>
                </a:solidFill>
                <a:latin typeface="Cambria"/>
              </a:rPr>
              <a:t>Whenever possible, use the central meaning of a word. </a:t>
            </a:r>
          </a:p>
          <a:p>
            <a:pPr marR="0" lvl="2" rtl="0"/>
            <a:r>
              <a:rPr lang="en-US" altLang="zh-CN" b="0" i="0" baseline="0" dirty="0" smtClean="0">
                <a:solidFill>
                  <a:srgbClr val="4F81BD"/>
                </a:solidFill>
                <a:latin typeface="Cambria"/>
              </a:rPr>
              <a:t>Avoid verbs with many meanings. </a:t>
            </a:r>
          </a:p>
          <a:p>
            <a:pPr marR="0" lvl="3" rtl="0"/>
            <a:r>
              <a:rPr lang="en-US" altLang="zh-CN" b="0" i="0" baseline="0" dirty="0" smtClean="0">
                <a:solidFill>
                  <a:srgbClr val="243F60"/>
                </a:solidFill>
                <a:latin typeface="Cambria"/>
              </a:rPr>
              <a:t>When unavoidable, use context to make your meaning unmistakable.</a:t>
            </a:r>
          </a:p>
          <a:p>
            <a:pPr marR="0" lvl="2" rtl="0"/>
            <a:r>
              <a:rPr lang="en-US" altLang="zh-CN" b="1" i="0" baseline="0" dirty="0" smtClean="0">
                <a:solidFill>
                  <a:srgbClr val="4F81BD"/>
                </a:solidFill>
                <a:latin typeface="Cambria"/>
              </a:rPr>
              <a:t>Include optional hyphens in compound words and following prefixes where ambiguity would result.</a:t>
            </a:r>
          </a:p>
          <a:p>
            <a:pPr marR="0" lvl="3" rtl="0"/>
            <a:r>
              <a:rPr lang="en-US" altLang="zh-CN" b="1" i="0" baseline="0" dirty="0" smtClean="0">
                <a:solidFill>
                  <a:srgbClr val="243F60"/>
                </a:solidFill>
                <a:latin typeface="Cambria"/>
              </a:rPr>
              <a:t>“Co-worker” (versus “coworker”)</a:t>
            </a:r>
          </a:p>
          <a:p>
            <a:pPr marR="0" lvl="3" rtl="0"/>
            <a:r>
              <a:rPr lang="en-US" altLang="zh-CN" b="1" i="0" baseline="0" dirty="0" smtClean="0">
                <a:solidFill>
                  <a:srgbClr val="243F60"/>
                </a:solidFill>
                <a:latin typeface="Cambria"/>
              </a:rPr>
              <a:t>There are exceptions to this, such as “email.”</a:t>
            </a:r>
          </a:p>
          <a:p>
            <a:pPr marR="0" lvl="1" rtl="0"/>
            <a:r>
              <a:rPr lang="en-US" altLang="zh-CN" b="0" i="0" baseline="0" dirty="0" smtClean="0">
                <a:solidFill>
                  <a:srgbClr val="4F81BD"/>
                </a:solidFill>
                <a:latin typeface="Cambria"/>
              </a:rPr>
              <a:t>These are guidelines, not unbreakable rules. There may be times not to follow a guideline, but choose your battles carefully and with justification. </a:t>
            </a:r>
            <a:endParaRPr lang="zh-CN" altLang="en-US" b="0" i="0" baseline="0" dirty="0" smtClean="0">
              <a:solidFill>
                <a:srgbClr val="4F81BD"/>
              </a:solidFill>
              <a:latin typeface="Cambria"/>
            </a:endParaRPr>
          </a:p>
          <a:p>
            <a:endParaRPr lang="en-US" b="0" i="0" dirty="0"/>
          </a:p>
        </p:txBody>
      </p:sp>
      <p:sp>
        <p:nvSpPr>
          <p:cNvPr id="4" name="Slide Number Placeholder 3"/>
          <p:cNvSpPr>
            <a:spLocks noGrp="1"/>
          </p:cNvSpPr>
          <p:nvPr>
            <p:ph type="sldNum" sz="quarter" idx="10"/>
          </p:nvPr>
        </p:nvSpPr>
        <p:spPr/>
        <p:txBody>
          <a:bodyPr/>
          <a:lstStyle/>
          <a:p>
            <a:fld id="{DC46426A-5948-43DB-B11D-F884229D454B}" type="slidenum">
              <a:rPr lang="en-US" smtClean="0"/>
              <a:pPr/>
              <a:t>89</a:t>
            </a:fld>
            <a:endParaRPr lang="en-US" dirty="0"/>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fontScale="77500" lnSpcReduction="20000"/>
          </a:bodyPr>
          <a:lstStyle/>
          <a:p>
            <a:pPr marR="0" lvl="0" rtl="0"/>
            <a:r>
              <a:rPr lang="en-US" altLang="zh-CN" b="0" i="0" baseline="0" dirty="0" smtClean="0">
                <a:latin typeface="Cambria"/>
              </a:rPr>
              <a:t>Write for the World</a:t>
            </a: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altLang="zh-CN" b="0" i="0" dirty="0" smtClean="0"/>
              <a:t>Follow these guidelines to globalize your content</a:t>
            </a:r>
            <a:r>
              <a:rPr lang="en-US" altLang="zh-CN" b="0" i="0" baseline="0" dirty="0" smtClean="0">
                <a:solidFill>
                  <a:srgbClr val="4F81BD"/>
                </a:solidFill>
                <a:latin typeface="Cambria"/>
              </a:rPr>
              <a:t> </a:t>
            </a:r>
            <a:r>
              <a:rPr lang="en-US" altLang="zh-CN" b="0" i="0" dirty="0" smtClean="0"/>
              <a:t>(Microsoft Corporation Editorial Style Board 2004, 63-65)</a:t>
            </a:r>
          </a:p>
          <a:p>
            <a:pPr marR="0" lvl="2" rtl="0"/>
            <a:r>
              <a:rPr lang="en-US" altLang="zh-CN" b="0" i="0" baseline="0" dirty="0" smtClean="0">
                <a:solidFill>
                  <a:srgbClr val="4F81BD"/>
                </a:solidFill>
                <a:latin typeface="Cambria"/>
              </a:rPr>
              <a:t>Avoid noun and verb phrases. </a:t>
            </a:r>
          </a:p>
          <a:p>
            <a:pPr marR="0" lvl="3" rtl="0"/>
            <a:r>
              <a:rPr lang="en-US" altLang="zh-CN" b="0" i="0" baseline="0" dirty="0" smtClean="0">
                <a:solidFill>
                  <a:srgbClr val="243F60"/>
                </a:solidFill>
                <a:latin typeface="Cambria"/>
              </a:rPr>
              <a:t>Use “ensure”</a:t>
            </a:r>
            <a:r>
              <a:rPr lang="zh-CN" altLang="en-US" b="0" i="0" baseline="0" dirty="0" smtClean="0">
                <a:solidFill>
                  <a:srgbClr val="243F60"/>
                </a:solidFill>
                <a:latin typeface="Cambria"/>
              </a:rPr>
              <a:t> </a:t>
            </a:r>
            <a:r>
              <a:rPr lang="en-US" altLang="zh-CN" b="0" i="0" baseline="0" dirty="0" smtClean="0">
                <a:solidFill>
                  <a:srgbClr val="243F60"/>
                </a:solidFill>
                <a:latin typeface="Cambria"/>
              </a:rPr>
              <a:t>(or “verify”) instead of “make sure.”</a:t>
            </a:r>
          </a:p>
          <a:p>
            <a:pPr marR="0" lvl="2" rtl="0"/>
            <a:r>
              <a:rPr lang="en-US" altLang="zh-CN" b="0" i="0" baseline="0" dirty="0" smtClean="0">
                <a:solidFill>
                  <a:srgbClr val="4F81BD"/>
                </a:solidFill>
                <a:latin typeface="Cambria"/>
              </a:rPr>
              <a:t>Avoid participial forms of verbs and also nouns formed from verbs.</a:t>
            </a:r>
          </a:p>
          <a:p>
            <a:pPr marR="0" lvl="3" rtl="0"/>
            <a:r>
              <a:rPr lang="en-US" altLang="zh-CN" b="0" i="0" baseline="0" dirty="0" smtClean="0">
                <a:solidFill>
                  <a:srgbClr val="243F60"/>
                </a:solidFill>
                <a:latin typeface="Cambria"/>
              </a:rPr>
              <a:t>Use “arrive”</a:t>
            </a:r>
            <a:r>
              <a:rPr lang="zh-CN" altLang="en-US" b="0" i="0" baseline="0" dirty="0" smtClean="0">
                <a:solidFill>
                  <a:srgbClr val="243F60"/>
                </a:solidFill>
                <a:latin typeface="Cambria"/>
              </a:rPr>
              <a:t> </a:t>
            </a:r>
            <a:r>
              <a:rPr lang="en-US" altLang="zh-CN" b="0" i="0" baseline="0" dirty="0" smtClean="0">
                <a:solidFill>
                  <a:srgbClr val="243F60"/>
                </a:solidFill>
                <a:latin typeface="Cambria"/>
              </a:rPr>
              <a:t>instead of “be arriving”</a:t>
            </a:r>
            <a:r>
              <a:rPr lang="zh-CN" altLang="en-US" b="0" i="0" baseline="0" dirty="0" smtClean="0">
                <a:solidFill>
                  <a:srgbClr val="243F60"/>
                </a:solidFill>
                <a:latin typeface="Cambria"/>
              </a:rPr>
              <a:t> </a:t>
            </a:r>
            <a:r>
              <a:rPr lang="en-US" altLang="zh-CN" b="0" i="0" baseline="0" dirty="0" smtClean="0">
                <a:solidFill>
                  <a:srgbClr val="243F60"/>
                </a:solidFill>
                <a:latin typeface="Cambria"/>
              </a:rPr>
              <a:t>(am arriving, are arriving).</a:t>
            </a:r>
          </a:p>
          <a:p>
            <a:pPr marR="0" lvl="2" rtl="0"/>
            <a:r>
              <a:rPr lang="en-US" altLang="zh-CN" b="0" i="0" baseline="0" dirty="0" smtClean="0">
                <a:solidFill>
                  <a:srgbClr val="4F81BD"/>
                </a:solidFill>
                <a:latin typeface="Cambria"/>
              </a:rPr>
              <a:t>Avoid using words for something other than their literal meaning.</a:t>
            </a:r>
          </a:p>
          <a:p>
            <a:pPr marR="0" lvl="3" rtl="0"/>
            <a:r>
              <a:rPr lang="en-US" altLang="zh-CN" b="0" i="0" baseline="0" dirty="0" smtClean="0">
                <a:solidFill>
                  <a:srgbClr val="243F60"/>
                </a:solidFill>
                <a:latin typeface="Cambria"/>
              </a:rPr>
              <a:t>Do not use “what</a:t>
            </a:r>
            <a:r>
              <a:rPr lang="zh-CN" altLang="en-US" b="0" i="0" baseline="0" dirty="0" smtClean="0">
                <a:solidFill>
                  <a:srgbClr val="243F60"/>
                </a:solidFill>
                <a:latin typeface="Cambria"/>
              </a:rPr>
              <a:t>’</a:t>
            </a:r>
            <a:r>
              <a:rPr lang="en-US" altLang="zh-CN" b="0" i="0" baseline="0" dirty="0" smtClean="0">
                <a:solidFill>
                  <a:srgbClr val="243F60"/>
                </a:solidFill>
                <a:latin typeface="Cambria"/>
              </a:rPr>
              <a:t>s hot”</a:t>
            </a:r>
            <a:r>
              <a:rPr lang="zh-CN" altLang="en-US" b="0" i="0" baseline="0" dirty="0" smtClean="0">
                <a:solidFill>
                  <a:srgbClr val="243F60"/>
                </a:solidFill>
                <a:latin typeface="Cambria"/>
              </a:rPr>
              <a:t> </a:t>
            </a:r>
            <a:r>
              <a:rPr lang="en-US" altLang="zh-CN" b="0" i="0" baseline="0" dirty="0" smtClean="0">
                <a:solidFill>
                  <a:srgbClr val="243F60"/>
                </a:solidFill>
                <a:latin typeface="Cambria"/>
              </a:rPr>
              <a:t>unless you are talking about temperature.</a:t>
            </a:r>
          </a:p>
          <a:p>
            <a:pPr marR="0" lvl="2" rtl="0"/>
            <a:r>
              <a:rPr lang="en-US" altLang="zh-CN" b="0" i="0" baseline="0" dirty="0" smtClean="0">
                <a:solidFill>
                  <a:srgbClr val="4F81BD"/>
                </a:solidFill>
                <a:latin typeface="Cambria"/>
              </a:rPr>
              <a:t>Avoid abbreviations and acronyms that include other abbreviations and acronyms.</a:t>
            </a:r>
          </a:p>
          <a:p>
            <a:pPr marR="0" lvl="2" rtl="0"/>
            <a:r>
              <a:rPr lang="en-US" altLang="zh-CN" b="0" i="0" baseline="0" dirty="0" smtClean="0">
                <a:solidFill>
                  <a:srgbClr val="4F81BD"/>
                </a:solidFill>
                <a:latin typeface="Cambria"/>
              </a:rPr>
              <a:t>Avoid contractions.</a:t>
            </a:r>
          </a:p>
          <a:p>
            <a:pPr marR="0" lvl="2" rtl="0"/>
            <a:r>
              <a:rPr lang="en-US" altLang="zh-CN" b="0" i="0" baseline="0" dirty="0" smtClean="0">
                <a:solidFill>
                  <a:srgbClr val="4F81BD"/>
                </a:solidFill>
                <a:latin typeface="Cambria"/>
              </a:rPr>
              <a:t>Be careful of words than can be read as both verbs and nouns.</a:t>
            </a:r>
          </a:p>
          <a:p>
            <a:pPr marR="0" lvl="2" rtl="0"/>
            <a:r>
              <a:rPr lang="en-US" altLang="zh-CN" b="0" i="0" baseline="0" dirty="0" smtClean="0">
                <a:solidFill>
                  <a:srgbClr val="4F81BD"/>
                </a:solidFill>
                <a:latin typeface="Cambria"/>
              </a:rPr>
              <a:t>Follow the rules of capitalization for standard written English.</a:t>
            </a:r>
          </a:p>
          <a:p>
            <a:pPr marR="0" lvl="3" rtl="0"/>
            <a:r>
              <a:rPr lang="en-US" altLang="zh-CN" b="0" i="0" baseline="0" dirty="0" smtClean="0">
                <a:solidFill>
                  <a:srgbClr val="243F60"/>
                </a:solidFill>
                <a:latin typeface="Cambria"/>
              </a:rPr>
              <a:t>Do not capitalize the words that make up an abbreviation, even if the abbreviation is capitalized (except for proper nouns). </a:t>
            </a:r>
          </a:p>
          <a:p>
            <a:pPr marR="0" lvl="2" rtl="0"/>
            <a:r>
              <a:rPr lang="en-US" altLang="zh-CN" b="0" i="0" baseline="0" dirty="0" smtClean="0">
                <a:solidFill>
                  <a:srgbClr val="4F81BD"/>
                </a:solidFill>
                <a:latin typeface="Cambria"/>
              </a:rPr>
              <a:t>Avoid culturally sensitive terms.</a:t>
            </a:r>
          </a:p>
          <a:p>
            <a:pPr marR="0" lvl="3" rtl="0"/>
            <a:r>
              <a:rPr lang="en-US" altLang="zh-CN" b="0" i="0" baseline="0" dirty="0" smtClean="0">
                <a:solidFill>
                  <a:srgbClr val="FFFFFF"/>
                </a:solidFill>
                <a:latin typeface="+mn-lt"/>
              </a:rPr>
              <a:t>Avoid</a:t>
            </a:r>
            <a:r>
              <a:rPr lang="zh-CN" altLang="en-US" b="0" i="0" baseline="0" dirty="0" smtClean="0">
                <a:solidFill>
                  <a:srgbClr val="FFFFFF"/>
                </a:solidFill>
                <a:latin typeface="+mn-lt"/>
              </a:rPr>
              <a:t> </a:t>
            </a:r>
            <a:r>
              <a:rPr lang="en-US" altLang="zh-CN" b="0" i="0" baseline="0" dirty="0" smtClean="0">
                <a:solidFill>
                  <a:srgbClr val="FFFFFF"/>
                </a:solidFill>
                <a:latin typeface="+mn-lt"/>
              </a:rPr>
              <a:t>-- Use instead</a:t>
            </a:r>
          </a:p>
          <a:p>
            <a:pPr marR="0" lvl="3" rtl="0"/>
            <a:r>
              <a:rPr lang="en-US" altLang="zh-CN" b="0" i="0" dirty="0" smtClean="0"/>
              <a:t>International</a:t>
            </a:r>
            <a:r>
              <a:rPr lang="zh-CN" altLang="en-US" b="0" i="0" dirty="0" smtClean="0"/>
              <a:t> </a:t>
            </a:r>
            <a:r>
              <a:rPr lang="en-US" altLang="zh-CN" b="0" i="0" dirty="0" smtClean="0"/>
              <a:t>– Worldwide</a:t>
            </a:r>
          </a:p>
          <a:p>
            <a:pPr marR="0" lvl="3" rtl="0"/>
            <a:r>
              <a:rPr lang="en-US" altLang="zh-CN" b="0" i="0" dirty="0" smtClean="0"/>
              <a:t>Master/slave -- Server/client, master/subordinate</a:t>
            </a:r>
          </a:p>
          <a:p>
            <a:pPr marR="0" lvl="3" rtl="0"/>
            <a:r>
              <a:rPr lang="en-US" altLang="zh-CN" b="0" i="0" dirty="0" smtClean="0"/>
              <a:t>Collaborator</a:t>
            </a:r>
            <a:r>
              <a:rPr lang="zh-CN" altLang="en-US" b="0" i="0" dirty="0" smtClean="0"/>
              <a:t> </a:t>
            </a:r>
            <a:r>
              <a:rPr lang="en-US" altLang="zh-CN" b="0" i="0" dirty="0" smtClean="0"/>
              <a:t>-- Coworker, colleague</a:t>
            </a:r>
          </a:p>
          <a:p>
            <a:pPr marR="0" lvl="3" rtl="0"/>
            <a:r>
              <a:rPr lang="en-US" altLang="zh-CN" b="0" i="0" dirty="0" smtClean="0"/>
              <a:t>Demilitarized zone (DMZ)</a:t>
            </a:r>
            <a:r>
              <a:rPr lang="zh-CN" altLang="en-US" b="0" i="0" dirty="0" smtClean="0"/>
              <a:t> </a:t>
            </a:r>
            <a:r>
              <a:rPr lang="en-US" altLang="zh-CN" b="0" i="0" dirty="0" smtClean="0"/>
              <a:t>-- Perimeter network</a:t>
            </a:r>
          </a:p>
          <a:p>
            <a:pPr marR="0" lvl="3" rtl="0"/>
            <a:r>
              <a:rPr lang="en-US" altLang="zh-CN" b="0" i="0" dirty="0" smtClean="0"/>
              <a:t>Hang</a:t>
            </a:r>
            <a:r>
              <a:rPr lang="zh-CN" altLang="en-US" b="0" i="0" dirty="0" smtClean="0"/>
              <a:t> </a:t>
            </a:r>
            <a:r>
              <a:rPr lang="en-US" altLang="zh-CN" b="0" i="0" dirty="0" smtClean="0"/>
              <a:t>-- Stop responding</a:t>
            </a:r>
          </a:p>
          <a:p>
            <a:pPr marR="0" lvl="2" rtl="0"/>
            <a:r>
              <a:rPr lang="en-US" altLang="zh-CN" b="0" i="0" baseline="0" dirty="0" smtClean="0">
                <a:solidFill>
                  <a:srgbClr val="4F81BD"/>
                </a:solidFill>
                <a:latin typeface="Cambria"/>
              </a:rPr>
              <a:t>Whenever possible, use the central meaning of a word. </a:t>
            </a:r>
          </a:p>
          <a:p>
            <a:pPr marR="0" lvl="2" rtl="0"/>
            <a:r>
              <a:rPr lang="en-US" altLang="zh-CN" b="0" i="0" baseline="0" dirty="0" smtClean="0">
                <a:solidFill>
                  <a:srgbClr val="4F81BD"/>
                </a:solidFill>
                <a:latin typeface="Cambria"/>
              </a:rPr>
              <a:t>Avoid verbs with many meanings. </a:t>
            </a:r>
          </a:p>
          <a:p>
            <a:pPr marR="0" lvl="3" rtl="0"/>
            <a:r>
              <a:rPr lang="en-US" altLang="zh-CN" b="0" i="0" baseline="0" dirty="0" smtClean="0">
                <a:solidFill>
                  <a:srgbClr val="243F60"/>
                </a:solidFill>
                <a:latin typeface="Cambria"/>
              </a:rPr>
              <a:t>When unavoidable, use context to make your meaning unmistakable.</a:t>
            </a:r>
          </a:p>
          <a:p>
            <a:pPr marR="0" lvl="2" rtl="0"/>
            <a:r>
              <a:rPr lang="en-US" altLang="zh-CN" b="0" i="0" baseline="0" dirty="0" smtClean="0">
                <a:solidFill>
                  <a:srgbClr val="4F81BD"/>
                </a:solidFill>
                <a:latin typeface="Cambria"/>
              </a:rPr>
              <a:t>Include optional hyphens in compound words and following prefixes where ambiguity would result.</a:t>
            </a:r>
          </a:p>
          <a:p>
            <a:pPr marR="0" lvl="3" rtl="0"/>
            <a:r>
              <a:rPr lang="en-US" altLang="zh-CN" b="0" i="0" baseline="0" dirty="0" smtClean="0">
                <a:solidFill>
                  <a:srgbClr val="243F60"/>
                </a:solidFill>
                <a:latin typeface="Cambria"/>
              </a:rPr>
              <a:t>Co-worker (versus coworker)</a:t>
            </a:r>
          </a:p>
          <a:p>
            <a:pPr marR="0" lvl="3" rtl="0"/>
            <a:r>
              <a:rPr lang="en-US" altLang="zh-CN" b="0" i="0" baseline="0" dirty="0" smtClean="0">
                <a:solidFill>
                  <a:srgbClr val="243F60"/>
                </a:solidFill>
                <a:latin typeface="Cambria"/>
              </a:rPr>
              <a:t>There are exceptions to this, such as “email.”</a:t>
            </a:r>
          </a:p>
          <a:p>
            <a:pPr marR="0" lvl="1" rtl="0"/>
            <a:r>
              <a:rPr lang="en-US" altLang="zh-CN" b="1" i="0" baseline="0" dirty="0" smtClean="0">
                <a:solidFill>
                  <a:srgbClr val="4F81BD"/>
                </a:solidFill>
                <a:latin typeface="Cambria"/>
              </a:rPr>
              <a:t>These are guidelines, not unbreakable rules. There may be times not to follow a guideline, but choose your battles carefully and with justification. </a:t>
            </a:r>
            <a:endParaRPr lang="zh-CN" altLang="en-US" b="1" i="0" baseline="0" dirty="0" smtClean="0">
              <a:solidFill>
                <a:srgbClr val="4F81BD"/>
              </a:solidFill>
              <a:latin typeface="Cambria"/>
            </a:endParaRPr>
          </a:p>
          <a:p>
            <a:endParaRPr lang="en-US" b="0" i="0" dirty="0"/>
          </a:p>
        </p:txBody>
      </p:sp>
      <p:sp>
        <p:nvSpPr>
          <p:cNvPr id="4" name="Slide Number Placeholder 3"/>
          <p:cNvSpPr>
            <a:spLocks noGrp="1"/>
          </p:cNvSpPr>
          <p:nvPr>
            <p:ph type="sldNum" sz="quarter" idx="10"/>
          </p:nvPr>
        </p:nvSpPr>
        <p:spPr/>
        <p:txBody>
          <a:bodyPr/>
          <a:lstStyle/>
          <a:p>
            <a:fld id="{DC46426A-5948-43DB-B11D-F884229D454B}" type="slidenum">
              <a:rPr lang="en-US" smtClean="0"/>
              <a:pPr/>
              <a:t>90</a:t>
            </a:fld>
            <a:endParaRPr lang="en-US" dirty="0"/>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R="0" lvl="0" rtl="0"/>
            <a:r>
              <a:rPr lang="en-US" altLang="zh-CN" b="0" i="0" baseline="0" dirty="0" smtClean="0">
                <a:latin typeface="Cambria"/>
              </a:rPr>
              <a:t>Remember our readers when writing your documents</a:t>
            </a:r>
          </a:p>
          <a:p>
            <a:pPr marR="0" lvl="1" rtl="0"/>
            <a:r>
              <a:rPr lang="en-US" altLang="zh-CN" b="1" i="0" baseline="0" dirty="0" smtClean="0">
                <a:solidFill>
                  <a:srgbClr val="4F81BD"/>
                </a:solidFill>
                <a:latin typeface="Cambria"/>
              </a:rPr>
              <a:t>When you write your white papers, remember the following:</a:t>
            </a:r>
          </a:p>
          <a:p>
            <a:pPr marR="0" lvl="2" rtl="0"/>
            <a:r>
              <a:rPr lang="en-US" altLang="zh-CN" b="1" i="0" baseline="0" dirty="0" smtClean="0">
                <a:solidFill>
                  <a:srgbClr val="4F81BD"/>
                </a:solidFill>
                <a:latin typeface="Cambria"/>
              </a:rPr>
              <a:t>Time is a valuable commodity</a:t>
            </a:r>
          </a:p>
          <a:p>
            <a:pPr marR="0" lvl="2" rtl="0"/>
            <a:r>
              <a:rPr lang="en-US" altLang="zh-CN" b="1" i="0" baseline="0" dirty="0" smtClean="0">
                <a:solidFill>
                  <a:srgbClr val="4F81BD"/>
                </a:solidFill>
                <a:latin typeface="Cambria"/>
              </a:rPr>
              <a:t>Readers are worldwide</a:t>
            </a:r>
          </a:p>
          <a:p>
            <a:pPr marR="0" lvl="2" rtl="0"/>
            <a:endParaRPr lang="en-US" altLang="zh-CN" b="1" i="0" baseline="0" dirty="0" smtClean="0">
              <a:solidFill>
                <a:srgbClr val="4F81BD"/>
              </a:solidFill>
              <a:latin typeface="Cambria"/>
            </a:endParaRPr>
          </a:p>
          <a:p>
            <a:pPr marR="0" lvl="2" rtl="0"/>
            <a:r>
              <a:rPr lang="en-US" altLang="zh-CN" b="1" i="0" baseline="0" dirty="0" smtClean="0">
                <a:solidFill>
                  <a:srgbClr val="4F81BD"/>
                </a:solidFill>
                <a:latin typeface="Cambria"/>
              </a:rPr>
              <a:t>Questions?</a:t>
            </a:r>
            <a:endParaRPr lang="zh-CN" altLang="en-US" b="1" i="0" baseline="0" dirty="0" smtClean="0">
              <a:solidFill>
                <a:srgbClr val="4F81BD"/>
              </a:solidFill>
              <a:latin typeface="Times New Roman"/>
            </a:endParaRPr>
          </a:p>
        </p:txBody>
      </p:sp>
      <p:sp>
        <p:nvSpPr>
          <p:cNvPr id="4" name="Slide Number Placeholder 3"/>
          <p:cNvSpPr>
            <a:spLocks noGrp="1"/>
          </p:cNvSpPr>
          <p:nvPr>
            <p:ph type="sldNum" sz="quarter" idx="10"/>
          </p:nvPr>
        </p:nvSpPr>
        <p:spPr/>
        <p:txBody>
          <a:bodyPr/>
          <a:lstStyle/>
          <a:p>
            <a:fld id="{DC46426A-5948-43DB-B11D-F884229D454B}" type="slidenum">
              <a:rPr lang="en-US" smtClean="0"/>
              <a:pPr/>
              <a:t>91</a:t>
            </a:fld>
            <a:endParaRPr lang="en-US" dirty="0"/>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fontScale="92500" lnSpcReduction="10000"/>
          </a:bodyPr>
          <a:lstStyle/>
          <a:p>
            <a:r>
              <a:rPr lang="en-US" dirty="0" smtClean="0"/>
              <a:t>Works Cited</a:t>
            </a:r>
          </a:p>
          <a:p>
            <a:endParaRPr lang="en-US" dirty="0" smtClean="0"/>
          </a:p>
          <a:p>
            <a:pPr marR="0" lvl="1" rtl="0"/>
            <a:r>
              <a:rPr lang="en-US" dirty="0" smtClean="0"/>
              <a:t>Barr, Chris, and the Senior Editors of Yahoo. The Yahoo Style Guide: The Ultimate Sourcebook for Writing, Editing, and Creating Content for the Digital World. First Edition: July 2010. New York, New York: St. Martin's Griffin, 2010.</a:t>
            </a:r>
          </a:p>
          <a:p>
            <a:pPr marR="0" lvl="1" rtl="0"/>
            <a:endParaRPr lang="en-US" dirty="0" smtClean="0"/>
          </a:p>
          <a:p>
            <a:pPr marR="0" lvl="1" rtl="0"/>
            <a:r>
              <a:rPr lang="en-US" dirty="0" smtClean="0"/>
              <a:t>Brook, James, et al. Read Me First! A Style Guide for the Computer Industry. Edited by Mary Martyak. Mountain View, California: Sunsoft Press, 1996.</a:t>
            </a:r>
          </a:p>
          <a:p>
            <a:pPr marR="0" lvl="1" rtl="0"/>
            <a:endParaRPr lang="en-US" dirty="0" smtClean="0"/>
          </a:p>
          <a:p>
            <a:pPr marR="0" lvl="1" rtl="0"/>
            <a:r>
              <a:rPr lang="en-US" dirty="0" smtClean="0"/>
              <a:t>Creative Writing Forums. I find short stories annoyingly difficult to write. 01 27, 2007. http://www.writingforums.org/archive/index.php/t-2183.html (accessed 10 26, 2011).</a:t>
            </a:r>
          </a:p>
          <a:p>
            <a:pPr marR="0" lvl="1" rtl="0"/>
            <a:r>
              <a:rPr lang="en-US" dirty="0" smtClean="0"/>
              <a:t>Microsoft Corporation Editorial Style Board. Microsoft Manual of Style for Technical Publications. Third. Edited by Kristine Haugseth and Sandra Haynes. Redmond, Washington: Microsoft Press, 2004.</a:t>
            </a:r>
          </a:p>
          <a:p>
            <a:pPr marR="0" lvl="1" rtl="0"/>
            <a:endParaRPr lang="en-US" dirty="0" smtClean="0"/>
          </a:p>
          <a:p>
            <a:pPr marR="0" lvl="1" rtl="0"/>
            <a:r>
              <a:rPr lang="en-US" dirty="0" smtClean="0"/>
              <a:t>Nielsen, Jacob. Alertbox: Inverted Pyramids in Cyberspace. June 1996. http://www.useit.com/alertbox/9606.html (accessed 10 12, 2011).</a:t>
            </a:r>
          </a:p>
          <a:p>
            <a:pPr marR="0" lvl="1" rtl="0"/>
            <a:endParaRPr lang="en-US" dirty="0" smtClean="0"/>
          </a:p>
          <a:p>
            <a:pPr marR="0" lvl="1" rtl="0"/>
            <a:r>
              <a:rPr lang="en-US" dirty="0" smtClean="0"/>
              <a:t>Nielsen, Jakob. Alertbox: How Users Read on the Web. October 1, 1997. http://www.useit.com/alertbox/9710a.html (accessed October 10, 2011).</a:t>
            </a:r>
          </a:p>
          <a:p>
            <a:pPr marR="0" lvl="1" rtl="0"/>
            <a:endParaRPr lang="en-US" dirty="0" smtClean="0"/>
          </a:p>
          <a:p>
            <a:pPr marR="0" lvl="1" rtl="0"/>
            <a:r>
              <a:rPr lang="en-US" dirty="0" smtClean="0"/>
              <a:t>Society for Technical Communications. "Defining Technical Communications." About STC. 2011. http://stc.org/about-stc/the-profession-all-about-technical-communication/defining-tc (accessed October 11, 2011).</a:t>
            </a:r>
          </a:p>
          <a:p>
            <a:pPr marR="0" lvl="1" rtl="0"/>
            <a:endParaRPr lang="zh-CN" altLang="en-US" dirty="0" smtClean="0"/>
          </a:p>
          <a:p>
            <a:endParaRPr lang="en-US" dirty="0"/>
          </a:p>
        </p:txBody>
      </p:sp>
      <p:sp>
        <p:nvSpPr>
          <p:cNvPr id="4" name="Slide Number Placeholder 3"/>
          <p:cNvSpPr>
            <a:spLocks noGrp="1"/>
          </p:cNvSpPr>
          <p:nvPr>
            <p:ph type="sldNum" sz="quarter" idx="10"/>
          </p:nvPr>
        </p:nvSpPr>
        <p:spPr/>
        <p:txBody>
          <a:bodyPr/>
          <a:lstStyle/>
          <a:p>
            <a:fld id="{DC46426A-5948-43DB-B11D-F884229D454B}" type="slidenum">
              <a:rPr lang="en-US" smtClean="0"/>
              <a:pPr/>
              <a:t>92</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 Optional">
    <p:spTree>
      <p:nvGrpSpPr>
        <p:cNvPr id="1" name=""/>
        <p:cNvGrpSpPr/>
        <p:nvPr/>
      </p:nvGrpSpPr>
      <p:grpSpPr>
        <a:xfrm>
          <a:off x="0" y="0"/>
          <a:ext cx="0" cy="0"/>
          <a:chOff x="0" y="0"/>
          <a:chExt cx="0" cy="0"/>
        </a:xfrm>
      </p:grpSpPr>
      <p:sp>
        <p:nvSpPr>
          <p:cNvPr id="40" name="Title 1"/>
          <p:cNvSpPr>
            <a:spLocks noGrp="1"/>
          </p:cNvSpPr>
          <p:nvPr>
            <p:ph type="ctrTitle" hasCustomPrompt="1"/>
          </p:nvPr>
        </p:nvSpPr>
        <p:spPr>
          <a:xfrm>
            <a:off x="457201" y="2468881"/>
            <a:ext cx="7207883" cy="1470025"/>
          </a:xfrm>
        </p:spPr>
        <p:txBody>
          <a:bodyPr anchor="b">
            <a:noAutofit/>
          </a:bodyPr>
          <a:lstStyle>
            <a:lvl1pPr>
              <a:lnSpc>
                <a:spcPct val="70000"/>
              </a:lnSpc>
              <a:defRPr sz="5400" baseline="0">
                <a:solidFill>
                  <a:schemeClr val="accent4"/>
                </a:solidFill>
                <a:latin typeface="+mj-lt"/>
              </a:defRPr>
            </a:lvl1pPr>
          </a:lstStyle>
          <a:p>
            <a:r>
              <a:rPr lang="en-US" dirty="0" smtClean="0"/>
              <a:t>Title Placeholder</a:t>
            </a:r>
            <a:endParaRPr lang="en-US" dirty="0"/>
          </a:p>
        </p:txBody>
      </p:sp>
      <p:sp>
        <p:nvSpPr>
          <p:cNvPr id="41" name="Subtitle 2"/>
          <p:cNvSpPr>
            <a:spLocks noGrp="1"/>
          </p:cNvSpPr>
          <p:nvPr>
            <p:ph type="subTitle" idx="1" hasCustomPrompt="1"/>
          </p:nvPr>
        </p:nvSpPr>
        <p:spPr>
          <a:xfrm>
            <a:off x="457201" y="4035790"/>
            <a:ext cx="7207883" cy="443198"/>
          </a:xfrm>
          <a:prstGeom prst="rect">
            <a:avLst/>
          </a:prstGeom>
        </p:spPr>
        <p:txBody>
          <a:bodyPr/>
          <a:lstStyle>
            <a:lvl1pPr marL="0" indent="0" algn="l">
              <a:lnSpc>
                <a:spcPct val="95000"/>
              </a:lnSpc>
              <a:buNone/>
              <a:defRPr sz="2400" cap="all" baseline="0">
                <a:solidFill>
                  <a:srgbClr val="6D6E71"/>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SUBTITLE PLACEHOLDER</a:t>
            </a:r>
            <a:endParaRPr lang="en-US" dirty="0"/>
          </a:p>
        </p:txBody>
      </p:sp>
      <p:sp>
        <p:nvSpPr>
          <p:cNvPr id="38" name="TextBox 37"/>
          <p:cNvSpPr txBox="1"/>
          <p:nvPr/>
        </p:nvSpPr>
        <p:spPr>
          <a:xfrm>
            <a:off x="5320917" y="6593444"/>
            <a:ext cx="3783407" cy="246221"/>
          </a:xfrm>
          <a:prstGeom prst="rect">
            <a:avLst/>
          </a:prstGeom>
          <a:noFill/>
        </p:spPr>
        <p:txBody>
          <a:bodyPr wrap="none" rtlCol="0">
            <a:spAutoFit/>
          </a:bodyPr>
          <a:lstStyle/>
          <a:p>
            <a:pPr algn="r"/>
            <a:r>
              <a:rPr lang="en-US" sz="1000" dirty="0" smtClean="0">
                <a:solidFill>
                  <a:schemeClr val="bg2"/>
                </a:solidFill>
                <a:latin typeface="+mj-lt"/>
              </a:rPr>
              <a:t>© Hitachi Data Systems Corporation 2012. All Rights Reserved.</a:t>
            </a:r>
          </a:p>
        </p:txBody>
      </p:sp>
      <p:sp>
        <p:nvSpPr>
          <p:cNvPr id="44" name="TextBox 43"/>
          <p:cNvSpPr txBox="1"/>
          <p:nvPr/>
        </p:nvSpPr>
        <p:spPr>
          <a:xfrm>
            <a:off x="9525" y="6593444"/>
            <a:ext cx="341760" cy="246221"/>
          </a:xfrm>
          <a:prstGeom prst="rect">
            <a:avLst/>
          </a:prstGeom>
          <a:noFill/>
        </p:spPr>
        <p:txBody>
          <a:bodyPr wrap="none" rtlCol="0">
            <a:spAutoFit/>
          </a:bodyPr>
          <a:lstStyle/>
          <a:p>
            <a:pPr algn="l"/>
            <a:fld id="{111F478C-84AE-4601-9BE4-60468A3A6C06}" type="slidenum">
              <a:rPr lang="en-US" sz="1000" smtClean="0">
                <a:solidFill>
                  <a:schemeClr val="bg2"/>
                </a:solidFill>
                <a:latin typeface="+mj-lt"/>
              </a:rPr>
              <a:pPr algn="l"/>
              <a:t>‹#›</a:t>
            </a:fld>
            <a:endParaRPr lang="en-US" sz="1000" dirty="0">
              <a:solidFill>
                <a:schemeClr val="bg2"/>
              </a:solidFill>
              <a:latin typeface="+mj-lt"/>
            </a:endParaRPr>
          </a:p>
        </p:txBody>
      </p:sp>
      <p:sp>
        <p:nvSpPr>
          <p:cNvPr id="42" name="Rectangle 38"/>
          <p:cNvSpPr>
            <a:spLocks noChangeArrowheads="1"/>
          </p:cNvSpPr>
          <p:nvPr/>
        </p:nvSpPr>
        <p:spPr bwMode="auto">
          <a:xfrm flipH="1">
            <a:off x="1588" y="1"/>
            <a:ext cx="7527925" cy="1152525"/>
          </a:xfrm>
          <a:prstGeom prst="rect">
            <a:avLst/>
          </a:prstGeom>
          <a:solidFill>
            <a:srgbClr val="D9D9D9"/>
          </a:solidFill>
          <a:ln w="9525">
            <a:noFill/>
            <a:miter lim="800000"/>
            <a:headEnd/>
            <a:tailEnd/>
          </a:ln>
          <a:effectLst/>
        </p:spPr>
        <p:txBody>
          <a:bodyPr wrap="none" lIns="90000" tIns="46800" rIns="90000" bIns="4680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ysClr val="windowText" lastClr="000000"/>
              </a:solidFill>
              <a:effectLst/>
              <a:uLnTx/>
              <a:uFillTx/>
            </a:endParaRPr>
          </a:p>
        </p:txBody>
      </p:sp>
      <p:sp>
        <p:nvSpPr>
          <p:cNvPr id="43" name="Rectangle 39"/>
          <p:cNvSpPr>
            <a:spLocks noChangeArrowheads="1"/>
          </p:cNvSpPr>
          <p:nvPr/>
        </p:nvSpPr>
        <p:spPr bwMode="auto">
          <a:xfrm>
            <a:off x="0" y="1152526"/>
            <a:ext cx="9144000" cy="238125"/>
          </a:xfrm>
          <a:prstGeom prst="rect">
            <a:avLst/>
          </a:prstGeom>
          <a:solidFill>
            <a:srgbClr val="B3B3B3"/>
          </a:solidFill>
          <a:ln w="9525">
            <a:noFill/>
            <a:miter lim="800000"/>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ysClr val="windowText" lastClr="000000"/>
              </a:solidFill>
              <a:effectLst/>
              <a:uLnTx/>
              <a:uFillTx/>
            </a:endParaRPr>
          </a:p>
        </p:txBody>
      </p:sp>
      <p:sp>
        <p:nvSpPr>
          <p:cNvPr id="45" name="Rectangle 41"/>
          <p:cNvSpPr>
            <a:spLocks noChangeArrowheads="1"/>
          </p:cNvSpPr>
          <p:nvPr/>
        </p:nvSpPr>
        <p:spPr bwMode="auto">
          <a:xfrm>
            <a:off x="6892328" y="1152526"/>
            <a:ext cx="2257425" cy="238125"/>
          </a:xfrm>
          <a:prstGeom prst="rect">
            <a:avLst/>
          </a:prstGeom>
          <a:solidFill>
            <a:srgbClr val="FD0014"/>
          </a:solidFill>
          <a:ln w="9525">
            <a:noFill/>
            <a:miter lim="800000"/>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ysClr val="windowText" lastClr="000000"/>
              </a:solidFill>
              <a:effectLst/>
              <a:uLnTx/>
              <a:uFillTx/>
            </a:endParaRPr>
          </a:p>
        </p:txBody>
      </p:sp>
      <p:sp>
        <p:nvSpPr>
          <p:cNvPr id="47" name="AutoShape 42"/>
          <p:cNvSpPr>
            <a:spLocks noChangeAspect="1" noChangeArrowheads="1" noTextEdit="1"/>
          </p:cNvSpPr>
          <p:nvPr/>
        </p:nvSpPr>
        <p:spPr bwMode="auto">
          <a:xfrm>
            <a:off x="5728" y="0"/>
            <a:ext cx="9163673" cy="138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48" name="Rectangle 46"/>
          <p:cNvSpPr>
            <a:spLocks noChangeArrowheads="1"/>
          </p:cNvSpPr>
          <p:nvPr/>
        </p:nvSpPr>
        <p:spPr bwMode="auto">
          <a:xfrm>
            <a:off x="5727" y="1153824"/>
            <a:ext cx="6911272" cy="23606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49" name="AutoShape 42"/>
          <p:cNvSpPr>
            <a:spLocks noChangeAspect="1" noChangeArrowheads="1" noTextEdit="1"/>
          </p:cNvSpPr>
          <p:nvPr/>
        </p:nvSpPr>
        <p:spPr bwMode="auto">
          <a:xfrm>
            <a:off x="1" y="0"/>
            <a:ext cx="9168828" cy="138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50" name="AutoShape 42"/>
          <p:cNvSpPr>
            <a:spLocks noChangeAspect="1" noChangeArrowheads="1" noTextEdit="1"/>
          </p:cNvSpPr>
          <p:nvPr/>
        </p:nvSpPr>
        <p:spPr bwMode="auto">
          <a:xfrm>
            <a:off x="-1" y="0"/>
            <a:ext cx="9143429" cy="138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51" name="Rectangle 46"/>
          <p:cNvSpPr>
            <a:spLocks noChangeArrowheads="1"/>
          </p:cNvSpPr>
          <p:nvPr/>
        </p:nvSpPr>
        <p:spPr bwMode="auto">
          <a:xfrm>
            <a:off x="1" y="1153824"/>
            <a:ext cx="6896004" cy="23606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pic>
        <p:nvPicPr>
          <p:cNvPr id="52" name="Picture 3"/>
          <p:cNvPicPr>
            <a:picLocks noChangeAspect="1" noChangeArrowheads="1"/>
          </p:cNvPicPr>
          <p:nvPr/>
        </p:nvPicPr>
        <p:blipFill>
          <a:blip r:embed="rId2" cstate="email">
            <a:lum bright="25000"/>
            <a:extLst>
              <a:ext uri="{28A0092B-C50C-407E-A947-70E740481C1C}">
                <a14:useLocalDpi xmlns="" xmlns:a14="http://schemas.microsoft.com/office/drawing/2010/main" val="0"/>
              </a:ext>
            </a:extLst>
          </a:blip>
          <a:srcRect/>
          <a:stretch>
            <a:fillRect/>
          </a:stretch>
        </p:blipFill>
        <p:spPr bwMode="auto">
          <a:xfrm>
            <a:off x="270485" y="479356"/>
            <a:ext cx="3040241" cy="30460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7" name="Picture 16" descr="CSlogo.png"/>
          <p:cNvPicPr>
            <a:picLocks noChangeAspect="1"/>
          </p:cNvPicPr>
          <p:nvPr/>
        </p:nvPicPr>
        <p:blipFill>
          <a:blip r:embed="rId3" cstate="print"/>
          <a:srcRect t="1234"/>
          <a:stretch>
            <a:fillRect/>
          </a:stretch>
        </p:blipFill>
        <p:spPr>
          <a:xfrm>
            <a:off x="6890611" y="1"/>
            <a:ext cx="2258568" cy="1152525"/>
          </a:xfrm>
          <a:prstGeom prst="rect">
            <a:avLst/>
          </a:prstGeom>
        </p:spPr>
      </p:pic>
    </p:spTree>
    <p:extLst>
      <p:ext uri="{BB962C8B-B14F-4D97-AF65-F5344CB8AC3E}">
        <p14:creationId xmlns="" xmlns:p14="http://schemas.microsoft.com/office/powerpoint/2010/main" val="3109032839"/>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90472"/>
            <a:ext cx="8229600" cy="2112886"/>
          </a:xfrm>
          <a:prstGeom prst="rect">
            <a:avLst/>
          </a:prstGeom>
        </p:spPr>
        <p:txBody>
          <a:bodyPr/>
          <a:lstStyle>
            <a:lvl1pPr>
              <a:defRPr>
                <a:latin typeface="+mn-lt"/>
              </a:defRPr>
            </a:lvl1pPr>
            <a:lvl2pPr>
              <a:buFont typeface="Wingdings" pitchFamily="2" charset="2"/>
              <a:buChar char="§"/>
              <a:defRPr>
                <a:latin typeface="+mn-lt"/>
              </a:defRPr>
            </a:lvl2pPr>
            <a:lvl3pPr>
              <a:buClr>
                <a:schemeClr val="bg2"/>
              </a:buClr>
              <a:buFont typeface="Wingdings" pitchFamily="2" charset="2"/>
              <a:buChar char="§"/>
              <a:defRPr>
                <a:latin typeface="+mn-lt"/>
              </a:defRPr>
            </a:lvl3pPr>
            <a:lvl4pPr>
              <a:defRPr>
                <a:latin typeface="+mn-lt"/>
              </a:defRPr>
            </a:lvl4pPr>
            <a:lvl5pPr>
              <a:defRPr>
                <a:latin typeface="+mn-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2"/>
          <p:cNvSpPr>
            <a:spLocks noGrp="1"/>
          </p:cNvSpPr>
          <p:nvPr>
            <p:ph type="body" idx="13" hasCustomPrompt="1"/>
          </p:nvPr>
        </p:nvSpPr>
        <p:spPr>
          <a:xfrm>
            <a:off x="457200" y="981115"/>
            <a:ext cx="8229600" cy="369332"/>
          </a:xfrm>
          <a:prstGeom prst="rect">
            <a:avLst/>
          </a:prstGeom>
        </p:spPr>
        <p:txBody>
          <a:bodyPr anchor="t"/>
          <a:lstStyle>
            <a:lvl1pPr marL="0" indent="0">
              <a:buNone/>
              <a:defRPr sz="1800" b="0" cap="all" baseline="0">
                <a:solidFill>
                  <a:srgbClr val="6D6E7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Subtitle placeholder</a:t>
            </a:r>
          </a:p>
        </p:txBody>
      </p:sp>
      <p:sp>
        <p:nvSpPr>
          <p:cNvPr id="5" name="Title 4"/>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 xmlns:p14="http://schemas.microsoft.com/office/powerpoint/2010/main" val="252673431"/>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atin typeface="+mj-lt"/>
              </a:defRPr>
            </a:lvl1pPr>
          </a:lstStyle>
          <a:p>
            <a:r>
              <a:rPr lang="en-US" dirty="0" smtClean="0"/>
              <a:t>Title placeholder</a:t>
            </a:r>
            <a:endParaRPr lang="en-US" dirty="0"/>
          </a:p>
        </p:txBody>
      </p:sp>
    </p:spTree>
    <p:extLst>
      <p:ext uri="{BB962C8B-B14F-4D97-AF65-F5344CB8AC3E}">
        <p14:creationId xmlns="" xmlns:p14="http://schemas.microsoft.com/office/powerpoint/2010/main" val="514831295"/>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Vide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2" y="44"/>
            <a:ext cx="7093788" cy="731520"/>
          </a:xfrm>
        </p:spPr>
        <p:txBody>
          <a:bodyPr>
            <a:normAutofit/>
          </a:bodyPr>
          <a:lstStyle>
            <a:lvl1pPr>
              <a:defRPr sz="2400">
                <a:latin typeface="+mj-lt"/>
              </a:defRPr>
            </a:lvl1pPr>
          </a:lstStyle>
          <a:p>
            <a:r>
              <a:rPr lang="en-US" dirty="0" smtClean="0"/>
              <a:t>title placeholder</a:t>
            </a:r>
            <a:endParaRPr lang="en-US" dirty="0"/>
          </a:p>
        </p:txBody>
      </p:sp>
      <p:sp>
        <p:nvSpPr>
          <p:cNvPr id="9" name="Text Placeholder 2"/>
          <p:cNvSpPr>
            <a:spLocks noGrp="1"/>
          </p:cNvSpPr>
          <p:nvPr>
            <p:ph type="body" idx="13" hasCustomPrompt="1"/>
          </p:nvPr>
        </p:nvSpPr>
        <p:spPr>
          <a:xfrm>
            <a:off x="457200" y="981115"/>
            <a:ext cx="8229600" cy="369332"/>
          </a:xfrm>
          <a:prstGeom prst="rect">
            <a:avLst/>
          </a:prstGeom>
        </p:spPr>
        <p:txBody>
          <a:bodyPr anchor="t"/>
          <a:lstStyle>
            <a:lvl1pPr marL="0" indent="0">
              <a:buNone/>
              <a:defRPr sz="1800" b="0" cap="all" baseline="0">
                <a:solidFill>
                  <a:srgbClr val="6D6E7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Subtitle placeholder</a:t>
            </a:r>
          </a:p>
        </p:txBody>
      </p:sp>
      <p:sp>
        <p:nvSpPr>
          <p:cNvPr id="10" name="Media Placeholder 3"/>
          <p:cNvSpPr>
            <a:spLocks noGrp="1"/>
          </p:cNvSpPr>
          <p:nvPr>
            <p:ph type="media" sz="quarter" idx="16"/>
          </p:nvPr>
        </p:nvSpPr>
        <p:spPr>
          <a:xfrm>
            <a:off x="457201" y="1490664"/>
            <a:ext cx="8089900" cy="4525771"/>
          </a:xfrm>
          <a:noFill/>
          <a:effectLst>
            <a:outerShdw blurRad="50800" dist="38100" dir="5400000" algn="t" rotWithShape="0">
              <a:prstClr val="black">
                <a:alpha val="40000"/>
              </a:prstClr>
            </a:outerShdw>
          </a:effectLst>
        </p:spPr>
        <p:txBody>
          <a:bodyPr>
            <a:noAutofit/>
          </a:bodyPr>
          <a:lstStyle>
            <a:lvl1pPr>
              <a:defRPr>
                <a:latin typeface="+mj-lt"/>
              </a:defRPr>
            </a:lvl1pPr>
          </a:lstStyle>
          <a:p>
            <a:r>
              <a:rPr lang="en-US" dirty="0" smtClean="0"/>
              <a:t>Click icon to add media</a:t>
            </a:r>
            <a:endParaRPr lang="en-US" dirty="0"/>
          </a:p>
        </p:txBody>
      </p:sp>
    </p:spTree>
    <p:extLst>
      <p:ext uri="{BB962C8B-B14F-4D97-AF65-F5344CB8AC3E}">
        <p14:creationId xmlns="" xmlns:p14="http://schemas.microsoft.com/office/powerpoint/2010/main" val="2265066995"/>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and Content w/ Pictur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atin typeface="+mj-lt"/>
              </a:defRPr>
            </a:lvl1pPr>
          </a:lstStyle>
          <a:p>
            <a:r>
              <a:rPr lang="en-US" dirty="0" smtClean="0"/>
              <a:t>title placeholder</a:t>
            </a:r>
            <a:endParaRPr lang="en-US" dirty="0"/>
          </a:p>
        </p:txBody>
      </p:sp>
      <p:sp>
        <p:nvSpPr>
          <p:cNvPr id="9" name="Text Placeholder 2"/>
          <p:cNvSpPr>
            <a:spLocks noGrp="1"/>
          </p:cNvSpPr>
          <p:nvPr>
            <p:ph type="body" idx="13" hasCustomPrompt="1"/>
          </p:nvPr>
        </p:nvSpPr>
        <p:spPr>
          <a:xfrm>
            <a:off x="457200" y="981115"/>
            <a:ext cx="8229600" cy="400110"/>
          </a:xfrm>
          <a:prstGeom prst="rect">
            <a:avLst/>
          </a:prstGeom>
        </p:spPr>
        <p:txBody>
          <a:bodyPr anchor="t"/>
          <a:lstStyle>
            <a:lvl1pPr marL="0" indent="0">
              <a:buNone/>
              <a:defRPr sz="2000" b="0" cap="all" baseline="0">
                <a:solidFill>
                  <a:srgbClr val="6D6E7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Subtitle placeholder</a:t>
            </a:r>
          </a:p>
        </p:txBody>
      </p:sp>
      <p:sp>
        <p:nvSpPr>
          <p:cNvPr id="5" name="Content Placeholder 2"/>
          <p:cNvSpPr>
            <a:spLocks noGrp="1"/>
          </p:cNvSpPr>
          <p:nvPr>
            <p:ph sz="half" idx="1"/>
          </p:nvPr>
        </p:nvSpPr>
        <p:spPr>
          <a:xfrm>
            <a:off x="457200" y="1490473"/>
            <a:ext cx="4038600" cy="2822311"/>
          </a:xfrm>
          <a:prstGeom prst="rect">
            <a:avLst/>
          </a:prstGeom>
        </p:spPr>
        <p:txBody>
          <a:bodyPr vert="horz" lIns="91440" tIns="45720" rIns="91440" bIns="45720" rtlCol="0">
            <a:spAutoFit/>
          </a:bodyPr>
          <a:lstStyle>
            <a:lvl1pPr marL="0" indent="0">
              <a:lnSpc>
                <a:spcPct val="100000"/>
              </a:lnSpc>
              <a:buFontTx/>
              <a:buNone/>
              <a:defRPr lang="en-US" sz="2800" baseline="0" smtClean="0">
                <a:latin typeface="+mn-lt"/>
              </a:defRPr>
            </a:lvl1pPr>
            <a:lvl2pPr marL="0" indent="0">
              <a:buClr>
                <a:schemeClr val="accent1"/>
              </a:buClr>
              <a:buFontTx/>
              <a:buNone/>
              <a:defRPr lang="en-US" sz="2600" baseline="0" smtClean="0">
                <a:latin typeface="+mn-lt"/>
              </a:defRPr>
            </a:lvl2pPr>
            <a:lvl3pPr marL="283464">
              <a:buClr>
                <a:schemeClr val="accent1"/>
              </a:buClr>
              <a:buFont typeface="Wingdings" pitchFamily="2" charset="2"/>
              <a:buChar char="§"/>
              <a:defRPr lang="en-US" sz="2600" baseline="0" smtClean="0">
                <a:latin typeface="+mn-lt"/>
              </a:defRPr>
            </a:lvl3pPr>
            <a:lvl4pPr marL="521208">
              <a:buClr>
                <a:schemeClr val="tx1"/>
              </a:buClr>
              <a:buFont typeface="Wingdings" pitchFamily="2" charset="2"/>
              <a:buChar char="§"/>
              <a:defRPr lang="en-US" sz="2400" baseline="0" smtClean="0">
                <a:latin typeface="+mn-lt"/>
              </a:defRPr>
            </a:lvl4pPr>
            <a:lvl5pPr marL="740664">
              <a:buClr>
                <a:schemeClr val="bg2"/>
              </a:buClr>
              <a:buFont typeface="Wingdings" pitchFamily="2" charset="2"/>
              <a:buChar char="§"/>
              <a:defRPr lang="en-US">
                <a:latin typeface="+mn-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Picture Placeholder 7"/>
          <p:cNvSpPr>
            <a:spLocks noGrp="1"/>
          </p:cNvSpPr>
          <p:nvPr>
            <p:ph type="pic" sz="quarter" idx="15"/>
          </p:nvPr>
        </p:nvSpPr>
        <p:spPr>
          <a:xfrm>
            <a:off x="4648201" y="1490472"/>
            <a:ext cx="3898900" cy="461665"/>
          </a:xfrm>
          <a:noFill/>
          <a:effectLst>
            <a:outerShdw blurRad="50800" dist="38100" dir="5400000" algn="t" rotWithShape="0">
              <a:prstClr val="black">
                <a:alpha val="40000"/>
              </a:prstClr>
            </a:outerShdw>
          </a:effectLst>
        </p:spPr>
        <p:txBody>
          <a:bodyPr/>
          <a:lstStyle/>
          <a:p>
            <a:r>
              <a:rPr lang="en-US" dirty="0" smtClean="0"/>
              <a:t>Click icon to add picture</a:t>
            </a:r>
            <a:endParaRPr lang="en-US" dirty="0"/>
          </a:p>
        </p:txBody>
      </p:sp>
    </p:spTree>
    <p:extLst>
      <p:ext uri="{BB962C8B-B14F-4D97-AF65-F5344CB8AC3E}">
        <p14:creationId xmlns="" xmlns:p14="http://schemas.microsoft.com/office/powerpoint/2010/main" val="1381498815"/>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End Slides">
    <p:spTree>
      <p:nvGrpSpPr>
        <p:cNvPr id="1" name=""/>
        <p:cNvGrpSpPr/>
        <p:nvPr/>
      </p:nvGrpSpPr>
      <p:grpSpPr>
        <a:xfrm>
          <a:off x="0" y="0"/>
          <a:ext cx="0" cy="0"/>
          <a:chOff x="0" y="0"/>
          <a:chExt cx="0" cy="0"/>
        </a:xfrm>
      </p:grpSpPr>
      <p:pic>
        <p:nvPicPr>
          <p:cNvPr id="35" name="Picture 3"/>
          <p:cNvPicPr>
            <a:picLocks noChangeAspect="1" noChangeArrowheads="1"/>
          </p:cNvPicPr>
          <p:nvPr/>
        </p:nvPicPr>
        <p:blipFill>
          <a:blip r:embed="rId2" cstate="email">
            <a:lum bright="25000"/>
            <a:extLst>
              <a:ext uri="{28A0092B-C50C-407E-A947-70E740481C1C}">
                <a14:useLocalDpi xmlns="" xmlns:a14="http://schemas.microsoft.com/office/drawing/2010/main" val="0"/>
              </a:ext>
            </a:extLst>
          </a:blip>
          <a:srcRect/>
          <a:stretch>
            <a:fillRect/>
          </a:stretch>
        </p:blipFill>
        <p:spPr bwMode="auto">
          <a:xfrm>
            <a:off x="346267" y="283180"/>
            <a:ext cx="2331720" cy="23361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40" name="Title 1"/>
          <p:cNvSpPr>
            <a:spLocks noGrp="1"/>
          </p:cNvSpPr>
          <p:nvPr>
            <p:ph type="ctrTitle" hasCustomPrompt="1"/>
          </p:nvPr>
        </p:nvSpPr>
        <p:spPr>
          <a:xfrm>
            <a:off x="457201" y="2468881"/>
            <a:ext cx="7207883" cy="1470025"/>
          </a:xfrm>
        </p:spPr>
        <p:txBody>
          <a:bodyPr anchor="b">
            <a:noAutofit/>
          </a:bodyPr>
          <a:lstStyle>
            <a:lvl1pPr>
              <a:lnSpc>
                <a:spcPct val="90000"/>
              </a:lnSpc>
              <a:defRPr sz="5400" baseline="0">
                <a:solidFill>
                  <a:schemeClr val="accent4"/>
                </a:solidFill>
                <a:latin typeface="+mj-lt"/>
              </a:defRPr>
            </a:lvl1pPr>
          </a:lstStyle>
          <a:p>
            <a:r>
              <a:rPr lang="en-US" dirty="0" smtClean="0"/>
              <a:t>Title Placeholder</a:t>
            </a:r>
            <a:endParaRPr lang="en-US" dirty="0"/>
          </a:p>
        </p:txBody>
      </p:sp>
      <p:sp>
        <p:nvSpPr>
          <p:cNvPr id="39" name="TextBox 38"/>
          <p:cNvSpPr txBox="1"/>
          <p:nvPr/>
        </p:nvSpPr>
        <p:spPr>
          <a:xfrm>
            <a:off x="9525" y="6593444"/>
            <a:ext cx="341760" cy="246221"/>
          </a:xfrm>
          <a:prstGeom prst="rect">
            <a:avLst/>
          </a:prstGeom>
          <a:noFill/>
        </p:spPr>
        <p:txBody>
          <a:bodyPr wrap="none" rtlCol="0">
            <a:spAutoFit/>
          </a:bodyPr>
          <a:lstStyle/>
          <a:p>
            <a:pPr algn="l"/>
            <a:fld id="{111F478C-84AE-4601-9BE4-60468A3A6C06}" type="slidenum">
              <a:rPr lang="en-US" sz="1000" smtClean="0">
                <a:solidFill>
                  <a:schemeClr val="tx1">
                    <a:alpha val="50000"/>
                  </a:schemeClr>
                </a:solidFill>
              </a:rPr>
              <a:pPr algn="l"/>
              <a:t>‹#›</a:t>
            </a:fld>
            <a:endParaRPr lang="en-US" sz="1000" dirty="0">
              <a:solidFill>
                <a:schemeClr val="tx1">
                  <a:alpha val="50000"/>
                </a:schemeClr>
              </a:solidFill>
            </a:endParaRPr>
          </a:p>
        </p:txBody>
      </p:sp>
    </p:spTree>
    <p:extLst>
      <p:ext uri="{BB962C8B-B14F-4D97-AF65-F5344CB8AC3E}">
        <p14:creationId xmlns="" xmlns:p14="http://schemas.microsoft.com/office/powerpoint/2010/main" val="26075578"/>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itle and Text">
    <p:spTree>
      <p:nvGrpSpPr>
        <p:cNvPr id="1" name=""/>
        <p:cNvGrpSpPr/>
        <p:nvPr/>
      </p:nvGrpSpPr>
      <p:grpSpPr>
        <a:xfrm>
          <a:off x="0" y="0"/>
          <a:ext cx="0" cy="0"/>
          <a:chOff x="0" y="0"/>
          <a:chExt cx="0" cy="0"/>
        </a:xfrm>
      </p:grpSpPr>
      <p:sp>
        <p:nvSpPr>
          <p:cNvPr id="3" name="Text Placeholder 2"/>
          <p:cNvSpPr>
            <a:spLocks noGrp="1"/>
          </p:cNvSpPr>
          <p:nvPr>
            <p:ph type="body"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Title 6"/>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35" name="Picture 11" descr="C:\Users\dan\Desktop\hitachi-Template-bullet.png"/>
          <p:cNvPicPr>
            <a:picLocks noChangeAspect="1" noChangeArrowheads="1"/>
          </p:cNvPicPr>
          <p:nvPr/>
        </p:nvPicPr>
        <p:blipFill>
          <a:blip r:embed="rId9" cstate="email">
            <a:extLst>
              <a:ext uri="{28A0092B-C50C-407E-A947-70E740481C1C}">
                <a14:useLocalDpi xmlns="" xmlns:a14="http://schemas.microsoft.com/office/drawing/2010/main" val="0"/>
              </a:ext>
            </a:extLst>
          </a:blip>
          <a:srcRect/>
          <a:stretch>
            <a:fillRect/>
          </a:stretch>
        </p:blipFill>
        <p:spPr bwMode="auto">
          <a:xfrm>
            <a:off x="571" y="12621"/>
            <a:ext cx="9142859" cy="6857143"/>
          </a:xfrm>
          <a:prstGeom prst="rect">
            <a:avLst/>
          </a:prstGeom>
          <a:noFill/>
          <a:extLst>
            <a:ext uri="{909E8E84-426E-40DD-AFC4-6F175D3DCCD1}">
              <a14:hiddenFill xmlns="" xmlns:a14="http://schemas.microsoft.com/office/drawing/2010/main">
                <a:solidFill>
                  <a:srgbClr val="FFFFFF"/>
                </a:solidFill>
              </a14:hiddenFill>
            </a:ext>
          </a:extLst>
        </p:spPr>
      </p:pic>
      <p:sp>
        <p:nvSpPr>
          <p:cNvPr id="36" name="Rectangle 35"/>
          <p:cNvSpPr>
            <a:spLocks noChangeArrowheads="1"/>
          </p:cNvSpPr>
          <p:nvPr/>
        </p:nvSpPr>
        <p:spPr bwMode="auto">
          <a:xfrm flipH="1">
            <a:off x="9522" y="-112"/>
            <a:ext cx="9131809" cy="843144"/>
          </a:xfrm>
          <a:prstGeom prst="rect">
            <a:avLst/>
          </a:prstGeom>
          <a:solidFill>
            <a:srgbClr val="D9D9D9"/>
          </a:solidFill>
          <a:ln w="9525">
            <a:noFill/>
            <a:miter lim="800000"/>
            <a:headEnd/>
            <a:tailEnd/>
          </a:ln>
          <a:effectLst/>
        </p:spPr>
        <p:txBody>
          <a:bodyPr wrap="none" lIns="90000" tIns="46800" rIns="90000" bIns="4680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ysClr val="windowText" lastClr="000000"/>
              </a:solidFill>
              <a:effectLst/>
              <a:uLnTx/>
              <a:uFillTx/>
            </a:endParaRPr>
          </a:p>
        </p:txBody>
      </p:sp>
      <p:sp>
        <p:nvSpPr>
          <p:cNvPr id="37" name="Rectangle 36"/>
          <p:cNvSpPr>
            <a:spLocks noChangeArrowheads="1"/>
          </p:cNvSpPr>
          <p:nvPr/>
        </p:nvSpPr>
        <p:spPr bwMode="auto">
          <a:xfrm>
            <a:off x="-2668" y="743146"/>
            <a:ext cx="7695927" cy="155448"/>
          </a:xfrm>
          <a:prstGeom prst="rect">
            <a:avLst/>
          </a:prstGeom>
          <a:solidFill>
            <a:srgbClr val="B3B3B3"/>
          </a:solidFill>
          <a:ln w="9525">
            <a:noFill/>
            <a:miter lim="800000"/>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ysClr val="windowText" lastClr="000000"/>
              </a:solidFill>
              <a:effectLst/>
              <a:uLnTx/>
              <a:uFillTx/>
            </a:endParaRPr>
          </a:p>
        </p:txBody>
      </p:sp>
      <p:sp>
        <p:nvSpPr>
          <p:cNvPr id="38" name="Rectangle 23"/>
          <p:cNvSpPr>
            <a:spLocks noChangeArrowheads="1"/>
          </p:cNvSpPr>
          <p:nvPr/>
        </p:nvSpPr>
        <p:spPr bwMode="auto">
          <a:xfrm>
            <a:off x="7697189" y="742864"/>
            <a:ext cx="1453896" cy="155448"/>
          </a:xfrm>
          <a:prstGeom prst="rect">
            <a:avLst/>
          </a:prstGeom>
          <a:solidFill>
            <a:srgbClr val="FD0014"/>
          </a:solidFill>
          <a:ln w="9525">
            <a:noFill/>
            <a:miter lim="800000"/>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ysClr val="windowText" lastClr="000000"/>
              </a:solidFill>
              <a:effectLst/>
              <a:uLnTx/>
              <a:uFillTx/>
            </a:endParaRPr>
          </a:p>
        </p:txBody>
      </p:sp>
      <p:sp>
        <p:nvSpPr>
          <p:cNvPr id="107" name="AutoShape 42"/>
          <p:cNvSpPr>
            <a:spLocks noChangeAspect="1" noChangeArrowheads="1" noTextEdit="1"/>
          </p:cNvSpPr>
          <p:nvPr/>
        </p:nvSpPr>
        <p:spPr bwMode="auto">
          <a:xfrm>
            <a:off x="0" y="0"/>
            <a:ext cx="9144000" cy="9159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2" name="Title Placeholder 1"/>
          <p:cNvSpPr>
            <a:spLocks noGrp="1"/>
          </p:cNvSpPr>
          <p:nvPr>
            <p:ph type="title"/>
          </p:nvPr>
        </p:nvSpPr>
        <p:spPr>
          <a:xfrm>
            <a:off x="457200" y="-112"/>
            <a:ext cx="7088037" cy="731520"/>
          </a:xfrm>
          <a:prstGeom prst="rect">
            <a:avLst/>
          </a:prstGeom>
        </p:spPr>
        <p:txBody>
          <a:bodyPr vert="horz" lIns="91440" tIns="0" rIns="91440" bIns="0" rtlCol="0" anchor="ctr">
            <a:normAutofit/>
          </a:bodyPr>
          <a:lstStyle/>
          <a:p>
            <a:pPr lvl="0"/>
            <a:r>
              <a:rPr lang="en-US" smtClean="0"/>
              <a:t>Click to edit Master title style</a:t>
            </a:r>
            <a:endParaRPr lang="en-US" dirty="0"/>
          </a:p>
        </p:txBody>
      </p:sp>
      <p:sp>
        <p:nvSpPr>
          <p:cNvPr id="54" name="Text Placeholder 53"/>
          <p:cNvSpPr>
            <a:spLocks noGrp="1"/>
          </p:cNvSpPr>
          <p:nvPr>
            <p:ph type="body" idx="1"/>
          </p:nvPr>
        </p:nvSpPr>
        <p:spPr>
          <a:xfrm>
            <a:off x="457200" y="1490472"/>
            <a:ext cx="8229600" cy="2112886"/>
          </a:xfrm>
          <a:prstGeom prst="rect">
            <a:avLst/>
          </a:prstGeom>
        </p:spPr>
        <p:txBody>
          <a:bodyPr vert="horz" lIns="91440" tIns="45720" rIns="91440" bIns="45720" rtlCol="0">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5" name="TextBox 54"/>
          <p:cNvSpPr txBox="1"/>
          <p:nvPr/>
        </p:nvSpPr>
        <p:spPr>
          <a:xfrm>
            <a:off x="9525" y="6593444"/>
            <a:ext cx="341760" cy="246221"/>
          </a:xfrm>
          <a:prstGeom prst="rect">
            <a:avLst/>
          </a:prstGeom>
          <a:noFill/>
        </p:spPr>
        <p:txBody>
          <a:bodyPr wrap="none" rtlCol="0">
            <a:spAutoFit/>
          </a:bodyPr>
          <a:lstStyle/>
          <a:p>
            <a:pPr algn="l"/>
            <a:fld id="{111F478C-84AE-4601-9BE4-60468A3A6C06}" type="slidenum">
              <a:rPr lang="en-US" sz="1000" smtClean="0">
                <a:solidFill>
                  <a:schemeClr val="bg2"/>
                </a:solidFill>
                <a:latin typeface="+mj-lt"/>
              </a:rPr>
              <a:pPr algn="l"/>
              <a:t>‹#›</a:t>
            </a:fld>
            <a:endParaRPr lang="en-US" sz="1000" dirty="0">
              <a:solidFill>
                <a:schemeClr val="bg2"/>
              </a:solidFill>
              <a:latin typeface="+mj-lt"/>
            </a:endParaRPr>
          </a:p>
        </p:txBody>
      </p:sp>
      <p:pic>
        <p:nvPicPr>
          <p:cNvPr id="13" name="Picture 12" descr="CSlogo.png"/>
          <p:cNvPicPr>
            <a:picLocks noChangeAspect="1"/>
          </p:cNvPicPr>
          <p:nvPr/>
        </p:nvPicPr>
        <p:blipFill>
          <a:blip r:embed="rId10" cstate="print"/>
          <a:srcRect t="1234"/>
          <a:stretch>
            <a:fillRect/>
          </a:stretch>
        </p:blipFill>
        <p:spPr>
          <a:xfrm>
            <a:off x="7693259" y="1436"/>
            <a:ext cx="1453896" cy="741909"/>
          </a:xfrm>
          <a:prstGeom prst="rect">
            <a:avLst/>
          </a:prstGeom>
        </p:spPr>
      </p:pic>
    </p:spTree>
    <p:extLst>
      <p:ext uri="{BB962C8B-B14F-4D97-AF65-F5344CB8AC3E}">
        <p14:creationId xmlns="" xmlns:p14="http://schemas.microsoft.com/office/powerpoint/2010/main" val="3141426116"/>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Lst>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txStyles>
    <p:titleStyle>
      <a:lvl1pPr algn="l" defTabSz="914400" rtl="0" eaLnBrk="1" latinLnBrk="0" hangingPunct="1">
        <a:lnSpc>
          <a:spcPct val="85000"/>
        </a:lnSpc>
        <a:spcBef>
          <a:spcPct val="0"/>
        </a:spcBef>
        <a:buNone/>
        <a:defRPr lang="en-US" sz="2400" b="1" kern="1200" cap="all" dirty="0" smtClean="0">
          <a:solidFill>
            <a:srgbClr val="4D4D4D"/>
          </a:solidFill>
          <a:latin typeface="+mj-lt"/>
          <a:ea typeface="+mj-ea"/>
          <a:cs typeface="+mj-cs"/>
        </a:defRPr>
      </a:lvl1pPr>
    </p:titleStyle>
    <p:bodyStyle>
      <a:lvl1pPr marL="280988" indent="-280988" algn="l" defTabSz="914400" rtl="0" eaLnBrk="1" latinLnBrk="0" hangingPunct="1">
        <a:lnSpc>
          <a:spcPct val="100000"/>
        </a:lnSpc>
        <a:spcBef>
          <a:spcPts val="1200"/>
        </a:spcBef>
        <a:spcAft>
          <a:spcPts val="600"/>
        </a:spcAft>
        <a:buClr>
          <a:schemeClr val="accent2"/>
        </a:buClr>
        <a:buFont typeface="Wingdings" pitchFamily="2" charset="2"/>
        <a:buChar char="§"/>
        <a:defRPr lang="en-US" sz="2400" kern="1200" dirty="0" smtClean="0">
          <a:solidFill>
            <a:srgbClr val="1A1A1A"/>
          </a:solidFill>
          <a:latin typeface="+mn-lt"/>
          <a:ea typeface="+mn-ea"/>
          <a:cs typeface="+mn-cs"/>
        </a:defRPr>
      </a:lvl1pPr>
      <a:lvl2pPr marL="574675" indent="-293688" algn="l" defTabSz="914400" rtl="0" eaLnBrk="1" latinLnBrk="0" hangingPunct="1">
        <a:lnSpc>
          <a:spcPct val="95000"/>
        </a:lnSpc>
        <a:spcBef>
          <a:spcPct val="20000"/>
        </a:spcBef>
        <a:spcAft>
          <a:spcPts val="800"/>
        </a:spcAft>
        <a:buFontTx/>
        <a:buChar char="‒"/>
        <a:defRPr lang="en-US" sz="2200" kern="1200" dirty="0" smtClean="0">
          <a:solidFill>
            <a:srgbClr val="4D4D4D"/>
          </a:solidFill>
          <a:latin typeface="+mn-lt"/>
          <a:ea typeface="+mn-ea"/>
          <a:cs typeface="+mn-cs"/>
        </a:defRPr>
      </a:lvl2pPr>
      <a:lvl3pPr marL="855663" indent="-280988" algn="l" defTabSz="914400" rtl="0" eaLnBrk="1" latinLnBrk="0" hangingPunct="1">
        <a:lnSpc>
          <a:spcPct val="95000"/>
        </a:lnSpc>
        <a:spcBef>
          <a:spcPts val="0"/>
        </a:spcBef>
        <a:spcAft>
          <a:spcPts val="800"/>
        </a:spcAft>
        <a:buFontTx/>
        <a:buChar char="‒"/>
        <a:defRPr lang="en-US" sz="2000" kern="1200" dirty="0" smtClean="0">
          <a:solidFill>
            <a:srgbClr val="4D4D4D"/>
          </a:solidFill>
          <a:latin typeface="+mn-lt"/>
          <a:ea typeface="+mn-ea"/>
          <a:cs typeface="+mn-cs"/>
        </a:defRPr>
      </a:lvl3pPr>
      <a:lvl4pPr marL="1090613" indent="-234950" algn="l" defTabSz="914400" rtl="0" eaLnBrk="1" latinLnBrk="0" hangingPunct="1">
        <a:lnSpc>
          <a:spcPct val="95000"/>
        </a:lnSpc>
        <a:spcBef>
          <a:spcPts val="0"/>
        </a:spcBef>
        <a:spcAft>
          <a:spcPts val="800"/>
        </a:spcAft>
        <a:buFontTx/>
        <a:buChar char="‒"/>
        <a:defRPr lang="en-US" sz="2000" kern="1200" dirty="0" smtClean="0">
          <a:solidFill>
            <a:srgbClr val="4D4D4D"/>
          </a:solidFill>
          <a:latin typeface="+mn-lt"/>
          <a:ea typeface="+mn-ea"/>
          <a:cs typeface="+mn-cs"/>
        </a:defRPr>
      </a:lvl4pPr>
      <a:lvl5pPr marL="1312863" indent="-222250" algn="l" defTabSz="914400" rtl="0" eaLnBrk="1" latinLnBrk="0" hangingPunct="1">
        <a:lnSpc>
          <a:spcPct val="95000"/>
        </a:lnSpc>
        <a:spcBef>
          <a:spcPts val="0"/>
        </a:spcBef>
        <a:spcAft>
          <a:spcPts val="800"/>
        </a:spcAft>
        <a:buFontTx/>
        <a:buChar char="‒"/>
        <a:defRPr lang="en-US" sz="2000" kern="1200" dirty="0">
          <a:solidFill>
            <a:srgbClr val="4D4D4D"/>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hyperlink" Target="http://www.useit.com/papers/webwriting/studyfiles/travelnebraska/promotional/carhenge.html" TargetMode="External"/><Relationship Id="rId2" Type="http://schemas.openxmlformats.org/officeDocument/2006/relationships/notesSlide" Target="../notesSlides/notesSlide31.xml"/><Relationship Id="rId1" Type="http://schemas.openxmlformats.org/officeDocument/2006/relationships/slideLayout" Target="../slideLayouts/slideLayout5.xml"/><Relationship Id="rId4" Type="http://schemas.openxmlformats.org/officeDocument/2006/relationships/image" Target="../media/image9.jpeg"/></Relationships>
</file>

<file path=ppt/slides/_rels/slide3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2.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3.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4.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5.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6.xml"/><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7.xml"/><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8.xml"/><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9.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0.xml"/><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1.xml"/><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2.xml"/><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3.xml"/><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4.xml"/><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5.xml"/><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6.xml"/><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7.xml"/><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8.xml"/><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9.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0.xml"/><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1.xml"/><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2.xml"/><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63.xml"/><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64.xml"/><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65.xml"/><Relationship Id="rId1" Type="http://schemas.openxmlformats.org/officeDocument/2006/relationships/slideLayout" Target="../slideLayouts/slideLayout5.xml"/></Relationships>
</file>

<file path=ppt/slides/_rels/slide6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66.xml"/><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67.xml"/><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68.xml"/><Relationship Id="rId1" Type="http://schemas.openxmlformats.org/officeDocument/2006/relationships/slideLayout" Target="../slideLayouts/slideLayout5.xml"/></Relationships>
</file>

<file path=ppt/slides/_rels/slide6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69.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92.xml"/><Relationship Id="rId1" Type="http://schemas.openxmlformats.org/officeDocument/2006/relationships/slideLayout" Target="../slideLayouts/slideLayout5.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Technical Writing and the Web</a:t>
            </a:r>
            <a:endParaRPr lang="en-US" dirty="0"/>
          </a:p>
        </p:txBody>
      </p:sp>
      <p:sp>
        <p:nvSpPr>
          <p:cNvPr id="3" name="Subtitle 2"/>
          <p:cNvSpPr>
            <a:spLocks noGrp="1"/>
          </p:cNvSpPr>
          <p:nvPr>
            <p:ph type="subTitle" idx="1"/>
          </p:nvPr>
        </p:nvSpPr>
        <p:spPr>
          <a:xfrm>
            <a:off x="457201" y="4035790"/>
            <a:ext cx="7207883" cy="794064"/>
          </a:xfrm>
        </p:spPr>
        <p:txBody>
          <a:bodyPr/>
          <a:lstStyle/>
          <a:p>
            <a:r>
              <a:rPr lang="en-US" dirty="0" smtClean="0"/>
              <a:t>Raising awareness of the style differences</a:t>
            </a:r>
            <a:endParaRPr lang="en-US" dirty="0"/>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R="0" rtl="0"/>
            <a:r>
              <a:rPr lang="en-US" altLang="zh-CN" b="1" kern="1600" baseline="0" dirty="0" smtClean="0">
                <a:latin typeface="Cambria"/>
              </a:rPr>
              <a:t>Technical Writing and the Web</a:t>
            </a:r>
            <a:endParaRPr lang="zh-CN" altLang="en-US" b="1" kern="1600" baseline="0" dirty="0" smtClean="0">
              <a:latin typeface="Cambria"/>
            </a:endParaRPr>
          </a:p>
        </p:txBody>
      </p:sp>
      <p:sp>
        <p:nvSpPr>
          <p:cNvPr id="3" name="Text Placeholder 2"/>
          <p:cNvSpPr>
            <a:spLocks noGrp="1"/>
          </p:cNvSpPr>
          <p:nvPr>
            <p:ph type="body" idx="13"/>
          </p:nvPr>
        </p:nvSpPr>
        <p:spPr>
          <a:xfrm>
            <a:off x="457200" y="981115"/>
            <a:ext cx="8229600" cy="400110"/>
          </a:xfrm>
        </p:spPr>
        <p:txBody>
          <a:bodyPr/>
          <a:lstStyle/>
          <a:p>
            <a:pPr marR="0" lvl="0" rtl="0"/>
            <a:r>
              <a:rPr lang="en-US" altLang="zh-CN" b="1" i="1" baseline="0" dirty="0" smtClean="0">
                <a:latin typeface="Cambria"/>
              </a:rPr>
              <a:t>Stylistic principles for computer documentation</a:t>
            </a:r>
          </a:p>
        </p:txBody>
      </p:sp>
      <p:sp>
        <p:nvSpPr>
          <p:cNvPr id="4" name="Content Placeholder 3"/>
          <p:cNvSpPr>
            <a:spLocks noGrp="1"/>
          </p:cNvSpPr>
          <p:nvPr>
            <p:ph sz="half" idx="1"/>
          </p:nvPr>
        </p:nvSpPr>
        <p:spPr>
          <a:xfrm>
            <a:off x="457200" y="1490473"/>
            <a:ext cx="4038600" cy="1335237"/>
          </a:xfrm>
        </p:spPr>
        <p:txBody>
          <a:bodyPr/>
          <a:lstStyle/>
          <a:p>
            <a:pPr lvl="2"/>
            <a:r>
              <a:rPr lang="en-US" altLang="zh-CN" dirty="0"/>
              <a:t>Time is a valuable commodity</a:t>
            </a:r>
          </a:p>
          <a:p>
            <a:pPr lvl="2"/>
            <a:r>
              <a:rPr lang="en-US" altLang="zh-CN" dirty="0"/>
              <a:t>Readers are </a:t>
            </a:r>
            <a:r>
              <a:rPr lang="en-US" altLang="zh-CN" dirty="0" smtClean="0"/>
              <a:t>worldwide</a:t>
            </a:r>
            <a:endParaRPr lang="zh-CN" altLang="en-US" dirty="0"/>
          </a:p>
        </p:txBody>
      </p:sp>
      <p:pic>
        <p:nvPicPr>
          <p:cNvPr id="6" name="Picture Placeholder 5" descr="TimeMoneyBalance.JPG"/>
          <p:cNvPicPr>
            <a:picLocks noGrp="1" noChangeAspect="1"/>
          </p:cNvPicPr>
          <p:nvPr>
            <p:ph type="pic" sz="quarter" idx="15"/>
          </p:nvPr>
        </p:nvPicPr>
        <p:blipFill>
          <a:blip r:embed="rId3" cstate="print"/>
          <a:stretch>
            <a:fillRect/>
          </a:stretch>
        </p:blipFill>
        <p:spPr>
          <a:xfrm>
            <a:off x="4572000" y="2468880"/>
            <a:ext cx="3657600" cy="2609088"/>
          </a:xfrm>
        </p:spPr>
      </p:pic>
    </p:spTree>
  </p:cSld>
  <p:clrMapOvr>
    <a:masterClrMapping/>
  </p:clrMapOvr>
  <p:transition spd="med">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R="0" rtl="0"/>
            <a:r>
              <a:rPr lang="en-US" altLang="zh-CN" b="1" kern="1600" baseline="0" dirty="0" smtClean="0">
                <a:latin typeface="Cambria"/>
              </a:rPr>
              <a:t>Technical Writing and the Web</a:t>
            </a:r>
            <a:endParaRPr lang="zh-CN" altLang="en-US" b="1" kern="1600" baseline="0" smtClean="0">
              <a:latin typeface="Cambria"/>
            </a:endParaRPr>
          </a:p>
        </p:txBody>
      </p:sp>
      <p:sp>
        <p:nvSpPr>
          <p:cNvPr id="3" name="Text Placeholder 2"/>
          <p:cNvSpPr>
            <a:spLocks noGrp="1"/>
          </p:cNvSpPr>
          <p:nvPr>
            <p:ph type="body" idx="13"/>
          </p:nvPr>
        </p:nvSpPr>
        <p:spPr/>
        <p:txBody>
          <a:bodyPr>
            <a:normAutofit/>
          </a:bodyPr>
          <a:lstStyle/>
          <a:p>
            <a:pPr marR="0" lvl="0" rtl="0"/>
            <a:r>
              <a:rPr lang="en-US" altLang="zh-CN" b="1" i="1" baseline="0" dirty="0" smtClean="0">
                <a:latin typeface="Cambria"/>
              </a:rPr>
              <a:t>Stylistic principles for computer documentation</a:t>
            </a:r>
          </a:p>
        </p:txBody>
      </p:sp>
      <p:sp>
        <p:nvSpPr>
          <p:cNvPr id="4" name="Content Placeholder 3"/>
          <p:cNvSpPr>
            <a:spLocks noGrp="1"/>
          </p:cNvSpPr>
          <p:nvPr>
            <p:ph sz="half" idx="1"/>
          </p:nvPr>
        </p:nvSpPr>
        <p:spPr>
          <a:xfrm>
            <a:off x="457200" y="1490473"/>
            <a:ext cx="5181600" cy="852541"/>
          </a:xfrm>
        </p:spPr>
        <p:txBody>
          <a:bodyPr/>
          <a:lstStyle/>
          <a:p>
            <a:pPr lvl="1"/>
            <a:r>
              <a:rPr lang="en-US" altLang="zh-CN" dirty="0"/>
              <a:t>Write simply, directly, and </a:t>
            </a:r>
            <a:r>
              <a:rPr lang="en-US" altLang="zh-CN" dirty="0" smtClean="0"/>
              <a:t>accurately</a:t>
            </a:r>
            <a:endParaRPr lang="en-US" altLang="zh-CN" dirty="0"/>
          </a:p>
        </p:txBody>
      </p:sp>
      <p:pic>
        <p:nvPicPr>
          <p:cNvPr id="7" name="Picture Placeholder 6" descr="BeExpert.png"/>
          <p:cNvPicPr>
            <a:picLocks noGrp="1" noChangeAspect="1"/>
          </p:cNvPicPr>
          <p:nvPr>
            <p:ph type="pic" sz="quarter" idx="15"/>
          </p:nvPr>
        </p:nvPicPr>
        <p:blipFill>
          <a:blip r:embed="rId3" cstate="print"/>
          <a:stretch>
            <a:fillRect/>
          </a:stretch>
        </p:blipFill>
        <p:spPr>
          <a:xfrm>
            <a:off x="5394959" y="2198398"/>
            <a:ext cx="3810000" cy="2857500"/>
          </a:xfrm>
        </p:spPr>
      </p:pic>
    </p:spTree>
  </p:cSld>
  <p:clrMapOvr>
    <a:masterClrMapping/>
  </p:clrMapOvr>
  <p:transition spd="med">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R="0" rtl="0"/>
            <a:r>
              <a:rPr lang="en-US" altLang="zh-CN" b="1" kern="1600" baseline="0" dirty="0" smtClean="0">
                <a:latin typeface="Cambria"/>
              </a:rPr>
              <a:t>Technical Writing and the Web</a:t>
            </a:r>
            <a:endParaRPr lang="zh-CN" altLang="en-US" b="1" kern="1600" baseline="0" smtClean="0">
              <a:latin typeface="Cambria"/>
            </a:endParaRPr>
          </a:p>
        </p:txBody>
      </p:sp>
      <p:sp>
        <p:nvSpPr>
          <p:cNvPr id="3" name="Text Placeholder 2"/>
          <p:cNvSpPr>
            <a:spLocks noGrp="1"/>
          </p:cNvSpPr>
          <p:nvPr>
            <p:ph type="body" idx="13"/>
          </p:nvPr>
        </p:nvSpPr>
        <p:spPr/>
        <p:txBody>
          <a:bodyPr>
            <a:normAutofit/>
          </a:bodyPr>
          <a:lstStyle/>
          <a:p>
            <a:pPr marR="0" lvl="0" rtl="0"/>
            <a:r>
              <a:rPr lang="en-US" altLang="zh-CN" b="1" i="1" baseline="0" dirty="0" smtClean="0">
                <a:latin typeface="Cambria"/>
              </a:rPr>
              <a:t>Stylistic principles for computer documentation</a:t>
            </a:r>
          </a:p>
        </p:txBody>
      </p:sp>
      <p:sp>
        <p:nvSpPr>
          <p:cNvPr id="4" name="Content Placeholder 3"/>
          <p:cNvSpPr>
            <a:spLocks noGrp="1"/>
          </p:cNvSpPr>
          <p:nvPr>
            <p:ph sz="half" idx="1"/>
          </p:nvPr>
        </p:nvSpPr>
        <p:spPr>
          <a:xfrm>
            <a:off x="457200" y="1490473"/>
            <a:ext cx="5181600" cy="1335237"/>
          </a:xfrm>
        </p:spPr>
        <p:txBody>
          <a:bodyPr/>
          <a:lstStyle/>
          <a:p>
            <a:pPr lvl="1"/>
            <a:r>
              <a:rPr lang="en-US" altLang="zh-CN" dirty="0"/>
              <a:t>Write simply, directly, and accurately</a:t>
            </a:r>
          </a:p>
          <a:p>
            <a:pPr lvl="2"/>
            <a:r>
              <a:rPr lang="en-US" altLang="zh-CN" dirty="0" smtClean="0"/>
              <a:t>Avoid humor</a:t>
            </a:r>
            <a:endParaRPr lang="en-US" altLang="zh-CN" dirty="0"/>
          </a:p>
        </p:txBody>
      </p:sp>
      <p:pic>
        <p:nvPicPr>
          <p:cNvPr id="7" name="Picture Placeholder 6" descr="BeExpert.png"/>
          <p:cNvPicPr>
            <a:picLocks noGrp="1" noChangeAspect="1"/>
          </p:cNvPicPr>
          <p:nvPr>
            <p:ph type="pic" sz="quarter" idx="15"/>
          </p:nvPr>
        </p:nvPicPr>
        <p:blipFill>
          <a:blip r:embed="rId3" cstate="print"/>
          <a:stretch>
            <a:fillRect/>
          </a:stretch>
        </p:blipFill>
        <p:spPr>
          <a:xfrm>
            <a:off x="5394959" y="2198398"/>
            <a:ext cx="3810000" cy="2857500"/>
          </a:xfrm>
        </p:spPr>
      </p:pic>
    </p:spTree>
  </p:cSld>
  <p:clrMapOvr>
    <a:masterClrMapping/>
  </p:clrMapOvr>
  <p:transition spd="med">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R="0" rtl="0"/>
            <a:r>
              <a:rPr lang="en-US" altLang="zh-CN" b="1" kern="1600" baseline="0" dirty="0" smtClean="0">
                <a:latin typeface="Cambria"/>
              </a:rPr>
              <a:t>Technical Writing and the Web</a:t>
            </a:r>
            <a:endParaRPr lang="zh-CN" altLang="en-US" b="1" kern="1600" baseline="0" smtClean="0">
              <a:latin typeface="Cambria"/>
            </a:endParaRPr>
          </a:p>
        </p:txBody>
      </p:sp>
      <p:sp>
        <p:nvSpPr>
          <p:cNvPr id="3" name="Text Placeholder 2"/>
          <p:cNvSpPr>
            <a:spLocks noGrp="1"/>
          </p:cNvSpPr>
          <p:nvPr>
            <p:ph type="body" idx="13"/>
          </p:nvPr>
        </p:nvSpPr>
        <p:spPr/>
        <p:txBody>
          <a:bodyPr>
            <a:normAutofit/>
          </a:bodyPr>
          <a:lstStyle/>
          <a:p>
            <a:pPr marR="0" lvl="0" rtl="0"/>
            <a:r>
              <a:rPr lang="en-US" altLang="zh-CN" b="1" i="1" baseline="0" dirty="0" smtClean="0">
                <a:latin typeface="Cambria"/>
              </a:rPr>
              <a:t>Stylistic principles for computer documentation</a:t>
            </a:r>
          </a:p>
        </p:txBody>
      </p:sp>
      <p:sp>
        <p:nvSpPr>
          <p:cNvPr id="4" name="Content Placeholder 3"/>
          <p:cNvSpPr>
            <a:spLocks noGrp="1"/>
          </p:cNvSpPr>
          <p:nvPr>
            <p:ph sz="half" idx="1"/>
          </p:nvPr>
        </p:nvSpPr>
        <p:spPr>
          <a:xfrm>
            <a:off x="457200" y="1490472"/>
            <a:ext cx="5181600" cy="1817934"/>
          </a:xfrm>
        </p:spPr>
        <p:txBody>
          <a:bodyPr/>
          <a:lstStyle/>
          <a:p>
            <a:pPr lvl="1"/>
            <a:r>
              <a:rPr lang="en-US" altLang="zh-CN" dirty="0"/>
              <a:t>Write simply, directly, and accurately</a:t>
            </a:r>
          </a:p>
          <a:p>
            <a:pPr lvl="2"/>
            <a:r>
              <a:rPr lang="en-US" altLang="zh-CN" dirty="0" smtClean="0"/>
              <a:t>Avoid </a:t>
            </a:r>
            <a:r>
              <a:rPr lang="en-US" altLang="zh-CN" dirty="0"/>
              <a:t>humor</a:t>
            </a:r>
          </a:p>
          <a:p>
            <a:pPr lvl="2"/>
            <a:r>
              <a:rPr lang="en-US" altLang="zh-CN" dirty="0"/>
              <a:t>Avoid </a:t>
            </a:r>
            <a:r>
              <a:rPr lang="en-US" altLang="zh-CN" dirty="0" smtClean="0"/>
              <a:t>jargon</a:t>
            </a:r>
            <a:endParaRPr lang="en-US" altLang="zh-CN" dirty="0"/>
          </a:p>
        </p:txBody>
      </p:sp>
      <p:pic>
        <p:nvPicPr>
          <p:cNvPr id="7" name="Picture Placeholder 6" descr="BeExpert.png"/>
          <p:cNvPicPr>
            <a:picLocks noGrp="1" noChangeAspect="1"/>
          </p:cNvPicPr>
          <p:nvPr>
            <p:ph type="pic" sz="quarter" idx="15"/>
          </p:nvPr>
        </p:nvPicPr>
        <p:blipFill>
          <a:blip r:embed="rId3" cstate="print"/>
          <a:stretch>
            <a:fillRect/>
          </a:stretch>
        </p:blipFill>
        <p:spPr>
          <a:xfrm>
            <a:off x="5394959" y="2198398"/>
            <a:ext cx="3810000" cy="2857500"/>
          </a:xfrm>
        </p:spPr>
      </p:pic>
    </p:spTree>
  </p:cSld>
  <p:clrMapOvr>
    <a:masterClrMapping/>
  </p:clrMapOvr>
  <p:transition spd="med">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R="0" rtl="0"/>
            <a:r>
              <a:rPr lang="en-US" altLang="zh-CN" b="1" kern="1600" baseline="0" dirty="0" smtClean="0">
                <a:latin typeface="Cambria"/>
              </a:rPr>
              <a:t>Technical Writing and the Web</a:t>
            </a:r>
            <a:endParaRPr lang="zh-CN" altLang="en-US" b="1" kern="1600" baseline="0" smtClean="0">
              <a:latin typeface="Cambria"/>
            </a:endParaRPr>
          </a:p>
        </p:txBody>
      </p:sp>
      <p:sp>
        <p:nvSpPr>
          <p:cNvPr id="3" name="Text Placeholder 2"/>
          <p:cNvSpPr>
            <a:spLocks noGrp="1"/>
          </p:cNvSpPr>
          <p:nvPr>
            <p:ph type="body" idx="13"/>
          </p:nvPr>
        </p:nvSpPr>
        <p:spPr/>
        <p:txBody>
          <a:bodyPr>
            <a:normAutofit/>
          </a:bodyPr>
          <a:lstStyle/>
          <a:p>
            <a:pPr marR="0" lvl="0" rtl="0"/>
            <a:r>
              <a:rPr lang="en-US" altLang="zh-CN" b="1" i="1" baseline="0" dirty="0" smtClean="0">
                <a:latin typeface="Cambria"/>
              </a:rPr>
              <a:t>Stylistic principles for computer documentation</a:t>
            </a:r>
          </a:p>
        </p:txBody>
      </p:sp>
      <p:sp>
        <p:nvSpPr>
          <p:cNvPr id="4" name="Content Placeholder 3"/>
          <p:cNvSpPr>
            <a:spLocks noGrp="1"/>
          </p:cNvSpPr>
          <p:nvPr>
            <p:ph sz="half" idx="1"/>
          </p:nvPr>
        </p:nvSpPr>
        <p:spPr>
          <a:xfrm>
            <a:off x="457200" y="1490472"/>
            <a:ext cx="5181600" cy="2300630"/>
          </a:xfrm>
        </p:spPr>
        <p:txBody>
          <a:bodyPr/>
          <a:lstStyle/>
          <a:p>
            <a:pPr lvl="1"/>
            <a:r>
              <a:rPr lang="en-US" altLang="zh-CN" dirty="0"/>
              <a:t>Write simply, directly, and accurately</a:t>
            </a:r>
          </a:p>
          <a:p>
            <a:pPr lvl="2"/>
            <a:r>
              <a:rPr lang="en-US" altLang="zh-CN" dirty="0" smtClean="0"/>
              <a:t>Avoid </a:t>
            </a:r>
            <a:r>
              <a:rPr lang="en-US" altLang="zh-CN" dirty="0"/>
              <a:t>humor</a:t>
            </a:r>
          </a:p>
          <a:p>
            <a:pPr lvl="2"/>
            <a:r>
              <a:rPr lang="en-US" altLang="zh-CN" dirty="0"/>
              <a:t>Avoid jargon</a:t>
            </a:r>
          </a:p>
          <a:p>
            <a:pPr lvl="2"/>
            <a:r>
              <a:rPr lang="en-US" altLang="zh-CN" dirty="0"/>
              <a:t>Be </a:t>
            </a:r>
            <a:r>
              <a:rPr lang="en-US" altLang="zh-CN" dirty="0" smtClean="0"/>
              <a:t>consistent</a:t>
            </a:r>
            <a:endParaRPr lang="en-US" altLang="zh-CN" dirty="0"/>
          </a:p>
        </p:txBody>
      </p:sp>
      <p:pic>
        <p:nvPicPr>
          <p:cNvPr id="7" name="Picture Placeholder 6" descr="BeExpert.png"/>
          <p:cNvPicPr>
            <a:picLocks noGrp="1" noChangeAspect="1"/>
          </p:cNvPicPr>
          <p:nvPr>
            <p:ph type="pic" sz="quarter" idx="15"/>
          </p:nvPr>
        </p:nvPicPr>
        <p:blipFill>
          <a:blip r:embed="rId3" cstate="print"/>
          <a:stretch>
            <a:fillRect/>
          </a:stretch>
        </p:blipFill>
        <p:spPr>
          <a:xfrm>
            <a:off x="5394959" y="2198398"/>
            <a:ext cx="3810000" cy="2857500"/>
          </a:xfrm>
        </p:spPr>
      </p:pic>
    </p:spTree>
  </p:cSld>
  <p:clrMapOvr>
    <a:masterClrMapping/>
  </p:clrMapOvr>
  <p:transition spd="med">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R="0" rtl="0"/>
            <a:r>
              <a:rPr lang="en-US" altLang="zh-CN" b="1" kern="1600" baseline="0" dirty="0" smtClean="0">
                <a:latin typeface="Cambria"/>
              </a:rPr>
              <a:t>Technical Writing and the Web</a:t>
            </a:r>
            <a:endParaRPr lang="zh-CN" altLang="en-US" b="1" kern="1600" baseline="0" smtClean="0">
              <a:latin typeface="Cambria"/>
            </a:endParaRPr>
          </a:p>
        </p:txBody>
      </p:sp>
      <p:sp>
        <p:nvSpPr>
          <p:cNvPr id="3" name="Text Placeholder 2"/>
          <p:cNvSpPr>
            <a:spLocks noGrp="1"/>
          </p:cNvSpPr>
          <p:nvPr>
            <p:ph type="body" idx="13"/>
          </p:nvPr>
        </p:nvSpPr>
        <p:spPr/>
        <p:txBody>
          <a:bodyPr>
            <a:normAutofit/>
          </a:bodyPr>
          <a:lstStyle/>
          <a:p>
            <a:pPr marR="0" lvl="0" rtl="0"/>
            <a:r>
              <a:rPr lang="en-US" altLang="zh-CN" b="1" i="1" baseline="0" dirty="0" smtClean="0">
                <a:latin typeface="Cambria"/>
              </a:rPr>
              <a:t>Stylistic principles for computer documentation</a:t>
            </a:r>
          </a:p>
        </p:txBody>
      </p:sp>
      <p:sp>
        <p:nvSpPr>
          <p:cNvPr id="4" name="Content Placeholder 3"/>
          <p:cNvSpPr>
            <a:spLocks noGrp="1"/>
          </p:cNvSpPr>
          <p:nvPr>
            <p:ph sz="half" idx="1"/>
          </p:nvPr>
        </p:nvSpPr>
        <p:spPr>
          <a:xfrm>
            <a:off x="457200" y="1490472"/>
            <a:ext cx="5181600" cy="2783326"/>
          </a:xfrm>
        </p:spPr>
        <p:txBody>
          <a:bodyPr/>
          <a:lstStyle/>
          <a:p>
            <a:pPr lvl="1"/>
            <a:r>
              <a:rPr lang="en-US" altLang="zh-CN" dirty="0"/>
              <a:t>Write simply, directly, and accurately</a:t>
            </a:r>
          </a:p>
          <a:p>
            <a:pPr lvl="2"/>
            <a:r>
              <a:rPr lang="en-US" altLang="zh-CN" dirty="0" smtClean="0"/>
              <a:t>Avoid </a:t>
            </a:r>
            <a:r>
              <a:rPr lang="en-US" altLang="zh-CN" dirty="0"/>
              <a:t>humor</a:t>
            </a:r>
          </a:p>
          <a:p>
            <a:pPr lvl="2"/>
            <a:r>
              <a:rPr lang="en-US" altLang="zh-CN" dirty="0"/>
              <a:t>Avoid jargon</a:t>
            </a:r>
          </a:p>
          <a:p>
            <a:pPr lvl="2"/>
            <a:r>
              <a:rPr lang="en-US" altLang="zh-CN" dirty="0"/>
              <a:t>Be consistent</a:t>
            </a:r>
          </a:p>
          <a:p>
            <a:pPr lvl="2"/>
            <a:r>
              <a:rPr lang="en-US" altLang="zh-CN" dirty="0"/>
              <a:t>Anticipate a reader</a:t>
            </a:r>
            <a:r>
              <a:rPr lang="zh-CN" altLang="en-US" dirty="0"/>
              <a:t>’</a:t>
            </a:r>
            <a:r>
              <a:rPr lang="en-US" altLang="zh-CN" dirty="0"/>
              <a:t>s </a:t>
            </a:r>
            <a:r>
              <a:rPr lang="en-US" altLang="zh-CN" dirty="0" smtClean="0"/>
              <a:t>questions</a:t>
            </a:r>
            <a:endParaRPr lang="zh-CN" altLang="en-US" dirty="0"/>
          </a:p>
        </p:txBody>
      </p:sp>
      <p:pic>
        <p:nvPicPr>
          <p:cNvPr id="7" name="Picture Placeholder 6" descr="BeExpert.png"/>
          <p:cNvPicPr>
            <a:picLocks noGrp="1" noChangeAspect="1"/>
          </p:cNvPicPr>
          <p:nvPr>
            <p:ph type="pic" sz="quarter" idx="15"/>
          </p:nvPr>
        </p:nvPicPr>
        <p:blipFill>
          <a:blip r:embed="rId3" cstate="print"/>
          <a:stretch>
            <a:fillRect/>
          </a:stretch>
        </p:blipFill>
        <p:spPr>
          <a:xfrm>
            <a:off x="5394959" y="2198398"/>
            <a:ext cx="3810000" cy="2857500"/>
          </a:xfrm>
        </p:spPr>
      </p:pic>
    </p:spTree>
  </p:cSld>
  <p:clrMapOvr>
    <a:masterClrMapping/>
  </p:clrMapOvr>
  <p:transition spd="med">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R="0" rtl="0"/>
            <a:r>
              <a:rPr lang="en-US" altLang="zh-CN" b="1" kern="1600" baseline="0" dirty="0" smtClean="0">
                <a:latin typeface="Cambria"/>
              </a:rPr>
              <a:t>Technical Writing and the Web</a:t>
            </a:r>
            <a:endParaRPr lang="zh-CN" altLang="en-US" b="1" kern="1600" baseline="0" smtClean="0">
              <a:latin typeface="Cambria"/>
            </a:endParaRPr>
          </a:p>
        </p:txBody>
      </p:sp>
      <p:sp>
        <p:nvSpPr>
          <p:cNvPr id="3" name="Text Placeholder 2"/>
          <p:cNvSpPr>
            <a:spLocks noGrp="1"/>
          </p:cNvSpPr>
          <p:nvPr>
            <p:ph type="body" idx="13"/>
          </p:nvPr>
        </p:nvSpPr>
        <p:spPr/>
        <p:txBody>
          <a:bodyPr>
            <a:normAutofit/>
          </a:bodyPr>
          <a:lstStyle/>
          <a:p>
            <a:pPr marR="0" lvl="0" rtl="0"/>
            <a:r>
              <a:rPr lang="en-US" altLang="zh-CN" b="1" i="1" baseline="0" dirty="0" smtClean="0">
                <a:latin typeface="Cambria"/>
              </a:rPr>
              <a:t>Medium to convey this knowledge</a:t>
            </a:r>
            <a:r>
              <a:rPr lang="zh-CN" altLang="en-US" b="1" i="1" baseline="0" dirty="0" smtClean="0">
                <a:latin typeface="Cambria"/>
              </a:rPr>
              <a:t> </a:t>
            </a:r>
            <a:r>
              <a:rPr lang="en-US" altLang="zh-CN" b="1" i="1" baseline="0" dirty="0" smtClean="0">
                <a:latin typeface="Cambria"/>
              </a:rPr>
              <a:t>in 2011: the</a:t>
            </a:r>
            <a:r>
              <a:rPr lang="zh-CN" altLang="en-US" b="1" i="1" baseline="0" dirty="0" smtClean="0">
                <a:latin typeface="Cambria"/>
              </a:rPr>
              <a:t> </a:t>
            </a:r>
            <a:r>
              <a:rPr lang="en-US" altLang="zh-CN" b="1" i="1" baseline="0" dirty="0" smtClean="0">
                <a:latin typeface="Cambria"/>
              </a:rPr>
              <a:t>Web</a:t>
            </a:r>
          </a:p>
        </p:txBody>
      </p:sp>
      <p:sp>
        <p:nvSpPr>
          <p:cNvPr id="4" name="Content Placeholder 3"/>
          <p:cNvSpPr>
            <a:spLocks noGrp="1"/>
          </p:cNvSpPr>
          <p:nvPr>
            <p:ph sz="half" idx="1"/>
          </p:nvPr>
        </p:nvSpPr>
        <p:spPr>
          <a:xfrm>
            <a:off x="457200" y="1490473"/>
            <a:ext cx="5715000" cy="472437"/>
          </a:xfrm>
        </p:spPr>
        <p:txBody>
          <a:bodyPr/>
          <a:lstStyle/>
          <a:p>
            <a:pPr lvl="1"/>
            <a:r>
              <a:rPr lang="en-US" altLang="zh-CN" dirty="0"/>
              <a:t>The Yahoo Style </a:t>
            </a:r>
            <a:r>
              <a:rPr lang="en-US" altLang="zh-CN" dirty="0" smtClean="0"/>
              <a:t>Guide</a:t>
            </a:r>
            <a:endParaRPr lang="en-US" altLang="zh-CN" dirty="0"/>
          </a:p>
        </p:txBody>
      </p:sp>
      <p:pic>
        <p:nvPicPr>
          <p:cNvPr id="6" name="Picture Placeholder 5" descr="YahooStyleGuide.png"/>
          <p:cNvPicPr>
            <a:picLocks noGrp="1" noChangeAspect="1"/>
          </p:cNvPicPr>
          <p:nvPr>
            <p:ph type="pic" sz="quarter" idx="15"/>
          </p:nvPr>
        </p:nvPicPr>
        <p:blipFill>
          <a:blip r:embed="rId3" cstate="print"/>
          <a:srcRect t="1165" b="1165"/>
          <a:stretch>
            <a:fillRect/>
          </a:stretch>
        </p:blipFill>
        <p:spPr>
          <a:xfrm>
            <a:off x="6035040" y="2468881"/>
            <a:ext cx="2905531" cy="3372833"/>
          </a:xfrm>
        </p:spPr>
      </p:pic>
    </p:spTree>
  </p:cSld>
  <p:clrMapOvr>
    <a:masterClrMapping/>
  </p:clrMapOvr>
  <p:transition spd="med">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R="0" rtl="0"/>
            <a:r>
              <a:rPr lang="en-US" altLang="zh-CN" b="1" kern="1600" baseline="0" dirty="0" smtClean="0">
                <a:latin typeface="Cambria"/>
              </a:rPr>
              <a:t>Technical Writing and the Web</a:t>
            </a:r>
            <a:endParaRPr lang="zh-CN" altLang="en-US" b="1" kern="1600" baseline="0" smtClean="0">
              <a:latin typeface="Cambria"/>
            </a:endParaRPr>
          </a:p>
        </p:txBody>
      </p:sp>
      <p:sp>
        <p:nvSpPr>
          <p:cNvPr id="3" name="Text Placeholder 2"/>
          <p:cNvSpPr>
            <a:spLocks noGrp="1"/>
          </p:cNvSpPr>
          <p:nvPr>
            <p:ph type="body" idx="13"/>
          </p:nvPr>
        </p:nvSpPr>
        <p:spPr/>
        <p:txBody>
          <a:bodyPr>
            <a:normAutofit/>
          </a:bodyPr>
          <a:lstStyle/>
          <a:p>
            <a:pPr marR="0" lvl="0" rtl="0"/>
            <a:r>
              <a:rPr lang="en-US" altLang="zh-CN" b="1" i="1" baseline="0" dirty="0" smtClean="0">
                <a:latin typeface="Cambria"/>
              </a:rPr>
              <a:t>Medium to convey this knowledge</a:t>
            </a:r>
            <a:r>
              <a:rPr lang="zh-CN" altLang="en-US" b="1" i="1" baseline="0" dirty="0" smtClean="0">
                <a:latin typeface="Cambria"/>
              </a:rPr>
              <a:t> </a:t>
            </a:r>
            <a:r>
              <a:rPr lang="en-US" altLang="zh-CN" b="1" i="1" baseline="0" dirty="0" smtClean="0">
                <a:latin typeface="Cambria"/>
              </a:rPr>
              <a:t>in 2011: the</a:t>
            </a:r>
            <a:r>
              <a:rPr lang="zh-CN" altLang="en-US" b="1" i="1" baseline="0" dirty="0" smtClean="0">
                <a:latin typeface="Cambria"/>
              </a:rPr>
              <a:t> </a:t>
            </a:r>
            <a:r>
              <a:rPr lang="en-US" altLang="zh-CN" b="1" i="1" baseline="0" dirty="0" smtClean="0">
                <a:latin typeface="Cambria"/>
              </a:rPr>
              <a:t>Web</a:t>
            </a:r>
          </a:p>
        </p:txBody>
      </p:sp>
      <p:sp>
        <p:nvSpPr>
          <p:cNvPr id="4" name="Content Placeholder 3"/>
          <p:cNvSpPr>
            <a:spLocks noGrp="1"/>
          </p:cNvSpPr>
          <p:nvPr>
            <p:ph sz="half" idx="1"/>
          </p:nvPr>
        </p:nvSpPr>
        <p:spPr>
          <a:xfrm>
            <a:off x="457200" y="1490473"/>
            <a:ext cx="5715000" cy="955133"/>
          </a:xfrm>
        </p:spPr>
        <p:txBody>
          <a:bodyPr/>
          <a:lstStyle/>
          <a:p>
            <a:pPr lvl="1"/>
            <a:r>
              <a:rPr lang="en-US" altLang="zh-CN" dirty="0"/>
              <a:t>The Yahoo Style </a:t>
            </a:r>
            <a:r>
              <a:rPr lang="en-US" altLang="zh-CN" dirty="0" smtClean="0"/>
              <a:t>Guide</a:t>
            </a:r>
            <a:endParaRPr lang="en-US" altLang="zh-CN" dirty="0"/>
          </a:p>
          <a:p>
            <a:pPr lvl="2"/>
            <a:r>
              <a:rPr lang="en-US" altLang="zh-CN" dirty="0"/>
              <a:t>Shape your text for online reading</a:t>
            </a:r>
            <a:r>
              <a:rPr lang="en-US" altLang="zh-CN" dirty="0" smtClean="0"/>
              <a:t>.</a:t>
            </a:r>
            <a:endParaRPr lang="en-US" altLang="zh-CN" dirty="0"/>
          </a:p>
        </p:txBody>
      </p:sp>
      <p:pic>
        <p:nvPicPr>
          <p:cNvPr id="6" name="Picture Placeholder 5" descr="YahooStyleGuide.png"/>
          <p:cNvPicPr>
            <a:picLocks noGrp="1" noChangeAspect="1"/>
          </p:cNvPicPr>
          <p:nvPr>
            <p:ph type="pic" sz="quarter" idx="15"/>
          </p:nvPr>
        </p:nvPicPr>
        <p:blipFill>
          <a:blip r:embed="rId3" cstate="print"/>
          <a:srcRect t="1165" b="1165"/>
          <a:stretch>
            <a:fillRect/>
          </a:stretch>
        </p:blipFill>
        <p:spPr>
          <a:xfrm>
            <a:off x="6035040" y="2468881"/>
            <a:ext cx="2905531" cy="3372833"/>
          </a:xfrm>
        </p:spPr>
      </p:pic>
    </p:spTree>
  </p:cSld>
  <p:clrMapOvr>
    <a:masterClrMapping/>
  </p:clrMapOvr>
  <p:transition spd="med">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R="0" rtl="0"/>
            <a:r>
              <a:rPr lang="en-US" altLang="zh-CN" b="1" kern="1600" baseline="0" dirty="0" smtClean="0">
                <a:latin typeface="Cambria"/>
              </a:rPr>
              <a:t>Technical Writing and the Web</a:t>
            </a:r>
            <a:endParaRPr lang="zh-CN" altLang="en-US" b="1" kern="1600" baseline="0" smtClean="0">
              <a:latin typeface="Cambria"/>
            </a:endParaRPr>
          </a:p>
        </p:txBody>
      </p:sp>
      <p:sp>
        <p:nvSpPr>
          <p:cNvPr id="3" name="Text Placeholder 2"/>
          <p:cNvSpPr>
            <a:spLocks noGrp="1"/>
          </p:cNvSpPr>
          <p:nvPr>
            <p:ph type="body" idx="13"/>
          </p:nvPr>
        </p:nvSpPr>
        <p:spPr/>
        <p:txBody>
          <a:bodyPr>
            <a:normAutofit/>
          </a:bodyPr>
          <a:lstStyle/>
          <a:p>
            <a:pPr marR="0" lvl="0" rtl="0"/>
            <a:r>
              <a:rPr lang="en-US" altLang="zh-CN" b="1" i="1" baseline="0" dirty="0" smtClean="0">
                <a:latin typeface="Cambria"/>
              </a:rPr>
              <a:t>Medium to convey this knowledge</a:t>
            </a:r>
            <a:r>
              <a:rPr lang="zh-CN" altLang="en-US" b="1" i="1" baseline="0" dirty="0" smtClean="0">
                <a:latin typeface="Cambria"/>
              </a:rPr>
              <a:t> </a:t>
            </a:r>
            <a:r>
              <a:rPr lang="en-US" altLang="zh-CN" b="1" i="1" baseline="0" dirty="0" smtClean="0">
                <a:latin typeface="Cambria"/>
              </a:rPr>
              <a:t>in 2011: the</a:t>
            </a:r>
            <a:r>
              <a:rPr lang="zh-CN" altLang="en-US" b="1" i="1" baseline="0" dirty="0" smtClean="0">
                <a:latin typeface="Cambria"/>
              </a:rPr>
              <a:t> </a:t>
            </a:r>
            <a:r>
              <a:rPr lang="en-US" altLang="zh-CN" b="1" i="1" baseline="0" dirty="0" smtClean="0">
                <a:latin typeface="Cambria"/>
              </a:rPr>
              <a:t>Web</a:t>
            </a:r>
          </a:p>
        </p:txBody>
      </p:sp>
      <p:sp>
        <p:nvSpPr>
          <p:cNvPr id="4" name="Content Placeholder 3"/>
          <p:cNvSpPr>
            <a:spLocks noGrp="1"/>
          </p:cNvSpPr>
          <p:nvPr>
            <p:ph sz="half" idx="1"/>
          </p:nvPr>
        </p:nvSpPr>
        <p:spPr>
          <a:xfrm>
            <a:off x="457200" y="1490472"/>
            <a:ext cx="5715000" cy="1437830"/>
          </a:xfrm>
        </p:spPr>
        <p:txBody>
          <a:bodyPr/>
          <a:lstStyle/>
          <a:p>
            <a:pPr lvl="1"/>
            <a:r>
              <a:rPr lang="en-US" altLang="zh-CN" dirty="0"/>
              <a:t>The Yahoo Style </a:t>
            </a:r>
            <a:r>
              <a:rPr lang="en-US" altLang="zh-CN" dirty="0" smtClean="0"/>
              <a:t>Guide:</a:t>
            </a:r>
            <a:endParaRPr lang="en-US" altLang="zh-CN" dirty="0"/>
          </a:p>
          <a:p>
            <a:pPr lvl="2"/>
            <a:r>
              <a:rPr lang="en-US" altLang="zh-CN" dirty="0"/>
              <a:t>Shape your text for online reading.</a:t>
            </a:r>
          </a:p>
          <a:p>
            <a:pPr lvl="2"/>
            <a:r>
              <a:rPr lang="en-US" altLang="zh-CN" dirty="0"/>
              <a:t>Get to the point</a:t>
            </a:r>
            <a:r>
              <a:rPr lang="en-US" altLang="zh-CN" dirty="0" smtClean="0"/>
              <a:t>.</a:t>
            </a:r>
            <a:endParaRPr lang="en-US" altLang="zh-CN" dirty="0"/>
          </a:p>
        </p:txBody>
      </p:sp>
      <p:pic>
        <p:nvPicPr>
          <p:cNvPr id="6" name="Picture Placeholder 5" descr="YahooStyleGuide.png"/>
          <p:cNvPicPr>
            <a:picLocks noGrp="1" noChangeAspect="1"/>
          </p:cNvPicPr>
          <p:nvPr>
            <p:ph type="pic" sz="quarter" idx="15"/>
          </p:nvPr>
        </p:nvPicPr>
        <p:blipFill>
          <a:blip r:embed="rId3" cstate="print"/>
          <a:srcRect t="1165" b="1165"/>
          <a:stretch>
            <a:fillRect/>
          </a:stretch>
        </p:blipFill>
        <p:spPr>
          <a:xfrm>
            <a:off x="6035040" y="2468881"/>
            <a:ext cx="2905531" cy="3372833"/>
          </a:xfrm>
        </p:spPr>
      </p:pic>
    </p:spTree>
  </p:cSld>
  <p:clrMapOvr>
    <a:masterClrMapping/>
  </p:clrMapOvr>
  <p:transition spd="med">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R="0" rtl="0"/>
            <a:r>
              <a:rPr lang="en-US" altLang="zh-CN" b="1" kern="1600" baseline="0" dirty="0" smtClean="0">
                <a:latin typeface="Cambria"/>
              </a:rPr>
              <a:t>Technical Writing and the Web</a:t>
            </a:r>
            <a:endParaRPr lang="zh-CN" altLang="en-US" b="1" kern="1600" baseline="0" smtClean="0">
              <a:latin typeface="Cambria"/>
            </a:endParaRPr>
          </a:p>
        </p:txBody>
      </p:sp>
      <p:sp>
        <p:nvSpPr>
          <p:cNvPr id="3" name="Text Placeholder 2"/>
          <p:cNvSpPr>
            <a:spLocks noGrp="1"/>
          </p:cNvSpPr>
          <p:nvPr>
            <p:ph type="body" idx="13"/>
          </p:nvPr>
        </p:nvSpPr>
        <p:spPr/>
        <p:txBody>
          <a:bodyPr>
            <a:normAutofit/>
          </a:bodyPr>
          <a:lstStyle/>
          <a:p>
            <a:pPr marR="0" lvl="0" rtl="0"/>
            <a:r>
              <a:rPr lang="en-US" altLang="zh-CN" b="1" i="1" baseline="0" dirty="0" smtClean="0">
                <a:latin typeface="Cambria"/>
              </a:rPr>
              <a:t>Medium to convey this knowledge</a:t>
            </a:r>
            <a:r>
              <a:rPr lang="zh-CN" altLang="en-US" b="1" i="1" baseline="0" dirty="0" smtClean="0">
                <a:latin typeface="Cambria"/>
              </a:rPr>
              <a:t> </a:t>
            </a:r>
            <a:r>
              <a:rPr lang="en-US" altLang="zh-CN" b="1" i="1" baseline="0" dirty="0" smtClean="0">
                <a:latin typeface="Cambria"/>
              </a:rPr>
              <a:t>in 2011: the</a:t>
            </a:r>
            <a:r>
              <a:rPr lang="zh-CN" altLang="en-US" b="1" i="1" baseline="0" dirty="0" smtClean="0">
                <a:latin typeface="Cambria"/>
              </a:rPr>
              <a:t> </a:t>
            </a:r>
            <a:r>
              <a:rPr lang="en-US" altLang="zh-CN" b="1" i="1" baseline="0" dirty="0" smtClean="0">
                <a:latin typeface="Cambria"/>
              </a:rPr>
              <a:t>Web</a:t>
            </a:r>
          </a:p>
        </p:txBody>
      </p:sp>
      <p:sp>
        <p:nvSpPr>
          <p:cNvPr id="4" name="Content Placeholder 3"/>
          <p:cNvSpPr>
            <a:spLocks noGrp="1"/>
          </p:cNvSpPr>
          <p:nvPr>
            <p:ph sz="half" idx="1"/>
          </p:nvPr>
        </p:nvSpPr>
        <p:spPr>
          <a:xfrm>
            <a:off x="457200" y="1490472"/>
            <a:ext cx="5715000" cy="1920526"/>
          </a:xfrm>
        </p:spPr>
        <p:txBody>
          <a:bodyPr/>
          <a:lstStyle/>
          <a:p>
            <a:pPr lvl="1"/>
            <a:r>
              <a:rPr lang="en-US" altLang="zh-CN" dirty="0"/>
              <a:t>The Yahoo Style </a:t>
            </a:r>
            <a:r>
              <a:rPr lang="en-US" altLang="zh-CN" dirty="0" smtClean="0"/>
              <a:t>Guide:</a:t>
            </a:r>
            <a:endParaRPr lang="en-US" altLang="zh-CN" dirty="0"/>
          </a:p>
          <a:p>
            <a:pPr lvl="2"/>
            <a:r>
              <a:rPr lang="en-US" altLang="zh-CN" dirty="0"/>
              <a:t>Shape your text for online reading.</a:t>
            </a:r>
          </a:p>
          <a:p>
            <a:pPr lvl="2"/>
            <a:r>
              <a:rPr lang="en-US" altLang="zh-CN" dirty="0"/>
              <a:t>Get to the point.</a:t>
            </a:r>
          </a:p>
          <a:p>
            <a:pPr lvl="2"/>
            <a:r>
              <a:rPr lang="en-US" altLang="zh-CN" dirty="0"/>
              <a:t>Make text easy to scan</a:t>
            </a:r>
            <a:r>
              <a:rPr lang="en-US" altLang="zh-CN" dirty="0" smtClean="0"/>
              <a:t>.</a:t>
            </a:r>
            <a:endParaRPr lang="en-US" altLang="zh-CN" dirty="0"/>
          </a:p>
        </p:txBody>
      </p:sp>
      <p:pic>
        <p:nvPicPr>
          <p:cNvPr id="6" name="Picture Placeholder 5" descr="YahooStyleGuide.png"/>
          <p:cNvPicPr>
            <a:picLocks noGrp="1" noChangeAspect="1"/>
          </p:cNvPicPr>
          <p:nvPr>
            <p:ph type="pic" sz="quarter" idx="15"/>
          </p:nvPr>
        </p:nvPicPr>
        <p:blipFill>
          <a:blip r:embed="rId3" cstate="print"/>
          <a:srcRect t="1165" b="1165"/>
          <a:stretch>
            <a:fillRect/>
          </a:stretch>
        </p:blipFill>
        <p:spPr>
          <a:xfrm>
            <a:off x="6035040" y="2468881"/>
            <a:ext cx="2905531" cy="3372833"/>
          </a:xfrm>
        </p:spPr>
      </p:pic>
    </p:spTree>
  </p:cSld>
  <p:clrMapOvr>
    <a:masterClrMapping/>
  </p:clrMapOvr>
  <p:transition spd="med">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R="0" rtl="0"/>
            <a:r>
              <a:rPr lang="en-US" altLang="zh-CN" b="1" kern="1600" baseline="0" dirty="0" smtClean="0">
                <a:latin typeface="Cambria"/>
              </a:rPr>
              <a:t>Technical Writing and the Web</a:t>
            </a:r>
            <a:endParaRPr lang="zh-CN" altLang="en-US" b="1" kern="1600" baseline="0" dirty="0" smtClean="0">
              <a:latin typeface="Cambria"/>
            </a:endParaRPr>
          </a:p>
        </p:txBody>
      </p:sp>
      <p:sp>
        <p:nvSpPr>
          <p:cNvPr id="3" name="Text Placeholder 2"/>
          <p:cNvSpPr>
            <a:spLocks noGrp="1"/>
          </p:cNvSpPr>
          <p:nvPr>
            <p:ph type="body" idx="13"/>
          </p:nvPr>
        </p:nvSpPr>
        <p:spPr/>
        <p:txBody>
          <a:bodyPr>
            <a:normAutofit/>
          </a:bodyPr>
          <a:lstStyle/>
          <a:p>
            <a:pPr marR="0" lvl="0" rtl="0"/>
            <a:r>
              <a:rPr lang="en-US" altLang="zh-CN" b="1" i="1" baseline="0" dirty="0" smtClean="0">
                <a:latin typeface="Cambria"/>
              </a:rPr>
              <a:t>What is technical communication?</a:t>
            </a:r>
          </a:p>
        </p:txBody>
      </p:sp>
      <p:sp>
        <p:nvSpPr>
          <p:cNvPr id="6" name="Content Placeholder 5"/>
          <p:cNvSpPr>
            <a:spLocks noGrp="1"/>
          </p:cNvSpPr>
          <p:nvPr>
            <p:ph sz="half" idx="1"/>
          </p:nvPr>
        </p:nvSpPr>
        <p:spPr>
          <a:xfrm>
            <a:off x="457200" y="1490472"/>
            <a:ext cx="4953000" cy="852541"/>
          </a:xfrm>
        </p:spPr>
        <p:txBody>
          <a:bodyPr/>
          <a:lstStyle/>
          <a:p>
            <a:pPr lvl="1"/>
            <a:r>
              <a:rPr lang="en-US" altLang="zh-CN" dirty="0" smtClean="0"/>
              <a:t>One or more of the following characteristics</a:t>
            </a:r>
          </a:p>
        </p:txBody>
      </p:sp>
      <p:pic>
        <p:nvPicPr>
          <p:cNvPr id="10" name="Picture Placeholder 9" descr="Society for Technical Communications"/>
          <p:cNvPicPr>
            <a:picLocks noGrp="1" noChangeAspect="1"/>
          </p:cNvPicPr>
          <p:nvPr>
            <p:ph type="pic" sz="quarter" idx="15"/>
          </p:nvPr>
        </p:nvPicPr>
        <p:blipFill>
          <a:blip r:embed="rId3" cstate="print"/>
          <a:stretch>
            <a:fillRect/>
          </a:stretch>
        </p:blipFill>
        <p:spPr>
          <a:xfrm>
            <a:off x="5486400" y="1828769"/>
            <a:ext cx="3143251" cy="1571625"/>
          </a:xfrm>
          <a:prstGeom prst="rect">
            <a:avLst/>
          </a:prstGeom>
          <a:noFill/>
          <a:ln>
            <a:noFill/>
          </a:ln>
        </p:spPr>
      </p:pic>
    </p:spTree>
  </p:cSld>
  <p:clrMapOvr>
    <a:masterClrMapping/>
  </p:clrMapOvr>
  <p:transition spd="med">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R="0" rtl="0"/>
            <a:r>
              <a:rPr lang="en-US" altLang="zh-CN" b="1" kern="1600" baseline="0" dirty="0" smtClean="0">
                <a:latin typeface="Cambria"/>
              </a:rPr>
              <a:t>Technical Writing and the Web</a:t>
            </a:r>
            <a:endParaRPr lang="zh-CN" altLang="en-US" b="1" kern="1600" baseline="0" smtClean="0">
              <a:latin typeface="Cambria"/>
            </a:endParaRPr>
          </a:p>
        </p:txBody>
      </p:sp>
      <p:sp>
        <p:nvSpPr>
          <p:cNvPr id="3" name="Text Placeholder 2"/>
          <p:cNvSpPr>
            <a:spLocks noGrp="1"/>
          </p:cNvSpPr>
          <p:nvPr>
            <p:ph type="body" idx="13"/>
          </p:nvPr>
        </p:nvSpPr>
        <p:spPr/>
        <p:txBody>
          <a:bodyPr>
            <a:normAutofit/>
          </a:bodyPr>
          <a:lstStyle/>
          <a:p>
            <a:pPr marR="0" lvl="0" rtl="0"/>
            <a:r>
              <a:rPr lang="en-US" altLang="zh-CN" b="1" i="1" baseline="0" dirty="0" smtClean="0">
                <a:latin typeface="Cambria"/>
              </a:rPr>
              <a:t>Medium to convey this knowledge</a:t>
            </a:r>
            <a:r>
              <a:rPr lang="zh-CN" altLang="en-US" b="1" i="1" baseline="0" dirty="0" smtClean="0">
                <a:latin typeface="Cambria"/>
              </a:rPr>
              <a:t> </a:t>
            </a:r>
            <a:r>
              <a:rPr lang="en-US" altLang="zh-CN" b="1" i="1" baseline="0" dirty="0" smtClean="0">
                <a:latin typeface="Cambria"/>
              </a:rPr>
              <a:t>in 2011: the</a:t>
            </a:r>
            <a:r>
              <a:rPr lang="zh-CN" altLang="en-US" b="1" i="1" baseline="0" dirty="0" smtClean="0">
                <a:latin typeface="Cambria"/>
              </a:rPr>
              <a:t> </a:t>
            </a:r>
            <a:r>
              <a:rPr lang="en-US" altLang="zh-CN" b="1" i="1" baseline="0" dirty="0" smtClean="0">
                <a:latin typeface="Cambria"/>
              </a:rPr>
              <a:t>Web</a:t>
            </a:r>
          </a:p>
        </p:txBody>
      </p:sp>
      <p:sp>
        <p:nvSpPr>
          <p:cNvPr id="4" name="Content Placeholder 3"/>
          <p:cNvSpPr>
            <a:spLocks noGrp="1"/>
          </p:cNvSpPr>
          <p:nvPr>
            <p:ph sz="half" idx="1"/>
          </p:nvPr>
        </p:nvSpPr>
        <p:spPr>
          <a:xfrm>
            <a:off x="457200" y="1490472"/>
            <a:ext cx="5715000" cy="2403222"/>
          </a:xfrm>
        </p:spPr>
        <p:txBody>
          <a:bodyPr/>
          <a:lstStyle/>
          <a:p>
            <a:pPr lvl="1"/>
            <a:r>
              <a:rPr lang="en-US" altLang="zh-CN" dirty="0"/>
              <a:t>The Yahoo Style </a:t>
            </a:r>
            <a:r>
              <a:rPr lang="en-US" altLang="zh-CN" dirty="0" smtClean="0"/>
              <a:t>Guide:</a:t>
            </a:r>
            <a:endParaRPr lang="en-US" altLang="zh-CN" dirty="0"/>
          </a:p>
          <a:p>
            <a:pPr lvl="2"/>
            <a:r>
              <a:rPr lang="en-US" altLang="zh-CN" dirty="0"/>
              <a:t>Shape your text for online reading.</a:t>
            </a:r>
          </a:p>
          <a:p>
            <a:pPr lvl="2"/>
            <a:r>
              <a:rPr lang="en-US" altLang="zh-CN" dirty="0"/>
              <a:t>Get to the point.</a:t>
            </a:r>
          </a:p>
          <a:p>
            <a:pPr lvl="2"/>
            <a:r>
              <a:rPr lang="en-US" altLang="zh-CN" dirty="0"/>
              <a:t>Make text easy to scan.</a:t>
            </a:r>
          </a:p>
          <a:p>
            <a:pPr lvl="2"/>
            <a:r>
              <a:rPr lang="en-US" altLang="zh-CN" dirty="0"/>
              <a:t>Write for the world</a:t>
            </a:r>
            <a:r>
              <a:rPr lang="en-US" altLang="zh-CN" dirty="0" smtClean="0"/>
              <a:t>.</a:t>
            </a:r>
            <a:endParaRPr lang="en-US" altLang="zh-CN" dirty="0"/>
          </a:p>
        </p:txBody>
      </p:sp>
      <p:pic>
        <p:nvPicPr>
          <p:cNvPr id="6" name="Picture Placeholder 5" descr="YahooStyleGuide.png"/>
          <p:cNvPicPr>
            <a:picLocks noGrp="1" noChangeAspect="1"/>
          </p:cNvPicPr>
          <p:nvPr>
            <p:ph type="pic" sz="quarter" idx="15"/>
          </p:nvPr>
        </p:nvPicPr>
        <p:blipFill>
          <a:blip r:embed="rId3" cstate="print"/>
          <a:srcRect t="1165" b="1165"/>
          <a:stretch>
            <a:fillRect/>
          </a:stretch>
        </p:blipFill>
        <p:spPr>
          <a:xfrm>
            <a:off x="6035040" y="2468881"/>
            <a:ext cx="2905531" cy="3372833"/>
          </a:xfrm>
        </p:spPr>
      </p:pic>
    </p:spTree>
  </p:cSld>
  <p:clrMapOvr>
    <a:masterClrMapping/>
  </p:clrMapOvr>
  <p:transition spd="med">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R="0" rtl="0"/>
            <a:r>
              <a:rPr lang="en-US" altLang="zh-CN" b="1" kern="1600" baseline="0" dirty="0" smtClean="0">
                <a:latin typeface="Cambria"/>
              </a:rPr>
              <a:t>Technical Writing and the Web</a:t>
            </a:r>
            <a:endParaRPr lang="zh-CN" altLang="en-US" b="1" kern="1600" baseline="0" smtClean="0">
              <a:latin typeface="Cambria"/>
            </a:endParaRPr>
          </a:p>
        </p:txBody>
      </p:sp>
      <p:sp>
        <p:nvSpPr>
          <p:cNvPr id="3" name="Text Placeholder 2"/>
          <p:cNvSpPr>
            <a:spLocks noGrp="1"/>
          </p:cNvSpPr>
          <p:nvPr>
            <p:ph type="body" idx="13"/>
          </p:nvPr>
        </p:nvSpPr>
        <p:spPr/>
        <p:txBody>
          <a:bodyPr>
            <a:normAutofit/>
          </a:bodyPr>
          <a:lstStyle/>
          <a:p>
            <a:pPr marR="0" lvl="0" rtl="0"/>
            <a:r>
              <a:rPr lang="en-US" altLang="zh-CN" b="1" i="1" baseline="0" dirty="0" smtClean="0">
                <a:latin typeface="Cambria"/>
              </a:rPr>
              <a:t>Medium to convey this knowledge</a:t>
            </a:r>
            <a:r>
              <a:rPr lang="zh-CN" altLang="en-US" b="1" i="1" baseline="0" dirty="0" smtClean="0">
                <a:latin typeface="Cambria"/>
              </a:rPr>
              <a:t> </a:t>
            </a:r>
            <a:r>
              <a:rPr lang="en-US" altLang="zh-CN" b="1" i="1" baseline="0" dirty="0" smtClean="0">
                <a:latin typeface="Cambria"/>
              </a:rPr>
              <a:t>in 2011: the</a:t>
            </a:r>
            <a:r>
              <a:rPr lang="zh-CN" altLang="en-US" b="1" i="1" baseline="0" dirty="0" smtClean="0">
                <a:latin typeface="Cambria"/>
              </a:rPr>
              <a:t> </a:t>
            </a:r>
            <a:r>
              <a:rPr lang="en-US" altLang="zh-CN" b="1" i="1" baseline="0" dirty="0" smtClean="0">
                <a:latin typeface="Cambria"/>
              </a:rPr>
              <a:t>Web</a:t>
            </a:r>
          </a:p>
        </p:txBody>
      </p:sp>
      <p:sp>
        <p:nvSpPr>
          <p:cNvPr id="4" name="Content Placeholder 3"/>
          <p:cNvSpPr>
            <a:spLocks noGrp="1"/>
          </p:cNvSpPr>
          <p:nvPr>
            <p:ph sz="half" idx="1"/>
          </p:nvPr>
        </p:nvSpPr>
        <p:spPr>
          <a:xfrm>
            <a:off x="457200" y="1490472"/>
            <a:ext cx="5715000" cy="2885918"/>
          </a:xfrm>
        </p:spPr>
        <p:txBody>
          <a:bodyPr/>
          <a:lstStyle/>
          <a:p>
            <a:pPr lvl="1"/>
            <a:r>
              <a:rPr lang="en-US" altLang="zh-CN" dirty="0"/>
              <a:t>The Yahoo Style </a:t>
            </a:r>
            <a:r>
              <a:rPr lang="en-US" altLang="zh-CN" dirty="0" smtClean="0"/>
              <a:t>Guide:</a:t>
            </a:r>
            <a:endParaRPr lang="en-US" altLang="zh-CN" dirty="0"/>
          </a:p>
          <a:p>
            <a:pPr lvl="2"/>
            <a:r>
              <a:rPr lang="en-US" altLang="zh-CN" dirty="0"/>
              <a:t>Shape your text for online reading.</a:t>
            </a:r>
          </a:p>
          <a:p>
            <a:pPr lvl="2"/>
            <a:r>
              <a:rPr lang="en-US" altLang="zh-CN" dirty="0"/>
              <a:t>Get to the point.</a:t>
            </a:r>
          </a:p>
          <a:p>
            <a:pPr lvl="2"/>
            <a:r>
              <a:rPr lang="en-US" altLang="zh-CN" dirty="0"/>
              <a:t>Make text easy to scan.</a:t>
            </a:r>
          </a:p>
          <a:p>
            <a:pPr lvl="2"/>
            <a:r>
              <a:rPr lang="en-US" altLang="zh-CN" dirty="0"/>
              <a:t>Write for the world.</a:t>
            </a:r>
          </a:p>
          <a:p>
            <a:pPr lvl="2"/>
            <a:r>
              <a:rPr lang="en-US" altLang="zh-CN" dirty="0"/>
              <a:t>Help people navigate.</a:t>
            </a:r>
            <a:endParaRPr lang="zh-CN" altLang="en-US" dirty="0"/>
          </a:p>
        </p:txBody>
      </p:sp>
      <p:pic>
        <p:nvPicPr>
          <p:cNvPr id="6" name="Picture Placeholder 5" descr="YahooStyleGuide.png"/>
          <p:cNvPicPr>
            <a:picLocks noGrp="1" noChangeAspect="1"/>
          </p:cNvPicPr>
          <p:nvPr>
            <p:ph type="pic" sz="quarter" idx="15"/>
          </p:nvPr>
        </p:nvPicPr>
        <p:blipFill>
          <a:blip r:embed="rId3" cstate="print"/>
          <a:srcRect t="1165" b="1165"/>
          <a:stretch>
            <a:fillRect/>
          </a:stretch>
        </p:blipFill>
        <p:spPr>
          <a:xfrm>
            <a:off x="6035040" y="2468881"/>
            <a:ext cx="2905531" cy="3372833"/>
          </a:xfrm>
        </p:spPr>
      </p:pic>
    </p:spTree>
  </p:cSld>
  <p:clrMapOvr>
    <a:masterClrMapping/>
  </p:clrMapOvr>
  <p:transition spd="med">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R="0" rtl="0"/>
            <a:r>
              <a:rPr lang="en-US" altLang="zh-CN" b="1" kern="1600" baseline="0" dirty="0" smtClean="0">
                <a:latin typeface="Cambria"/>
              </a:rPr>
              <a:t>Technical Writing and the Web</a:t>
            </a:r>
            <a:endParaRPr lang="zh-CN" altLang="en-US" b="1" kern="1600" baseline="0" smtClean="0">
              <a:latin typeface="Cambria"/>
            </a:endParaRPr>
          </a:p>
        </p:txBody>
      </p:sp>
      <p:sp>
        <p:nvSpPr>
          <p:cNvPr id="3" name="Text Placeholder 2"/>
          <p:cNvSpPr>
            <a:spLocks noGrp="1"/>
          </p:cNvSpPr>
          <p:nvPr>
            <p:ph type="body" idx="13"/>
          </p:nvPr>
        </p:nvSpPr>
        <p:spPr/>
        <p:txBody>
          <a:bodyPr>
            <a:normAutofit/>
          </a:bodyPr>
          <a:lstStyle/>
          <a:p>
            <a:pPr marR="0" lvl="0" rtl="0"/>
            <a:r>
              <a:rPr lang="en-US" altLang="zh-CN" b="1" i="1" baseline="0" dirty="0" smtClean="0">
                <a:latin typeface="Cambria"/>
              </a:rPr>
              <a:t>Shape your text for online reading</a:t>
            </a:r>
            <a:r>
              <a:rPr lang="zh-CN" altLang="en-US" b="1" i="1" baseline="0" dirty="0" smtClean="0">
                <a:latin typeface="Cambria"/>
              </a:rPr>
              <a:t> </a:t>
            </a:r>
            <a:r>
              <a:rPr lang="en-US" altLang="zh-CN" b="1" i="1" baseline="0" dirty="0" smtClean="0">
                <a:latin typeface="Cambria"/>
              </a:rPr>
              <a:t>(Concepts)</a:t>
            </a:r>
          </a:p>
        </p:txBody>
      </p:sp>
      <p:sp>
        <p:nvSpPr>
          <p:cNvPr id="4" name="Content Placeholder 3"/>
          <p:cNvSpPr>
            <a:spLocks noGrp="1"/>
          </p:cNvSpPr>
          <p:nvPr>
            <p:ph sz="half" idx="1"/>
          </p:nvPr>
        </p:nvSpPr>
        <p:spPr>
          <a:xfrm>
            <a:off x="457200" y="1490473"/>
            <a:ext cx="5029200" cy="852541"/>
          </a:xfrm>
        </p:spPr>
        <p:txBody>
          <a:bodyPr/>
          <a:lstStyle/>
          <a:p>
            <a:pPr lvl="1"/>
            <a:r>
              <a:rPr lang="en-US" altLang="zh-CN" dirty="0"/>
              <a:t>How do people read material online? </a:t>
            </a:r>
            <a:endParaRPr lang="zh-CN" altLang="en-US" dirty="0"/>
          </a:p>
        </p:txBody>
      </p:sp>
      <p:pic>
        <p:nvPicPr>
          <p:cNvPr id="6" name="Picture Placeholder 5" descr="WebPageHeatMap.gif"/>
          <p:cNvPicPr>
            <a:picLocks noGrp="1" noChangeAspect="1"/>
          </p:cNvPicPr>
          <p:nvPr>
            <p:ph type="pic" sz="quarter" idx="15"/>
          </p:nvPr>
        </p:nvPicPr>
        <p:blipFill>
          <a:blip r:embed="rId3" cstate="print"/>
          <a:srcRect l="2046" r="2046"/>
          <a:stretch>
            <a:fillRect/>
          </a:stretch>
        </p:blipFill>
        <p:spPr>
          <a:xfrm>
            <a:off x="5760722" y="2286001"/>
            <a:ext cx="3083143" cy="3579019"/>
          </a:xfrm>
        </p:spPr>
      </p:pic>
    </p:spTree>
  </p:cSld>
  <p:clrMapOvr>
    <a:masterClrMapping/>
  </p:clrMapOvr>
  <p:transition spd="med">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R="0" rtl="0"/>
            <a:r>
              <a:rPr lang="en-US" altLang="zh-CN" b="1" kern="1600" baseline="0" dirty="0" smtClean="0">
                <a:latin typeface="Cambria"/>
              </a:rPr>
              <a:t>Technical Writing and the Web</a:t>
            </a:r>
            <a:endParaRPr lang="zh-CN" altLang="en-US" b="1" kern="1600" baseline="0" smtClean="0">
              <a:latin typeface="Cambria"/>
            </a:endParaRPr>
          </a:p>
        </p:txBody>
      </p:sp>
      <p:sp>
        <p:nvSpPr>
          <p:cNvPr id="3" name="Text Placeholder 2"/>
          <p:cNvSpPr>
            <a:spLocks noGrp="1"/>
          </p:cNvSpPr>
          <p:nvPr>
            <p:ph type="body" idx="13"/>
          </p:nvPr>
        </p:nvSpPr>
        <p:spPr/>
        <p:txBody>
          <a:bodyPr>
            <a:normAutofit/>
          </a:bodyPr>
          <a:lstStyle/>
          <a:p>
            <a:pPr marR="0" lvl="0" rtl="0"/>
            <a:r>
              <a:rPr lang="en-US" altLang="zh-CN" b="1" i="1" baseline="0" dirty="0" smtClean="0">
                <a:latin typeface="Cambria"/>
              </a:rPr>
              <a:t>Shape your text for online reading</a:t>
            </a:r>
            <a:r>
              <a:rPr lang="zh-CN" altLang="en-US" b="1" i="1" baseline="0" dirty="0" smtClean="0">
                <a:latin typeface="Cambria"/>
              </a:rPr>
              <a:t> </a:t>
            </a:r>
            <a:r>
              <a:rPr lang="en-US" altLang="zh-CN" b="1" i="1" baseline="0" dirty="0" smtClean="0">
                <a:latin typeface="Cambria"/>
              </a:rPr>
              <a:t>(Concepts)</a:t>
            </a:r>
          </a:p>
        </p:txBody>
      </p:sp>
      <p:sp>
        <p:nvSpPr>
          <p:cNvPr id="4" name="Content Placeholder 3"/>
          <p:cNvSpPr>
            <a:spLocks noGrp="1"/>
          </p:cNvSpPr>
          <p:nvPr>
            <p:ph sz="half" idx="1"/>
          </p:nvPr>
        </p:nvSpPr>
        <p:spPr>
          <a:xfrm>
            <a:off x="457200" y="1490473"/>
            <a:ext cx="5029200" cy="852541"/>
          </a:xfrm>
        </p:spPr>
        <p:txBody>
          <a:bodyPr/>
          <a:lstStyle/>
          <a:p>
            <a:pPr lvl="1"/>
            <a:r>
              <a:rPr lang="en-US" altLang="zh-CN" dirty="0"/>
              <a:t>People scan</a:t>
            </a:r>
            <a:r>
              <a:rPr lang="zh-CN" altLang="en-US" dirty="0"/>
              <a:t> </a:t>
            </a:r>
            <a:r>
              <a:rPr lang="en-US" altLang="zh-CN" dirty="0"/>
              <a:t>text on computer screens, not read </a:t>
            </a:r>
            <a:r>
              <a:rPr lang="en-US" altLang="zh-CN" dirty="0" smtClean="0"/>
              <a:t>text</a:t>
            </a:r>
            <a:endParaRPr lang="en-US" altLang="zh-CN" dirty="0"/>
          </a:p>
        </p:txBody>
      </p:sp>
      <p:pic>
        <p:nvPicPr>
          <p:cNvPr id="6" name="Picture Placeholder 5" descr="WebPageHeatMap.gif"/>
          <p:cNvPicPr>
            <a:picLocks noGrp="1" noChangeAspect="1"/>
          </p:cNvPicPr>
          <p:nvPr>
            <p:ph type="pic" sz="quarter" idx="15"/>
          </p:nvPr>
        </p:nvPicPr>
        <p:blipFill>
          <a:blip r:embed="rId3" cstate="print"/>
          <a:srcRect l="2046" r="2046"/>
          <a:stretch>
            <a:fillRect/>
          </a:stretch>
        </p:blipFill>
        <p:spPr>
          <a:xfrm>
            <a:off x="5760722" y="2286001"/>
            <a:ext cx="3083143" cy="3579019"/>
          </a:xfrm>
        </p:spPr>
      </p:pic>
    </p:spTree>
  </p:cSld>
  <p:clrMapOvr>
    <a:masterClrMapping/>
  </p:clrMapOvr>
  <p:transition spd="med">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R="0" rtl="0"/>
            <a:r>
              <a:rPr lang="en-US" altLang="zh-CN" b="1" kern="1600" baseline="0" dirty="0" smtClean="0">
                <a:latin typeface="Cambria"/>
              </a:rPr>
              <a:t>Technical Writing and the Web</a:t>
            </a:r>
            <a:endParaRPr lang="zh-CN" altLang="en-US" b="1" kern="1600" baseline="0" smtClean="0">
              <a:latin typeface="Cambria"/>
            </a:endParaRPr>
          </a:p>
        </p:txBody>
      </p:sp>
      <p:sp>
        <p:nvSpPr>
          <p:cNvPr id="3" name="Text Placeholder 2"/>
          <p:cNvSpPr>
            <a:spLocks noGrp="1"/>
          </p:cNvSpPr>
          <p:nvPr>
            <p:ph type="body" idx="13"/>
          </p:nvPr>
        </p:nvSpPr>
        <p:spPr/>
        <p:txBody>
          <a:bodyPr>
            <a:normAutofit/>
          </a:bodyPr>
          <a:lstStyle/>
          <a:p>
            <a:pPr marR="0" lvl="0" rtl="0"/>
            <a:r>
              <a:rPr lang="en-US" altLang="zh-CN" b="1" i="1" baseline="0" dirty="0" smtClean="0">
                <a:latin typeface="Cambria"/>
              </a:rPr>
              <a:t>Shape your text for online reading</a:t>
            </a:r>
            <a:r>
              <a:rPr lang="zh-CN" altLang="en-US" b="1" i="1" baseline="0" dirty="0" smtClean="0">
                <a:latin typeface="Cambria"/>
              </a:rPr>
              <a:t> </a:t>
            </a:r>
            <a:r>
              <a:rPr lang="en-US" altLang="zh-CN" b="1" i="1" baseline="0" dirty="0" smtClean="0">
                <a:latin typeface="Cambria"/>
              </a:rPr>
              <a:t>(Concepts)</a:t>
            </a:r>
          </a:p>
        </p:txBody>
      </p:sp>
      <p:sp>
        <p:nvSpPr>
          <p:cNvPr id="4" name="Content Placeholder 3"/>
          <p:cNvSpPr>
            <a:spLocks noGrp="1"/>
          </p:cNvSpPr>
          <p:nvPr>
            <p:ph sz="half" idx="1"/>
          </p:nvPr>
        </p:nvSpPr>
        <p:spPr>
          <a:xfrm>
            <a:off x="457200" y="1490473"/>
            <a:ext cx="5029200" cy="1335237"/>
          </a:xfrm>
        </p:spPr>
        <p:txBody>
          <a:bodyPr/>
          <a:lstStyle/>
          <a:p>
            <a:pPr lvl="1"/>
            <a:r>
              <a:rPr lang="en-US" altLang="zh-CN" dirty="0" smtClean="0"/>
              <a:t>Scan</a:t>
            </a:r>
            <a:r>
              <a:rPr lang="zh-CN" altLang="en-US" dirty="0" smtClean="0"/>
              <a:t> </a:t>
            </a:r>
            <a:r>
              <a:rPr lang="en-US" altLang="zh-CN" dirty="0" smtClean="0"/>
              <a:t>text </a:t>
            </a:r>
            <a:r>
              <a:rPr lang="en-US" altLang="zh-CN" dirty="0"/>
              <a:t>on computer </a:t>
            </a:r>
            <a:r>
              <a:rPr lang="en-US" altLang="zh-CN" dirty="0" smtClean="0"/>
              <a:t>screens</a:t>
            </a:r>
            <a:endParaRPr lang="en-US" altLang="zh-CN" dirty="0"/>
          </a:p>
          <a:p>
            <a:pPr lvl="2"/>
            <a:r>
              <a:rPr lang="en-US" altLang="zh-CN" dirty="0"/>
              <a:t>Highlighted keywords</a:t>
            </a:r>
            <a:r>
              <a:rPr lang="zh-CN" altLang="en-US" dirty="0"/>
              <a:t> </a:t>
            </a:r>
            <a:r>
              <a:rPr lang="en-US" altLang="zh-CN" dirty="0"/>
              <a:t>(hypertext, typeface</a:t>
            </a:r>
            <a:r>
              <a:rPr lang="en-US" altLang="zh-CN" dirty="0" smtClean="0"/>
              <a:t>)</a:t>
            </a:r>
            <a:endParaRPr lang="en-US" altLang="zh-CN" dirty="0"/>
          </a:p>
        </p:txBody>
      </p:sp>
      <p:pic>
        <p:nvPicPr>
          <p:cNvPr id="6" name="Picture Placeholder 5" descr="WebPageHeatMap.gif"/>
          <p:cNvPicPr>
            <a:picLocks noGrp="1" noChangeAspect="1"/>
          </p:cNvPicPr>
          <p:nvPr>
            <p:ph type="pic" sz="quarter" idx="15"/>
          </p:nvPr>
        </p:nvPicPr>
        <p:blipFill>
          <a:blip r:embed="rId3" cstate="print"/>
          <a:srcRect l="2046" r="2046"/>
          <a:stretch>
            <a:fillRect/>
          </a:stretch>
        </p:blipFill>
        <p:spPr>
          <a:xfrm>
            <a:off x="5760722" y="2286001"/>
            <a:ext cx="3083143" cy="3579019"/>
          </a:xfrm>
        </p:spPr>
      </p:pic>
    </p:spTree>
  </p:cSld>
  <p:clrMapOvr>
    <a:masterClrMapping/>
  </p:clrMapOvr>
  <p:transition spd="med">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R="0" rtl="0"/>
            <a:r>
              <a:rPr lang="en-US" altLang="zh-CN" b="1" kern="1600" baseline="0" dirty="0" smtClean="0">
                <a:latin typeface="Cambria"/>
              </a:rPr>
              <a:t>Technical Writing and the Web</a:t>
            </a:r>
            <a:endParaRPr lang="zh-CN" altLang="en-US" b="1" kern="1600" baseline="0" smtClean="0">
              <a:latin typeface="Cambria"/>
            </a:endParaRPr>
          </a:p>
        </p:txBody>
      </p:sp>
      <p:sp>
        <p:nvSpPr>
          <p:cNvPr id="3" name="Text Placeholder 2"/>
          <p:cNvSpPr>
            <a:spLocks noGrp="1"/>
          </p:cNvSpPr>
          <p:nvPr>
            <p:ph type="body" idx="13"/>
          </p:nvPr>
        </p:nvSpPr>
        <p:spPr/>
        <p:txBody>
          <a:bodyPr>
            <a:normAutofit/>
          </a:bodyPr>
          <a:lstStyle/>
          <a:p>
            <a:pPr marR="0" lvl="0" rtl="0"/>
            <a:r>
              <a:rPr lang="en-US" altLang="zh-CN" b="1" i="1" baseline="0" dirty="0" smtClean="0">
                <a:latin typeface="Cambria"/>
              </a:rPr>
              <a:t>Shape your text for online reading</a:t>
            </a:r>
            <a:r>
              <a:rPr lang="zh-CN" altLang="en-US" b="1" i="1" baseline="0" dirty="0" smtClean="0">
                <a:latin typeface="Cambria"/>
              </a:rPr>
              <a:t> </a:t>
            </a:r>
            <a:r>
              <a:rPr lang="en-US" altLang="zh-CN" b="1" i="1" baseline="0" dirty="0" smtClean="0">
                <a:latin typeface="Cambria"/>
              </a:rPr>
              <a:t>(Concepts)</a:t>
            </a:r>
          </a:p>
        </p:txBody>
      </p:sp>
      <p:sp>
        <p:nvSpPr>
          <p:cNvPr id="4" name="Content Placeholder 3"/>
          <p:cNvSpPr>
            <a:spLocks noGrp="1"/>
          </p:cNvSpPr>
          <p:nvPr>
            <p:ph sz="half" idx="1"/>
          </p:nvPr>
        </p:nvSpPr>
        <p:spPr>
          <a:xfrm>
            <a:off x="457200" y="1490472"/>
            <a:ext cx="5029200" cy="2198038"/>
          </a:xfrm>
        </p:spPr>
        <p:txBody>
          <a:bodyPr/>
          <a:lstStyle/>
          <a:p>
            <a:pPr lvl="1"/>
            <a:r>
              <a:rPr lang="en-US" altLang="zh-CN" dirty="0" smtClean="0"/>
              <a:t>Scan</a:t>
            </a:r>
            <a:r>
              <a:rPr lang="zh-CN" altLang="en-US" dirty="0" smtClean="0"/>
              <a:t> </a:t>
            </a:r>
            <a:r>
              <a:rPr lang="en-US" altLang="zh-CN" dirty="0"/>
              <a:t>text on computer </a:t>
            </a:r>
            <a:r>
              <a:rPr lang="en-US" altLang="zh-CN" dirty="0" smtClean="0"/>
              <a:t>screens</a:t>
            </a:r>
            <a:endParaRPr lang="en-US" altLang="zh-CN" dirty="0"/>
          </a:p>
          <a:p>
            <a:pPr lvl="2"/>
            <a:r>
              <a:rPr lang="en-US" altLang="zh-CN" dirty="0"/>
              <a:t>Highlighted keywords</a:t>
            </a:r>
            <a:r>
              <a:rPr lang="zh-CN" altLang="en-US" dirty="0"/>
              <a:t> </a:t>
            </a:r>
            <a:r>
              <a:rPr lang="en-US" altLang="zh-CN" dirty="0"/>
              <a:t>(hypertext, typeface)</a:t>
            </a:r>
          </a:p>
          <a:p>
            <a:pPr lvl="2"/>
            <a:r>
              <a:rPr lang="en-US" altLang="zh-CN" dirty="0"/>
              <a:t>Meaningful subheadings</a:t>
            </a:r>
            <a:r>
              <a:rPr lang="zh-CN" altLang="en-US" dirty="0"/>
              <a:t> </a:t>
            </a:r>
            <a:r>
              <a:rPr lang="en-US" altLang="zh-CN" dirty="0"/>
              <a:t>(not clever subheadings</a:t>
            </a:r>
            <a:r>
              <a:rPr lang="en-US" altLang="zh-CN" dirty="0" smtClean="0"/>
              <a:t>)</a:t>
            </a:r>
            <a:endParaRPr lang="en-US" altLang="zh-CN" dirty="0"/>
          </a:p>
        </p:txBody>
      </p:sp>
      <p:pic>
        <p:nvPicPr>
          <p:cNvPr id="6" name="Picture Placeholder 5" descr="WebPageHeatMap.gif"/>
          <p:cNvPicPr>
            <a:picLocks noGrp="1" noChangeAspect="1"/>
          </p:cNvPicPr>
          <p:nvPr>
            <p:ph type="pic" sz="quarter" idx="15"/>
          </p:nvPr>
        </p:nvPicPr>
        <p:blipFill>
          <a:blip r:embed="rId3" cstate="print"/>
          <a:srcRect l="2046" r="2046"/>
          <a:stretch>
            <a:fillRect/>
          </a:stretch>
        </p:blipFill>
        <p:spPr>
          <a:xfrm>
            <a:off x="5760722" y="2286001"/>
            <a:ext cx="3083143" cy="3579019"/>
          </a:xfrm>
        </p:spPr>
      </p:pic>
    </p:spTree>
  </p:cSld>
  <p:clrMapOvr>
    <a:masterClrMapping/>
  </p:clrMapOvr>
  <p:transition spd="med">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R="0" rtl="0"/>
            <a:r>
              <a:rPr lang="en-US" altLang="zh-CN" b="1" kern="1600" baseline="0" dirty="0" smtClean="0">
                <a:latin typeface="Cambria"/>
              </a:rPr>
              <a:t>Technical Writing and the Web</a:t>
            </a:r>
            <a:endParaRPr lang="zh-CN" altLang="en-US" b="1" kern="1600" baseline="0" smtClean="0">
              <a:latin typeface="Cambria"/>
            </a:endParaRPr>
          </a:p>
        </p:txBody>
      </p:sp>
      <p:sp>
        <p:nvSpPr>
          <p:cNvPr id="3" name="Text Placeholder 2"/>
          <p:cNvSpPr>
            <a:spLocks noGrp="1"/>
          </p:cNvSpPr>
          <p:nvPr>
            <p:ph type="body" idx="13"/>
          </p:nvPr>
        </p:nvSpPr>
        <p:spPr/>
        <p:txBody>
          <a:bodyPr>
            <a:normAutofit/>
          </a:bodyPr>
          <a:lstStyle/>
          <a:p>
            <a:pPr marR="0" lvl="0" rtl="0"/>
            <a:r>
              <a:rPr lang="en-US" altLang="zh-CN" b="1" i="1" baseline="0" dirty="0" smtClean="0">
                <a:latin typeface="Cambria"/>
              </a:rPr>
              <a:t>Shape your text for online reading</a:t>
            </a:r>
            <a:r>
              <a:rPr lang="zh-CN" altLang="en-US" b="1" i="1" baseline="0" dirty="0" smtClean="0">
                <a:latin typeface="Cambria"/>
              </a:rPr>
              <a:t> </a:t>
            </a:r>
            <a:r>
              <a:rPr lang="en-US" altLang="zh-CN" b="1" i="1" baseline="0" dirty="0" smtClean="0">
                <a:latin typeface="Cambria"/>
              </a:rPr>
              <a:t>(Concepts)</a:t>
            </a:r>
          </a:p>
        </p:txBody>
      </p:sp>
      <p:sp>
        <p:nvSpPr>
          <p:cNvPr id="4" name="Content Placeholder 3"/>
          <p:cNvSpPr>
            <a:spLocks noGrp="1"/>
          </p:cNvSpPr>
          <p:nvPr>
            <p:ph sz="half" idx="1"/>
          </p:nvPr>
        </p:nvSpPr>
        <p:spPr>
          <a:xfrm>
            <a:off x="457200" y="1490472"/>
            <a:ext cx="5029200" cy="2680734"/>
          </a:xfrm>
        </p:spPr>
        <p:txBody>
          <a:bodyPr/>
          <a:lstStyle/>
          <a:p>
            <a:pPr lvl="1"/>
            <a:r>
              <a:rPr lang="en-US" altLang="zh-CN" dirty="0" smtClean="0"/>
              <a:t>Scan</a:t>
            </a:r>
            <a:r>
              <a:rPr lang="zh-CN" altLang="en-US" dirty="0" smtClean="0"/>
              <a:t> </a:t>
            </a:r>
            <a:r>
              <a:rPr lang="en-US" altLang="zh-CN" dirty="0"/>
              <a:t>text on computer </a:t>
            </a:r>
            <a:r>
              <a:rPr lang="en-US" altLang="zh-CN" dirty="0" smtClean="0"/>
              <a:t>screens</a:t>
            </a:r>
            <a:endParaRPr lang="en-US" altLang="zh-CN" dirty="0"/>
          </a:p>
          <a:p>
            <a:pPr lvl="2"/>
            <a:r>
              <a:rPr lang="en-US" altLang="zh-CN" dirty="0"/>
              <a:t>Highlighted keywords</a:t>
            </a:r>
            <a:r>
              <a:rPr lang="zh-CN" altLang="en-US" dirty="0"/>
              <a:t> </a:t>
            </a:r>
            <a:r>
              <a:rPr lang="en-US" altLang="zh-CN" dirty="0"/>
              <a:t>(hypertext, typeface)</a:t>
            </a:r>
          </a:p>
          <a:p>
            <a:pPr lvl="2"/>
            <a:r>
              <a:rPr lang="en-US" altLang="zh-CN" dirty="0"/>
              <a:t>Meaningful subheadings</a:t>
            </a:r>
            <a:r>
              <a:rPr lang="zh-CN" altLang="en-US" dirty="0"/>
              <a:t> </a:t>
            </a:r>
            <a:r>
              <a:rPr lang="en-US" altLang="zh-CN" dirty="0"/>
              <a:t>(not clever subheadings)</a:t>
            </a:r>
          </a:p>
          <a:p>
            <a:pPr lvl="2"/>
            <a:r>
              <a:rPr lang="en-US" altLang="zh-CN" dirty="0"/>
              <a:t>Bulleted </a:t>
            </a:r>
            <a:r>
              <a:rPr lang="en-US" altLang="zh-CN" dirty="0" smtClean="0"/>
              <a:t>lists</a:t>
            </a:r>
            <a:endParaRPr lang="en-US" altLang="zh-CN" dirty="0"/>
          </a:p>
        </p:txBody>
      </p:sp>
      <p:pic>
        <p:nvPicPr>
          <p:cNvPr id="6" name="Picture Placeholder 5" descr="WebPageHeatMap.gif"/>
          <p:cNvPicPr>
            <a:picLocks noGrp="1" noChangeAspect="1"/>
          </p:cNvPicPr>
          <p:nvPr>
            <p:ph type="pic" sz="quarter" idx="15"/>
          </p:nvPr>
        </p:nvPicPr>
        <p:blipFill>
          <a:blip r:embed="rId3" cstate="print"/>
          <a:srcRect l="2046" r="2046"/>
          <a:stretch>
            <a:fillRect/>
          </a:stretch>
        </p:blipFill>
        <p:spPr>
          <a:xfrm>
            <a:off x="5760722" y="2286001"/>
            <a:ext cx="3083143" cy="3579019"/>
          </a:xfrm>
        </p:spPr>
      </p:pic>
    </p:spTree>
  </p:cSld>
  <p:clrMapOvr>
    <a:masterClrMapping/>
  </p:clrMapOvr>
  <p:transition spd="med">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R="0" rtl="0"/>
            <a:r>
              <a:rPr lang="en-US" altLang="zh-CN" b="1" kern="1600" baseline="0" dirty="0" smtClean="0">
                <a:latin typeface="Cambria"/>
              </a:rPr>
              <a:t>Technical Writing and the Web</a:t>
            </a:r>
            <a:endParaRPr lang="zh-CN" altLang="en-US" b="1" kern="1600" baseline="0" smtClean="0">
              <a:latin typeface="Cambria"/>
            </a:endParaRPr>
          </a:p>
        </p:txBody>
      </p:sp>
      <p:sp>
        <p:nvSpPr>
          <p:cNvPr id="3" name="Text Placeholder 2"/>
          <p:cNvSpPr>
            <a:spLocks noGrp="1"/>
          </p:cNvSpPr>
          <p:nvPr>
            <p:ph type="body" idx="13"/>
          </p:nvPr>
        </p:nvSpPr>
        <p:spPr/>
        <p:txBody>
          <a:bodyPr>
            <a:normAutofit/>
          </a:bodyPr>
          <a:lstStyle/>
          <a:p>
            <a:pPr marR="0" lvl="0" rtl="0"/>
            <a:r>
              <a:rPr lang="en-US" altLang="zh-CN" b="1" i="1" baseline="0" dirty="0" smtClean="0">
                <a:latin typeface="Cambria"/>
              </a:rPr>
              <a:t>Shape your text for online reading</a:t>
            </a:r>
            <a:r>
              <a:rPr lang="zh-CN" altLang="en-US" b="1" i="1" baseline="0" dirty="0" smtClean="0">
                <a:latin typeface="Cambria"/>
              </a:rPr>
              <a:t> </a:t>
            </a:r>
            <a:r>
              <a:rPr lang="en-US" altLang="zh-CN" b="1" i="1" baseline="0" dirty="0" smtClean="0">
                <a:latin typeface="Cambria"/>
              </a:rPr>
              <a:t>(Concepts)</a:t>
            </a:r>
          </a:p>
        </p:txBody>
      </p:sp>
      <p:sp>
        <p:nvSpPr>
          <p:cNvPr id="4" name="Content Placeholder 3"/>
          <p:cNvSpPr>
            <a:spLocks noGrp="1"/>
          </p:cNvSpPr>
          <p:nvPr>
            <p:ph sz="half" idx="1"/>
          </p:nvPr>
        </p:nvSpPr>
        <p:spPr>
          <a:xfrm>
            <a:off x="457200" y="1490472"/>
            <a:ext cx="5029200" cy="3227807"/>
          </a:xfrm>
        </p:spPr>
        <p:txBody>
          <a:bodyPr/>
          <a:lstStyle/>
          <a:p>
            <a:pPr lvl="1"/>
            <a:r>
              <a:rPr lang="en-US" altLang="zh-CN" dirty="0" smtClean="0"/>
              <a:t>Scan</a:t>
            </a:r>
            <a:r>
              <a:rPr lang="zh-CN" altLang="en-US" dirty="0" smtClean="0"/>
              <a:t> </a:t>
            </a:r>
            <a:r>
              <a:rPr lang="en-US" altLang="zh-CN" dirty="0"/>
              <a:t>text on computer </a:t>
            </a:r>
            <a:r>
              <a:rPr lang="en-US" altLang="zh-CN" dirty="0" smtClean="0"/>
              <a:t>screens</a:t>
            </a:r>
            <a:endParaRPr lang="en-US" altLang="zh-CN" dirty="0"/>
          </a:p>
          <a:p>
            <a:pPr lvl="2"/>
            <a:r>
              <a:rPr lang="en-US" altLang="zh-CN" dirty="0"/>
              <a:t>Highlighted keywords</a:t>
            </a:r>
            <a:r>
              <a:rPr lang="zh-CN" altLang="en-US" dirty="0"/>
              <a:t> </a:t>
            </a:r>
            <a:r>
              <a:rPr lang="en-US" altLang="zh-CN" dirty="0"/>
              <a:t>(hypertext, typeface)</a:t>
            </a:r>
          </a:p>
          <a:p>
            <a:pPr lvl="2"/>
            <a:r>
              <a:rPr lang="en-US" altLang="zh-CN" dirty="0"/>
              <a:t>Meaningful subheadings</a:t>
            </a:r>
            <a:r>
              <a:rPr lang="zh-CN" altLang="en-US" dirty="0"/>
              <a:t> </a:t>
            </a:r>
            <a:r>
              <a:rPr lang="en-US" altLang="zh-CN" dirty="0"/>
              <a:t>(not clever subheadings)</a:t>
            </a:r>
          </a:p>
          <a:p>
            <a:pPr lvl="2"/>
            <a:r>
              <a:rPr lang="en-US" altLang="zh-CN" dirty="0"/>
              <a:t>Bulleted lists</a:t>
            </a:r>
          </a:p>
          <a:p>
            <a:pPr lvl="2"/>
            <a:r>
              <a:rPr lang="en-US" altLang="zh-CN" dirty="0"/>
              <a:t>One idea</a:t>
            </a:r>
            <a:r>
              <a:rPr lang="zh-CN" altLang="en-US" dirty="0"/>
              <a:t> </a:t>
            </a:r>
            <a:r>
              <a:rPr lang="en-US" altLang="zh-CN" dirty="0"/>
              <a:t>per </a:t>
            </a:r>
            <a:r>
              <a:rPr lang="en-US" altLang="zh-CN" dirty="0" smtClean="0"/>
              <a:t>paragraph</a:t>
            </a:r>
            <a:endParaRPr lang="en-US" altLang="zh-CN" dirty="0"/>
          </a:p>
        </p:txBody>
      </p:sp>
      <p:pic>
        <p:nvPicPr>
          <p:cNvPr id="6" name="Picture Placeholder 5" descr="WebPageHeatMap.gif"/>
          <p:cNvPicPr>
            <a:picLocks noGrp="1" noChangeAspect="1"/>
          </p:cNvPicPr>
          <p:nvPr>
            <p:ph type="pic" sz="quarter" idx="15"/>
          </p:nvPr>
        </p:nvPicPr>
        <p:blipFill>
          <a:blip r:embed="rId3" cstate="print"/>
          <a:srcRect l="2046" r="2046"/>
          <a:stretch>
            <a:fillRect/>
          </a:stretch>
        </p:blipFill>
        <p:spPr>
          <a:xfrm>
            <a:off x="5760722" y="2286001"/>
            <a:ext cx="3083143" cy="3579019"/>
          </a:xfrm>
        </p:spPr>
      </p:pic>
    </p:spTree>
  </p:cSld>
  <p:clrMapOvr>
    <a:masterClrMapping/>
  </p:clrMapOvr>
  <p:transition spd="med">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R="0" rtl="0"/>
            <a:r>
              <a:rPr lang="en-US" altLang="zh-CN" b="1" kern="1600" baseline="0" dirty="0" smtClean="0">
                <a:latin typeface="Cambria"/>
              </a:rPr>
              <a:t>Technical Writing and the Web</a:t>
            </a:r>
            <a:endParaRPr lang="zh-CN" altLang="en-US" b="1" kern="1600" baseline="0" smtClean="0">
              <a:latin typeface="Cambria"/>
            </a:endParaRPr>
          </a:p>
        </p:txBody>
      </p:sp>
      <p:sp>
        <p:nvSpPr>
          <p:cNvPr id="3" name="Text Placeholder 2"/>
          <p:cNvSpPr>
            <a:spLocks noGrp="1"/>
          </p:cNvSpPr>
          <p:nvPr>
            <p:ph type="body" idx="13"/>
          </p:nvPr>
        </p:nvSpPr>
        <p:spPr/>
        <p:txBody>
          <a:bodyPr>
            <a:normAutofit/>
          </a:bodyPr>
          <a:lstStyle/>
          <a:p>
            <a:pPr marR="0" lvl="0" rtl="0"/>
            <a:r>
              <a:rPr lang="en-US" altLang="zh-CN" b="1" i="1" baseline="0" dirty="0" smtClean="0">
                <a:latin typeface="Cambria"/>
              </a:rPr>
              <a:t>Shape your text for online reading</a:t>
            </a:r>
            <a:r>
              <a:rPr lang="zh-CN" altLang="en-US" b="1" i="1" baseline="0" dirty="0" smtClean="0">
                <a:latin typeface="Cambria"/>
              </a:rPr>
              <a:t> </a:t>
            </a:r>
            <a:r>
              <a:rPr lang="en-US" altLang="zh-CN" b="1" i="1" baseline="0" dirty="0" smtClean="0">
                <a:latin typeface="Cambria"/>
              </a:rPr>
              <a:t>(Concepts)</a:t>
            </a:r>
          </a:p>
        </p:txBody>
      </p:sp>
      <p:sp>
        <p:nvSpPr>
          <p:cNvPr id="4" name="Content Placeholder 3"/>
          <p:cNvSpPr>
            <a:spLocks noGrp="1"/>
          </p:cNvSpPr>
          <p:nvPr>
            <p:ph sz="half" idx="1"/>
          </p:nvPr>
        </p:nvSpPr>
        <p:spPr>
          <a:xfrm>
            <a:off x="457200" y="1490472"/>
            <a:ext cx="5029200" cy="4406334"/>
          </a:xfrm>
        </p:spPr>
        <p:txBody>
          <a:bodyPr/>
          <a:lstStyle/>
          <a:p>
            <a:pPr lvl="1"/>
            <a:r>
              <a:rPr lang="en-US" altLang="zh-CN" dirty="0" smtClean="0"/>
              <a:t>Scan</a:t>
            </a:r>
            <a:r>
              <a:rPr lang="zh-CN" altLang="en-US" dirty="0" smtClean="0"/>
              <a:t> </a:t>
            </a:r>
            <a:r>
              <a:rPr lang="en-US" altLang="zh-CN" dirty="0"/>
              <a:t>text on computer </a:t>
            </a:r>
            <a:r>
              <a:rPr lang="en-US" altLang="zh-CN" dirty="0" smtClean="0"/>
              <a:t>screens</a:t>
            </a:r>
            <a:endParaRPr lang="en-US" altLang="zh-CN" dirty="0"/>
          </a:p>
          <a:p>
            <a:pPr lvl="2"/>
            <a:r>
              <a:rPr lang="en-US" altLang="zh-CN" dirty="0"/>
              <a:t>Highlighted keywords</a:t>
            </a:r>
            <a:r>
              <a:rPr lang="zh-CN" altLang="en-US" dirty="0"/>
              <a:t> </a:t>
            </a:r>
            <a:r>
              <a:rPr lang="en-US" altLang="zh-CN" dirty="0"/>
              <a:t>(hypertext, typeface)</a:t>
            </a:r>
          </a:p>
          <a:p>
            <a:pPr lvl="2"/>
            <a:r>
              <a:rPr lang="en-US" altLang="zh-CN" dirty="0"/>
              <a:t>Meaningful subheadings</a:t>
            </a:r>
            <a:r>
              <a:rPr lang="zh-CN" altLang="en-US" dirty="0"/>
              <a:t> </a:t>
            </a:r>
            <a:r>
              <a:rPr lang="en-US" altLang="zh-CN" dirty="0"/>
              <a:t>(not clever subheadings)</a:t>
            </a:r>
          </a:p>
          <a:p>
            <a:pPr lvl="2"/>
            <a:r>
              <a:rPr lang="en-US" altLang="zh-CN" dirty="0"/>
              <a:t>Bulleted lists</a:t>
            </a:r>
          </a:p>
          <a:p>
            <a:pPr lvl="2"/>
            <a:r>
              <a:rPr lang="en-US" altLang="zh-CN" dirty="0"/>
              <a:t>One idea</a:t>
            </a:r>
            <a:r>
              <a:rPr lang="zh-CN" altLang="en-US" dirty="0"/>
              <a:t> </a:t>
            </a:r>
            <a:r>
              <a:rPr lang="en-US" altLang="zh-CN" dirty="0"/>
              <a:t>per paragraph</a:t>
            </a:r>
          </a:p>
          <a:p>
            <a:pPr lvl="2"/>
            <a:r>
              <a:rPr lang="en-US" altLang="zh-CN" dirty="0"/>
              <a:t>Inverted pyramid</a:t>
            </a:r>
            <a:r>
              <a:rPr lang="zh-CN" altLang="en-US" dirty="0"/>
              <a:t> </a:t>
            </a:r>
            <a:r>
              <a:rPr lang="en-US" altLang="zh-CN" dirty="0"/>
              <a:t>style, starting with the conclusion (journalistic style</a:t>
            </a:r>
            <a:r>
              <a:rPr lang="en-US" altLang="zh-CN" dirty="0" smtClean="0"/>
              <a:t>)</a:t>
            </a:r>
            <a:endParaRPr lang="en-US" altLang="zh-CN" dirty="0"/>
          </a:p>
        </p:txBody>
      </p:sp>
      <p:pic>
        <p:nvPicPr>
          <p:cNvPr id="6" name="Picture Placeholder 5" descr="WebPageHeatMap.gif"/>
          <p:cNvPicPr>
            <a:picLocks noGrp="1" noChangeAspect="1"/>
          </p:cNvPicPr>
          <p:nvPr>
            <p:ph type="pic" sz="quarter" idx="15"/>
          </p:nvPr>
        </p:nvPicPr>
        <p:blipFill>
          <a:blip r:embed="rId3" cstate="print"/>
          <a:srcRect l="2046" r="2046"/>
          <a:stretch>
            <a:fillRect/>
          </a:stretch>
        </p:blipFill>
        <p:spPr>
          <a:xfrm>
            <a:off x="5760722" y="2286001"/>
            <a:ext cx="3083143" cy="3579019"/>
          </a:xfrm>
        </p:spPr>
      </p:pic>
    </p:spTree>
  </p:cSld>
  <p:clrMapOvr>
    <a:masterClrMapping/>
  </p:clrMapOvr>
  <p:transition spd="med">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R="0" rtl="0"/>
            <a:r>
              <a:rPr lang="en-US" altLang="zh-CN" b="1" kern="1600" baseline="0" dirty="0" smtClean="0">
                <a:latin typeface="Cambria"/>
              </a:rPr>
              <a:t>Technical Writing and the Web</a:t>
            </a:r>
            <a:endParaRPr lang="zh-CN" altLang="en-US" b="1" kern="1600" baseline="0" smtClean="0">
              <a:latin typeface="Cambria"/>
            </a:endParaRPr>
          </a:p>
        </p:txBody>
      </p:sp>
      <p:sp>
        <p:nvSpPr>
          <p:cNvPr id="3" name="Text Placeholder 2"/>
          <p:cNvSpPr>
            <a:spLocks noGrp="1"/>
          </p:cNvSpPr>
          <p:nvPr>
            <p:ph type="body" idx="13"/>
          </p:nvPr>
        </p:nvSpPr>
        <p:spPr/>
        <p:txBody>
          <a:bodyPr>
            <a:normAutofit/>
          </a:bodyPr>
          <a:lstStyle/>
          <a:p>
            <a:pPr marR="0" lvl="0" rtl="0"/>
            <a:r>
              <a:rPr lang="en-US" altLang="zh-CN" b="1" i="1" baseline="0" dirty="0" smtClean="0">
                <a:latin typeface="Cambria"/>
              </a:rPr>
              <a:t>Shape your text for online reading</a:t>
            </a:r>
            <a:r>
              <a:rPr lang="zh-CN" altLang="en-US" b="1" i="1" baseline="0" dirty="0" smtClean="0">
                <a:latin typeface="Cambria"/>
              </a:rPr>
              <a:t> </a:t>
            </a:r>
            <a:r>
              <a:rPr lang="en-US" altLang="zh-CN" b="1" i="1" baseline="0" dirty="0" smtClean="0">
                <a:latin typeface="Cambria"/>
              </a:rPr>
              <a:t>(Concepts)</a:t>
            </a:r>
          </a:p>
        </p:txBody>
      </p:sp>
      <p:sp>
        <p:nvSpPr>
          <p:cNvPr id="4" name="Content Placeholder 3"/>
          <p:cNvSpPr>
            <a:spLocks noGrp="1"/>
          </p:cNvSpPr>
          <p:nvPr>
            <p:ph sz="half" idx="1"/>
          </p:nvPr>
        </p:nvSpPr>
        <p:spPr>
          <a:xfrm>
            <a:off x="457200" y="1490473"/>
            <a:ext cx="5029200" cy="5377241"/>
          </a:xfrm>
        </p:spPr>
        <p:txBody>
          <a:bodyPr/>
          <a:lstStyle/>
          <a:p>
            <a:pPr lvl="1"/>
            <a:r>
              <a:rPr lang="en-US" altLang="zh-CN" dirty="0" smtClean="0"/>
              <a:t>Scan</a:t>
            </a:r>
            <a:r>
              <a:rPr lang="zh-CN" altLang="en-US" dirty="0" smtClean="0"/>
              <a:t> </a:t>
            </a:r>
            <a:r>
              <a:rPr lang="en-US" altLang="zh-CN" dirty="0"/>
              <a:t>text on computer </a:t>
            </a:r>
            <a:r>
              <a:rPr lang="en-US" altLang="zh-CN" dirty="0" smtClean="0"/>
              <a:t>screens</a:t>
            </a:r>
            <a:endParaRPr lang="en-US" altLang="zh-CN" dirty="0"/>
          </a:p>
          <a:p>
            <a:pPr lvl="2"/>
            <a:r>
              <a:rPr lang="en-US" altLang="zh-CN" dirty="0"/>
              <a:t>Highlighted keywords</a:t>
            </a:r>
            <a:r>
              <a:rPr lang="zh-CN" altLang="en-US" dirty="0"/>
              <a:t> </a:t>
            </a:r>
            <a:r>
              <a:rPr lang="en-US" altLang="zh-CN" dirty="0"/>
              <a:t>(hypertext, typeface)</a:t>
            </a:r>
          </a:p>
          <a:p>
            <a:pPr lvl="2"/>
            <a:r>
              <a:rPr lang="en-US" altLang="zh-CN" dirty="0"/>
              <a:t>Meaningful subheadings</a:t>
            </a:r>
            <a:r>
              <a:rPr lang="zh-CN" altLang="en-US" dirty="0"/>
              <a:t> </a:t>
            </a:r>
            <a:r>
              <a:rPr lang="en-US" altLang="zh-CN" dirty="0"/>
              <a:t>(not clever subheadings)</a:t>
            </a:r>
          </a:p>
          <a:p>
            <a:pPr lvl="2"/>
            <a:r>
              <a:rPr lang="en-US" altLang="zh-CN" dirty="0"/>
              <a:t>Bulleted lists</a:t>
            </a:r>
          </a:p>
          <a:p>
            <a:pPr lvl="2"/>
            <a:r>
              <a:rPr lang="en-US" altLang="zh-CN" dirty="0"/>
              <a:t>One idea</a:t>
            </a:r>
            <a:r>
              <a:rPr lang="zh-CN" altLang="en-US" dirty="0"/>
              <a:t> </a:t>
            </a:r>
            <a:r>
              <a:rPr lang="en-US" altLang="zh-CN" dirty="0"/>
              <a:t>per paragraph</a:t>
            </a:r>
          </a:p>
          <a:p>
            <a:pPr lvl="2"/>
            <a:r>
              <a:rPr lang="en-US" altLang="zh-CN" dirty="0"/>
              <a:t>Inverted pyramid</a:t>
            </a:r>
            <a:r>
              <a:rPr lang="zh-CN" altLang="en-US" dirty="0"/>
              <a:t> </a:t>
            </a:r>
            <a:r>
              <a:rPr lang="en-US" altLang="zh-CN" dirty="0"/>
              <a:t>style, starting with the conclusion (journalistic style)</a:t>
            </a:r>
          </a:p>
          <a:p>
            <a:pPr lvl="2"/>
            <a:r>
              <a:rPr lang="en-US" altLang="zh-CN" dirty="0"/>
              <a:t>Half the word count</a:t>
            </a:r>
            <a:r>
              <a:rPr lang="zh-CN" altLang="en-US" dirty="0"/>
              <a:t> </a:t>
            </a:r>
            <a:r>
              <a:rPr lang="en-US" altLang="zh-CN" dirty="0"/>
              <a:t>(or less) than conventional writing</a:t>
            </a:r>
            <a:endParaRPr lang="zh-CN" altLang="en-US" dirty="0"/>
          </a:p>
        </p:txBody>
      </p:sp>
      <p:pic>
        <p:nvPicPr>
          <p:cNvPr id="6" name="Picture Placeholder 5" descr="WebPageHeatMap.gif"/>
          <p:cNvPicPr>
            <a:picLocks noGrp="1" noChangeAspect="1"/>
          </p:cNvPicPr>
          <p:nvPr>
            <p:ph type="pic" sz="quarter" idx="15"/>
          </p:nvPr>
        </p:nvPicPr>
        <p:blipFill>
          <a:blip r:embed="rId3" cstate="print"/>
          <a:srcRect l="2046" r="2046"/>
          <a:stretch>
            <a:fillRect/>
          </a:stretch>
        </p:blipFill>
        <p:spPr>
          <a:xfrm>
            <a:off x="5760722" y="2286001"/>
            <a:ext cx="3083143" cy="3579019"/>
          </a:xfrm>
        </p:spPr>
      </p:pic>
    </p:spTree>
  </p:cSld>
  <p:clrMapOvr>
    <a:masterClrMapping/>
  </p:clrMapOvr>
  <p:transition spd="med">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R="0" rtl="0"/>
            <a:r>
              <a:rPr lang="en-US" altLang="zh-CN" b="1" kern="1600" baseline="0" dirty="0" smtClean="0">
                <a:latin typeface="Cambria"/>
              </a:rPr>
              <a:t>Technical Writing and the Web</a:t>
            </a:r>
            <a:endParaRPr lang="zh-CN" altLang="en-US" b="1" kern="1600" baseline="0" dirty="0" smtClean="0">
              <a:latin typeface="Cambria"/>
            </a:endParaRPr>
          </a:p>
        </p:txBody>
      </p:sp>
      <p:sp>
        <p:nvSpPr>
          <p:cNvPr id="3" name="Text Placeholder 2"/>
          <p:cNvSpPr>
            <a:spLocks noGrp="1"/>
          </p:cNvSpPr>
          <p:nvPr>
            <p:ph type="body" idx="13"/>
          </p:nvPr>
        </p:nvSpPr>
        <p:spPr/>
        <p:txBody>
          <a:bodyPr>
            <a:normAutofit/>
          </a:bodyPr>
          <a:lstStyle/>
          <a:p>
            <a:pPr marR="0" lvl="0" rtl="0"/>
            <a:r>
              <a:rPr lang="en-US" altLang="zh-CN" b="1" i="1" baseline="0" dirty="0" smtClean="0">
                <a:latin typeface="Cambria"/>
              </a:rPr>
              <a:t>What is technical communication?</a:t>
            </a:r>
          </a:p>
        </p:txBody>
      </p:sp>
      <p:sp>
        <p:nvSpPr>
          <p:cNvPr id="6" name="Content Placeholder 5"/>
          <p:cNvSpPr>
            <a:spLocks noGrp="1"/>
          </p:cNvSpPr>
          <p:nvPr>
            <p:ph sz="half" idx="1"/>
          </p:nvPr>
        </p:nvSpPr>
        <p:spPr>
          <a:xfrm>
            <a:off x="457200" y="1490472"/>
            <a:ext cx="4953000" cy="1335237"/>
          </a:xfrm>
        </p:spPr>
        <p:txBody>
          <a:bodyPr/>
          <a:lstStyle/>
          <a:p>
            <a:pPr lvl="1"/>
            <a:r>
              <a:rPr lang="en-US" altLang="zh-CN" dirty="0" smtClean="0"/>
              <a:t>One or more of the following characteristics</a:t>
            </a:r>
          </a:p>
          <a:p>
            <a:pPr lvl="2">
              <a:buFont typeface="Arial" pitchFamily="34" charset="0"/>
              <a:buChar char="•"/>
            </a:pPr>
            <a:r>
              <a:rPr lang="en-US" altLang="zh-CN" dirty="0" smtClean="0"/>
              <a:t>Technical or </a:t>
            </a:r>
            <a:r>
              <a:rPr lang="en-US" altLang="zh-CN" dirty="0"/>
              <a:t>specialized </a:t>
            </a:r>
            <a:r>
              <a:rPr lang="en-US" altLang="zh-CN" dirty="0" smtClean="0"/>
              <a:t>topics</a:t>
            </a:r>
            <a:endParaRPr lang="en-US" altLang="zh-CN" dirty="0"/>
          </a:p>
        </p:txBody>
      </p:sp>
      <p:pic>
        <p:nvPicPr>
          <p:cNvPr id="10" name="Picture Placeholder 9" descr="Society for Technical Communications"/>
          <p:cNvPicPr>
            <a:picLocks noGrp="1" noChangeAspect="1"/>
          </p:cNvPicPr>
          <p:nvPr>
            <p:ph type="pic" sz="quarter" idx="15"/>
          </p:nvPr>
        </p:nvPicPr>
        <p:blipFill>
          <a:blip r:embed="rId3" cstate="print"/>
          <a:stretch>
            <a:fillRect/>
          </a:stretch>
        </p:blipFill>
        <p:spPr>
          <a:xfrm>
            <a:off x="5486400" y="1828801"/>
            <a:ext cx="3143251" cy="1571625"/>
          </a:xfrm>
          <a:prstGeom prst="rect">
            <a:avLst/>
          </a:prstGeom>
          <a:noFill/>
          <a:ln>
            <a:noFill/>
          </a:ln>
        </p:spPr>
      </p:pic>
    </p:spTree>
  </p:cSld>
  <p:clrMapOvr>
    <a:masterClrMapping/>
  </p:clrMapOvr>
  <p:transition spd="med">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R="0" rtl="0"/>
            <a:r>
              <a:rPr lang="en-US" altLang="zh-CN" b="1" kern="1600" baseline="0" dirty="0" smtClean="0">
                <a:latin typeface="Cambria"/>
              </a:rPr>
              <a:t>Technical Writing and the Web</a:t>
            </a:r>
            <a:endParaRPr lang="zh-CN" altLang="en-US" b="1" kern="1600" baseline="0" smtClean="0">
              <a:latin typeface="Cambria"/>
            </a:endParaRPr>
          </a:p>
        </p:txBody>
      </p:sp>
      <p:sp>
        <p:nvSpPr>
          <p:cNvPr id="3" name="Text Placeholder 2"/>
          <p:cNvSpPr>
            <a:spLocks noGrp="1"/>
          </p:cNvSpPr>
          <p:nvPr>
            <p:ph type="body" idx="13"/>
          </p:nvPr>
        </p:nvSpPr>
        <p:spPr/>
        <p:txBody>
          <a:bodyPr>
            <a:normAutofit fontScale="85000" lnSpcReduction="10000"/>
          </a:bodyPr>
          <a:lstStyle/>
          <a:p>
            <a:pPr marR="0" lvl="0" rtl="0"/>
            <a:r>
              <a:rPr lang="en-US" altLang="zh-CN" b="1" i="1" baseline="0" dirty="0" smtClean="0">
                <a:latin typeface="Cambria"/>
              </a:rPr>
              <a:t>Shape your text for online reading</a:t>
            </a:r>
            <a:r>
              <a:rPr lang="zh-CN" altLang="en-US" b="1" i="1" baseline="0" dirty="0" smtClean="0">
                <a:latin typeface="Cambria"/>
              </a:rPr>
              <a:t> </a:t>
            </a:r>
            <a:r>
              <a:rPr lang="en-US" altLang="zh-CN" b="1" i="1" baseline="0" dirty="0" smtClean="0">
                <a:latin typeface="Cambria"/>
              </a:rPr>
              <a:t>(Writing and Presentation Style)</a:t>
            </a:r>
          </a:p>
        </p:txBody>
      </p:sp>
      <p:sp>
        <p:nvSpPr>
          <p:cNvPr id="4" name="Content Placeholder 3"/>
          <p:cNvSpPr>
            <a:spLocks noGrp="1"/>
          </p:cNvSpPr>
          <p:nvPr>
            <p:ph sz="half" idx="1"/>
          </p:nvPr>
        </p:nvSpPr>
        <p:spPr>
          <a:xfrm>
            <a:off x="457200" y="1490472"/>
            <a:ext cx="5029200" cy="3543534"/>
          </a:xfrm>
        </p:spPr>
        <p:txBody>
          <a:bodyPr/>
          <a:lstStyle/>
          <a:p>
            <a:pPr lvl="1"/>
            <a:r>
              <a:rPr lang="en-US" altLang="zh-CN" dirty="0" smtClean="0"/>
              <a:t>Research </a:t>
            </a:r>
            <a:r>
              <a:rPr lang="en-US" altLang="zh-CN" dirty="0"/>
              <a:t>with 5 versions of the same </a:t>
            </a:r>
            <a:r>
              <a:rPr lang="en-US" altLang="zh-CN" dirty="0" smtClean="0"/>
              <a:t>website with </a:t>
            </a:r>
            <a:r>
              <a:rPr lang="en-US" altLang="zh-CN" dirty="0"/>
              <a:t>different wording shows improvements in performance measures: </a:t>
            </a:r>
            <a:endParaRPr lang="en-US" altLang="zh-CN" dirty="0" smtClean="0"/>
          </a:p>
          <a:p>
            <a:pPr lvl="2"/>
            <a:r>
              <a:rPr lang="en-US" altLang="zh-CN" dirty="0" smtClean="0"/>
              <a:t>Time</a:t>
            </a:r>
          </a:p>
          <a:p>
            <a:pPr lvl="2"/>
            <a:r>
              <a:rPr lang="en-US" altLang="zh-CN" dirty="0" smtClean="0"/>
              <a:t>Errors</a:t>
            </a:r>
          </a:p>
          <a:p>
            <a:pPr lvl="2"/>
            <a:r>
              <a:rPr lang="en-US" altLang="zh-CN" dirty="0" smtClean="0"/>
              <a:t>Memory</a:t>
            </a:r>
          </a:p>
          <a:p>
            <a:pPr lvl="2"/>
            <a:r>
              <a:rPr lang="en-US" altLang="zh-CN" dirty="0" smtClean="0"/>
              <a:t>Site structure</a:t>
            </a:r>
            <a:endParaRPr lang="en-US" dirty="0"/>
          </a:p>
        </p:txBody>
      </p:sp>
      <p:pic>
        <p:nvPicPr>
          <p:cNvPr id="6" name="Picture Placeholder 5" descr="Carhenge.jpg"/>
          <p:cNvPicPr>
            <a:picLocks noGrp="1" noChangeAspect="1"/>
          </p:cNvPicPr>
          <p:nvPr>
            <p:ph type="pic" sz="quarter" idx="15"/>
          </p:nvPr>
        </p:nvPicPr>
        <p:blipFill>
          <a:blip r:embed="rId3" cstate="print"/>
          <a:srcRect l="21303" r="21303"/>
          <a:stretch>
            <a:fillRect/>
          </a:stretch>
        </p:blipFill>
        <p:spPr>
          <a:xfrm>
            <a:off x="5943602" y="2743200"/>
            <a:ext cx="2915615" cy="3384550"/>
          </a:xfrm>
        </p:spPr>
      </p:pic>
    </p:spTree>
  </p:cSld>
  <p:clrMapOvr>
    <a:masterClrMapping/>
  </p:clrMapOvr>
  <p:transition spd="med">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R="0" rtl="0"/>
            <a:r>
              <a:rPr lang="en-US" altLang="zh-CN" b="1" kern="1600" baseline="0" dirty="0" smtClean="0">
                <a:latin typeface="Cambria"/>
              </a:rPr>
              <a:t>Technical Writing and the Web</a:t>
            </a:r>
            <a:endParaRPr lang="zh-CN" altLang="en-US" b="1" kern="1600" baseline="0" smtClean="0">
              <a:latin typeface="Cambria"/>
            </a:endParaRPr>
          </a:p>
        </p:txBody>
      </p:sp>
      <p:sp>
        <p:nvSpPr>
          <p:cNvPr id="3" name="Text Placeholder 2"/>
          <p:cNvSpPr>
            <a:spLocks noGrp="1"/>
          </p:cNvSpPr>
          <p:nvPr>
            <p:ph type="body" idx="13"/>
          </p:nvPr>
        </p:nvSpPr>
        <p:spPr/>
        <p:txBody>
          <a:bodyPr>
            <a:normAutofit fontScale="85000" lnSpcReduction="10000"/>
          </a:bodyPr>
          <a:lstStyle/>
          <a:p>
            <a:pPr marR="0" lvl="0" rtl="0"/>
            <a:r>
              <a:rPr lang="en-US" altLang="zh-CN" b="1" i="1" baseline="0" dirty="0" smtClean="0">
                <a:latin typeface="Cambria"/>
              </a:rPr>
              <a:t>Shape your text for online reading</a:t>
            </a:r>
            <a:r>
              <a:rPr lang="zh-CN" altLang="en-US" b="1" i="1" baseline="0" dirty="0" smtClean="0">
                <a:latin typeface="Cambria"/>
              </a:rPr>
              <a:t> </a:t>
            </a:r>
            <a:r>
              <a:rPr lang="en-US" altLang="zh-CN" b="1" i="1" baseline="0" dirty="0" smtClean="0">
                <a:latin typeface="Cambria"/>
              </a:rPr>
              <a:t>(Writing and Presentation Style)</a:t>
            </a:r>
          </a:p>
        </p:txBody>
      </p:sp>
      <p:sp>
        <p:nvSpPr>
          <p:cNvPr id="4" name="Content Placeholder 3"/>
          <p:cNvSpPr>
            <a:spLocks noGrp="1"/>
          </p:cNvSpPr>
          <p:nvPr>
            <p:ph sz="half" idx="1"/>
          </p:nvPr>
        </p:nvSpPr>
        <p:spPr>
          <a:xfrm>
            <a:off x="457200" y="1490472"/>
            <a:ext cx="5029200" cy="3791294"/>
          </a:xfrm>
        </p:spPr>
        <p:txBody>
          <a:bodyPr/>
          <a:lstStyle/>
          <a:p>
            <a:pPr lvl="1"/>
            <a:r>
              <a:rPr lang="en-US" altLang="zh-CN" dirty="0" smtClean="0"/>
              <a:t>Original Version</a:t>
            </a:r>
          </a:p>
          <a:p>
            <a:pPr lvl="2"/>
            <a:r>
              <a:rPr lang="en-US" altLang="zh-CN" sz="2000" dirty="0">
                <a:solidFill>
                  <a:schemeClr val="tx1"/>
                </a:solidFill>
              </a:rPr>
              <a:t>Nebraska is filled with internationally recognized attractions that draw large crowds of people every year, without fail. In 1996, some of the most popular places were Fort Robinson State Park (355,000 visitors), Scotts Bluff National Monument (132,166), Arbor Lodge State Historical Park &amp; Museum (100,000</a:t>
            </a:r>
            <a:r>
              <a:rPr lang="en-US" altLang="zh-CN" sz="2000" dirty="0" smtClean="0">
                <a:solidFill>
                  <a:schemeClr val="tx1"/>
                </a:solidFill>
              </a:rPr>
              <a:t>). Carhenge (86,598), Stuhr Museum of the Prairie Pioneer (60,002), and Buffalo Bill Ranch State Historical Park (28,446).</a:t>
            </a:r>
            <a:endParaRPr lang="en-US" altLang="zh-CN" sz="2000" dirty="0">
              <a:solidFill>
                <a:schemeClr val="tx1"/>
              </a:solidFill>
              <a:hlinkClick r:id="rId3"/>
            </a:endParaRPr>
          </a:p>
        </p:txBody>
      </p:sp>
      <p:pic>
        <p:nvPicPr>
          <p:cNvPr id="6" name="Picture Placeholder 5" descr="Carhenge.jpg"/>
          <p:cNvPicPr>
            <a:picLocks noGrp="1" noChangeAspect="1"/>
          </p:cNvPicPr>
          <p:nvPr>
            <p:ph type="pic" sz="quarter" idx="15"/>
          </p:nvPr>
        </p:nvPicPr>
        <p:blipFill>
          <a:blip r:embed="rId4" cstate="print"/>
          <a:srcRect l="21303" r="21303"/>
          <a:stretch>
            <a:fillRect/>
          </a:stretch>
        </p:blipFill>
        <p:spPr>
          <a:xfrm>
            <a:off x="5943602" y="2743200"/>
            <a:ext cx="2915615" cy="3384550"/>
          </a:xfrm>
        </p:spPr>
      </p:pic>
    </p:spTree>
  </p:cSld>
  <p:clrMapOvr>
    <a:masterClrMapping/>
  </p:clrMapOvr>
  <p:transition spd="med">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R="0" rtl="0"/>
            <a:r>
              <a:rPr lang="en-US" altLang="zh-CN" b="1" kern="1600" baseline="0" dirty="0" smtClean="0">
                <a:latin typeface="Cambria"/>
              </a:rPr>
              <a:t>Technical Writing and the Web</a:t>
            </a:r>
            <a:endParaRPr lang="zh-CN" altLang="en-US" b="1" kern="1600" baseline="0" smtClean="0">
              <a:latin typeface="Cambria"/>
            </a:endParaRPr>
          </a:p>
        </p:txBody>
      </p:sp>
      <p:sp>
        <p:nvSpPr>
          <p:cNvPr id="3" name="Text Placeholder 2"/>
          <p:cNvSpPr>
            <a:spLocks noGrp="1"/>
          </p:cNvSpPr>
          <p:nvPr>
            <p:ph type="body" idx="13"/>
          </p:nvPr>
        </p:nvSpPr>
        <p:spPr/>
        <p:txBody>
          <a:bodyPr>
            <a:normAutofit fontScale="85000" lnSpcReduction="10000"/>
          </a:bodyPr>
          <a:lstStyle/>
          <a:p>
            <a:pPr marR="0" lvl="0" rtl="0"/>
            <a:r>
              <a:rPr lang="en-US" altLang="zh-CN" b="1" i="1" baseline="0" dirty="0" smtClean="0">
                <a:latin typeface="Cambria"/>
              </a:rPr>
              <a:t>Shape your text for online reading</a:t>
            </a:r>
            <a:r>
              <a:rPr lang="zh-CN" altLang="en-US" b="1" i="1" baseline="0" dirty="0" smtClean="0">
                <a:latin typeface="Cambria"/>
              </a:rPr>
              <a:t> </a:t>
            </a:r>
            <a:r>
              <a:rPr lang="en-US" altLang="zh-CN" b="1" i="1" baseline="0" dirty="0" smtClean="0">
                <a:latin typeface="Cambria"/>
              </a:rPr>
              <a:t>(Writing and Presentation Style)</a:t>
            </a:r>
          </a:p>
        </p:txBody>
      </p:sp>
      <p:sp>
        <p:nvSpPr>
          <p:cNvPr id="4" name="Content Placeholder 3"/>
          <p:cNvSpPr>
            <a:spLocks noGrp="1"/>
          </p:cNvSpPr>
          <p:nvPr>
            <p:ph sz="half" idx="1"/>
          </p:nvPr>
        </p:nvSpPr>
        <p:spPr>
          <a:xfrm>
            <a:off x="457200" y="1490473"/>
            <a:ext cx="5029200" cy="4263731"/>
          </a:xfrm>
        </p:spPr>
        <p:txBody>
          <a:bodyPr/>
          <a:lstStyle/>
          <a:p>
            <a:pPr lvl="1"/>
            <a:r>
              <a:rPr lang="en-US" altLang="zh-CN" dirty="0" smtClean="0"/>
              <a:t>Combined Version (Uses all three style</a:t>
            </a:r>
            <a:r>
              <a:rPr lang="zh-CN" altLang="en-US" dirty="0" smtClean="0"/>
              <a:t> </a:t>
            </a:r>
            <a:r>
              <a:rPr lang="en-US" altLang="zh-CN" dirty="0" smtClean="0"/>
              <a:t>improvements)</a:t>
            </a:r>
          </a:p>
          <a:p>
            <a:pPr lvl="1"/>
            <a:r>
              <a:rPr lang="en-US" altLang="zh-CN" sz="2000" dirty="0" smtClean="0">
                <a:solidFill>
                  <a:schemeClr val="tx1"/>
                </a:solidFill>
              </a:rPr>
              <a:t>In 1996, six of the most-visited places in Nebraska were:</a:t>
            </a:r>
          </a:p>
          <a:p>
            <a:pPr lvl="2"/>
            <a:r>
              <a:rPr lang="en-US" altLang="zh-CN" sz="2000" dirty="0" smtClean="0">
                <a:solidFill>
                  <a:schemeClr val="tx1"/>
                </a:solidFill>
              </a:rPr>
              <a:t>Fort Robinson State Park</a:t>
            </a:r>
          </a:p>
          <a:p>
            <a:pPr lvl="2"/>
            <a:r>
              <a:rPr lang="en-US" altLang="zh-CN" sz="2000" dirty="0" smtClean="0">
                <a:solidFill>
                  <a:schemeClr val="tx1"/>
                </a:solidFill>
              </a:rPr>
              <a:t>Scotts Bluff National Monument</a:t>
            </a:r>
          </a:p>
          <a:p>
            <a:pPr lvl="2"/>
            <a:r>
              <a:rPr lang="en-US" altLang="zh-CN" sz="2000" dirty="0" smtClean="0">
                <a:solidFill>
                  <a:schemeClr val="tx1"/>
                </a:solidFill>
              </a:rPr>
              <a:t>Arbor Lodge State Historical Park &amp; Museum</a:t>
            </a:r>
          </a:p>
          <a:p>
            <a:pPr lvl="2"/>
            <a:r>
              <a:rPr lang="en-US" altLang="zh-CN" sz="2000" dirty="0" smtClean="0">
                <a:solidFill>
                  <a:schemeClr val="tx1"/>
                </a:solidFill>
              </a:rPr>
              <a:t>Carhenge</a:t>
            </a:r>
          </a:p>
          <a:p>
            <a:pPr lvl="2"/>
            <a:r>
              <a:rPr lang="en-US" altLang="zh-CN" sz="2000" dirty="0" smtClean="0">
                <a:solidFill>
                  <a:schemeClr val="tx1"/>
                </a:solidFill>
              </a:rPr>
              <a:t>Stuhr Museum of the Prairie Pioneer</a:t>
            </a:r>
          </a:p>
          <a:p>
            <a:pPr lvl="2"/>
            <a:r>
              <a:rPr lang="en-US" altLang="zh-CN" sz="2000" dirty="0" smtClean="0">
                <a:solidFill>
                  <a:schemeClr val="tx1"/>
                </a:solidFill>
              </a:rPr>
              <a:t>Buffalo Bill Ranch State Historical Park</a:t>
            </a:r>
          </a:p>
        </p:txBody>
      </p:sp>
      <p:pic>
        <p:nvPicPr>
          <p:cNvPr id="6" name="Picture Placeholder 5" descr="Carhenge.jpg"/>
          <p:cNvPicPr>
            <a:picLocks noGrp="1" noChangeAspect="1"/>
          </p:cNvPicPr>
          <p:nvPr>
            <p:ph type="pic" sz="quarter" idx="15"/>
          </p:nvPr>
        </p:nvPicPr>
        <p:blipFill>
          <a:blip r:embed="rId3" cstate="print"/>
          <a:srcRect l="21303" r="21303"/>
          <a:stretch>
            <a:fillRect/>
          </a:stretch>
        </p:blipFill>
        <p:spPr>
          <a:xfrm>
            <a:off x="5943602" y="2743200"/>
            <a:ext cx="2915615" cy="3384550"/>
          </a:xfrm>
        </p:spPr>
      </p:pic>
    </p:spTree>
  </p:cSld>
  <p:clrMapOvr>
    <a:masterClrMapping/>
  </p:clrMapOvr>
  <p:transition spd="med">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R="0" rtl="0"/>
            <a:r>
              <a:rPr lang="en-US" altLang="zh-CN" b="1" kern="1600" baseline="0" dirty="0" smtClean="0">
                <a:latin typeface="Cambria"/>
              </a:rPr>
              <a:t>Technical Writing and the Web</a:t>
            </a:r>
            <a:endParaRPr lang="zh-CN" altLang="en-US" b="1" kern="1600" baseline="0" smtClean="0">
              <a:latin typeface="Cambria"/>
            </a:endParaRPr>
          </a:p>
        </p:txBody>
      </p:sp>
      <p:sp>
        <p:nvSpPr>
          <p:cNvPr id="3" name="Text Placeholder 2"/>
          <p:cNvSpPr>
            <a:spLocks noGrp="1"/>
          </p:cNvSpPr>
          <p:nvPr>
            <p:ph type="body" idx="13"/>
          </p:nvPr>
        </p:nvSpPr>
        <p:spPr/>
        <p:txBody>
          <a:bodyPr>
            <a:normAutofit fontScale="85000" lnSpcReduction="10000"/>
          </a:bodyPr>
          <a:lstStyle/>
          <a:p>
            <a:pPr marR="0" lvl="0" rtl="0"/>
            <a:r>
              <a:rPr lang="en-US" altLang="zh-CN" b="1" i="1" baseline="0" dirty="0" smtClean="0">
                <a:latin typeface="Cambria"/>
              </a:rPr>
              <a:t>Shape your text for online reading</a:t>
            </a:r>
            <a:r>
              <a:rPr lang="zh-CN" altLang="en-US" b="1" i="1" baseline="0" dirty="0" smtClean="0">
                <a:latin typeface="Cambria"/>
              </a:rPr>
              <a:t> </a:t>
            </a:r>
            <a:r>
              <a:rPr lang="en-US" altLang="zh-CN" b="1" i="1" baseline="0" dirty="0" smtClean="0">
                <a:latin typeface="Cambria"/>
              </a:rPr>
              <a:t>(Writing and Presentation Style)</a:t>
            </a:r>
          </a:p>
        </p:txBody>
      </p:sp>
      <p:sp>
        <p:nvSpPr>
          <p:cNvPr id="4" name="Content Placeholder 3"/>
          <p:cNvSpPr>
            <a:spLocks noGrp="1"/>
          </p:cNvSpPr>
          <p:nvPr>
            <p:ph sz="half" idx="1"/>
          </p:nvPr>
        </p:nvSpPr>
        <p:spPr>
          <a:xfrm>
            <a:off x="457200" y="1490472"/>
            <a:ext cx="5029200" cy="5246564"/>
          </a:xfrm>
        </p:spPr>
        <p:txBody>
          <a:bodyPr/>
          <a:lstStyle/>
          <a:p>
            <a:pPr lvl="1"/>
            <a:r>
              <a:rPr lang="en-US" altLang="zh-CN" dirty="0" smtClean="0"/>
              <a:t>Four performance measures (time, errors, memory, and site structure):</a:t>
            </a:r>
          </a:p>
          <a:p>
            <a:pPr lvl="2"/>
            <a:r>
              <a:rPr lang="en-US" altLang="zh-CN" dirty="0" smtClean="0"/>
              <a:t>Concise: 58% improvement</a:t>
            </a:r>
          </a:p>
          <a:p>
            <a:pPr lvl="2"/>
            <a:r>
              <a:rPr lang="en-US" altLang="zh-CN" dirty="0" smtClean="0"/>
              <a:t>Scannable layout: 47% improvement</a:t>
            </a:r>
          </a:p>
          <a:p>
            <a:pPr lvl="2"/>
            <a:r>
              <a:rPr lang="en-US" altLang="zh-CN" dirty="0" smtClean="0"/>
              <a:t>Objective language: 27%</a:t>
            </a:r>
          </a:p>
          <a:p>
            <a:pPr lvl="2"/>
            <a:r>
              <a:rPr lang="en-US" altLang="zh-CN" dirty="0" smtClean="0"/>
              <a:t>Combined version: 124% improvement</a:t>
            </a:r>
          </a:p>
          <a:p>
            <a:pPr lvl="1"/>
            <a:r>
              <a:rPr lang="en-US" altLang="zh-CN" dirty="0" smtClean="0"/>
              <a:t>(No improvement percentage listed for site structure, as it is not relevant to one page.)</a:t>
            </a:r>
            <a:endParaRPr lang="zh-CN" altLang="en-US" dirty="0" smtClean="0"/>
          </a:p>
        </p:txBody>
      </p:sp>
      <p:pic>
        <p:nvPicPr>
          <p:cNvPr id="6" name="Picture Placeholder 5" descr="Carhenge.jpg"/>
          <p:cNvPicPr>
            <a:picLocks noGrp="1" noChangeAspect="1"/>
          </p:cNvPicPr>
          <p:nvPr>
            <p:ph type="pic" sz="quarter" idx="15"/>
          </p:nvPr>
        </p:nvPicPr>
        <p:blipFill>
          <a:blip r:embed="rId3" cstate="print"/>
          <a:srcRect l="21303" r="21303"/>
          <a:stretch>
            <a:fillRect/>
          </a:stretch>
        </p:blipFill>
        <p:spPr>
          <a:xfrm>
            <a:off x="5943602" y="2743200"/>
            <a:ext cx="2915615" cy="3384550"/>
          </a:xfrm>
        </p:spPr>
      </p:pic>
    </p:spTree>
  </p:cSld>
  <p:clrMapOvr>
    <a:masterClrMapping/>
  </p:clrMapOvr>
  <p:transition spd="med">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2"/>
            <a:ext cx="7088037" cy="731520"/>
          </a:xfrm>
        </p:spPr>
        <p:txBody>
          <a:bodyPr/>
          <a:lstStyle/>
          <a:p>
            <a:pPr marR="0" rtl="0"/>
            <a:r>
              <a:rPr lang="en-US" altLang="zh-CN" b="1" kern="1600" baseline="0" dirty="0" smtClean="0">
                <a:latin typeface="Cambria"/>
              </a:rPr>
              <a:t>Technical Writing and the Web</a:t>
            </a:r>
            <a:endParaRPr lang="zh-CN" altLang="en-US" b="1" kern="1600" baseline="0" smtClean="0">
              <a:latin typeface="Cambria"/>
            </a:endParaRPr>
          </a:p>
        </p:txBody>
      </p:sp>
      <p:sp>
        <p:nvSpPr>
          <p:cNvPr id="4" name="Content Placeholder 3"/>
          <p:cNvSpPr>
            <a:spLocks noGrp="1"/>
          </p:cNvSpPr>
          <p:nvPr>
            <p:ph idx="1"/>
          </p:nvPr>
        </p:nvSpPr>
        <p:spPr>
          <a:xfrm>
            <a:off x="457200" y="1490472"/>
            <a:ext cx="8229600" cy="3738972"/>
          </a:xfrm>
        </p:spPr>
        <p:txBody>
          <a:bodyPr/>
          <a:lstStyle/>
          <a:p>
            <a:r>
              <a:rPr lang="en-US" altLang="zh-CN" dirty="0" smtClean="0"/>
              <a:t>Readers scan from the top. The inverted pyramid style gives the reader results faster.</a:t>
            </a:r>
          </a:p>
          <a:p>
            <a:pPr lvl="1"/>
            <a:r>
              <a:rPr lang="en-US" altLang="zh-CN" dirty="0" smtClean="0"/>
              <a:t>Pyramid Style</a:t>
            </a:r>
          </a:p>
          <a:p>
            <a:pPr lvl="2"/>
            <a:r>
              <a:rPr lang="en-US" altLang="zh-CN" dirty="0" smtClean="0"/>
              <a:t>Most research papers and engineering reports open with a problem statement, then review the prior art, and move into a detailed discussion of the different options that are considered and the methods that are used. After plowing through twenty pages of basics the patient reader may find a section entitled</a:t>
            </a:r>
            <a:r>
              <a:rPr lang="zh-CN" altLang="en-US" dirty="0" smtClean="0"/>
              <a:t> </a:t>
            </a:r>
            <a:r>
              <a:rPr lang="en-US" altLang="zh-CN" dirty="0" smtClean="0"/>
              <a:t>results with detailed tables,</a:t>
            </a:r>
            <a:r>
              <a:rPr lang="zh-CN" altLang="en-US" dirty="0" smtClean="0"/>
              <a:t> </a:t>
            </a:r>
            <a:r>
              <a:rPr lang="en-US" altLang="zh-CN" dirty="0" smtClean="0"/>
              <a:t>charts, and statistical tests; and after an additional five pages of this, a page or so of</a:t>
            </a:r>
            <a:r>
              <a:rPr lang="zh-CN" altLang="en-US" dirty="0" smtClean="0"/>
              <a:t> </a:t>
            </a:r>
            <a:r>
              <a:rPr lang="en-US" altLang="zh-CN" dirty="0" smtClean="0"/>
              <a:t>conclusions</a:t>
            </a:r>
            <a:r>
              <a:rPr lang="zh-CN" altLang="en-US" dirty="0" smtClean="0"/>
              <a:t> </a:t>
            </a:r>
            <a:r>
              <a:rPr lang="en-US" altLang="zh-CN" dirty="0" smtClean="0"/>
              <a:t>is reached.</a:t>
            </a:r>
          </a:p>
        </p:txBody>
      </p:sp>
      <p:sp>
        <p:nvSpPr>
          <p:cNvPr id="3" name="Text Placeholder 2"/>
          <p:cNvSpPr>
            <a:spLocks noGrp="1"/>
          </p:cNvSpPr>
          <p:nvPr>
            <p:ph type="body" idx="13"/>
          </p:nvPr>
        </p:nvSpPr>
        <p:spPr/>
        <p:txBody>
          <a:bodyPr>
            <a:normAutofit/>
          </a:bodyPr>
          <a:lstStyle/>
          <a:p>
            <a:pPr marR="0" lvl="0" rtl="0"/>
            <a:r>
              <a:rPr lang="en-US" altLang="zh-CN" b="1" i="1" baseline="0" dirty="0" smtClean="0">
                <a:latin typeface="Cambria"/>
              </a:rPr>
              <a:t>Shape your text for online reading</a:t>
            </a:r>
            <a:r>
              <a:rPr lang="zh-CN" altLang="en-US" b="1" i="1" baseline="0" dirty="0" smtClean="0">
                <a:latin typeface="Cambria"/>
              </a:rPr>
              <a:t> </a:t>
            </a:r>
            <a:r>
              <a:rPr lang="en-US" altLang="zh-CN" b="1" i="1" baseline="0" dirty="0" smtClean="0">
                <a:latin typeface="Cambria"/>
              </a:rPr>
              <a:t>(Inverted Pyramid)</a:t>
            </a:r>
          </a:p>
        </p:txBody>
      </p:sp>
    </p:spTree>
  </p:cSld>
  <p:clrMapOvr>
    <a:masterClrMapping/>
  </p:clrMapOvr>
  <p:transition spd="med">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2"/>
            <a:ext cx="7088037" cy="731520"/>
          </a:xfrm>
        </p:spPr>
        <p:txBody>
          <a:bodyPr/>
          <a:lstStyle/>
          <a:p>
            <a:pPr marR="0" rtl="0"/>
            <a:r>
              <a:rPr lang="en-US" altLang="zh-CN" b="1" kern="1600" baseline="0" dirty="0" smtClean="0">
                <a:latin typeface="Cambria"/>
              </a:rPr>
              <a:t>Technical Writing and the Web</a:t>
            </a:r>
            <a:endParaRPr lang="zh-CN" altLang="en-US" b="1" kern="1600" baseline="0" dirty="0" smtClean="0">
              <a:latin typeface="Cambria"/>
            </a:endParaRPr>
          </a:p>
        </p:txBody>
      </p:sp>
      <p:sp>
        <p:nvSpPr>
          <p:cNvPr id="4" name="Content Placeholder 3"/>
          <p:cNvSpPr>
            <a:spLocks noGrp="1"/>
          </p:cNvSpPr>
          <p:nvPr>
            <p:ph idx="1"/>
          </p:nvPr>
        </p:nvSpPr>
        <p:spPr>
          <a:xfrm>
            <a:off x="457200" y="1490473"/>
            <a:ext cx="8229600" cy="2861809"/>
          </a:xfrm>
        </p:spPr>
        <p:txBody>
          <a:bodyPr/>
          <a:lstStyle/>
          <a:p>
            <a:r>
              <a:rPr lang="en-US" altLang="zh-CN" dirty="0" smtClean="0"/>
              <a:t>Readers scan from the top. The inverted pyramid style gives the reader results faster. </a:t>
            </a:r>
          </a:p>
          <a:p>
            <a:pPr lvl="1"/>
            <a:r>
              <a:rPr lang="en-US" altLang="zh-CN" dirty="0" smtClean="0"/>
              <a:t>Inverted Pyramid Style</a:t>
            </a:r>
          </a:p>
          <a:p>
            <a:pPr lvl="2"/>
            <a:r>
              <a:rPr lang="en-US" altLang="zh-CN" dirty="0" smtClean="0"/>
              <a:t>Journalists have long adhered to the inverse approach: start the article by telling the reader the conclusion ("After long debate, the Assembly voted to increase state taxes by 10 percent"), follow by the most important supporting information, and end by giving the background.</a:t>
            </a:r>
            <a:r>
              <a:rPr lang="zh-CN" altLang="en-US" dirty="0" smtClean="0"/>
              <a:t> </a:t>
            </a:r>
          </a:p>
        </p:txBody>
      </p:sp>
      <p:sp>
        <p:nvSpPr>
          <p:cNvPr id="3" name="Text Placeholder 2"/>
          <p:cNvSpPr>
            <a:spLocks noGrp="1"/>
          </p:cNvSpPr>
          <p:nvPr>
            <p:ph type="body" idx="13"/>
          </p:nvPr>
        </p:nvSpPr>
        <p:spPr/>
        <p:txBody>
          <a:bodyPr>
            <a:normAutofit/>
          </a:bodyPr>
          <a:lstStyle/>
          <a:p>
            <a:pPr marR="0" lvl="0" rtl="0"/>
            <a:r>
              <a:rPr lang="en-US" altLang="zh-CN" b="1" i="1" baseline="0" dirty="0" smtClean="0">
                <a:latin typeface="Cambria"/>
              </a:rPr>
              <a:t>Shape your text for online reading</a:t>
            </a:r>
            <a:r>
              <a:rPr lang="zh-CN" altLang="en-US" b="1" i="1" baseline="0" dirty="0" smtClean="0">
                <a:latin typeface="Cambria"/>
              </a:rPr>
              <a:t> </a:t>
            </a:r>
            <a:r>
              <a:rPr lang="en-US" altLang="zh-CN" b="1" i="1" baseline="0" dirty="0" smtClean="0">
                <a:latin typeface="Cambria"/>
              </a:rPr>
              <a:t>(Inverted Pyramid)</a:t>
            </a:r>
          </a:p>
        </p:txBody>
      </p:sp>
    </p:spTree>
  </p:cSld>
  <p:clrMapOvr>
    <a:masterClrMapping/>
  </p:clrMapOvr>
  <p:transition spd="med">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R="0" rtl="0"/>
            <a:r>
              <a:rPr lang="en-US" altLang="zh-CN" b="1" kern="1600" baseline="0" dirty="0" smtClean="0">
                <a:latin typeface="Cambria"/>
              </a:rPr>
              <a:t>Technical Writing and the Web</a:t>
            </a:r>
            <a:endParaRPr lang="zh-CN" altLang="en-US" b="1" kern="1600" baseline="0" dirty="0" smtClean="0">
              <a:latin typeface="Cambria"/>
            </a:endParaRPr>
          </a:p>
        </p:txBody>
      </p:sp>
      <p:sp>
        <p:nvSpPr>
          <p:cNvPr id="3" name="Text Placeholder 2"/>
          <p:cNvSpPr>
            <a:spLocks noGrp="1"/>
          </p:cNvSpPr>
          <p:nvPr>
            <p:ph type="body" idx="13"/>
          </p:nvPr>
        </p:nvSpPr>
        <p:spPr/>
        <p:txBody>
          <a:bodyPr/>
          <a:lstStyle/>
          <a:p>
            <a:pPr marR="0" lvl="0" rtl="0"/>
            <a:r>
              <a:rPr lang="en-US" altLang="zh-CN" b="1" i="1" baseline="0" dirty="0" smtClean="0">
                <a:latin typeface="Cambria"/>
              </a:rPr>
              <a:t>Get to the point </a:t>
            </a:r>
          </a:p>
        </p:txBody>
      </p:sp>
      <p:sp>
        <p:nvSpPr>
          <p:cNvPr id="4" name="Content Placeholder 3"/>
          <p:cNvSpPr>
            <a:spLocks noGrp="1"/>
          </p:cNvSpPr>
          <p:nvPr>
            <p:ph sz="half" idx="1"/>
          </p:nvPr>
        </p:nvSpPr>
        <p:spPr>
          <a:xfrm>
            <a:off x="457200" y="1490473"/>
            <a:ext cx="4038600" cy="1232645"/>
          </a:xfrm>
        </p:spPr>
        <p:txBody>
          <a:bodyPr/>
          <a:lstStyle/>
          <a:p>
            <a:pPr lvl="1"/>
            <a:r>
              <a:rPr lang="en-US" altLang="zh-CN" dirty="0"/>
              <a:t>Your white paper has three seconds or less to catch someone</a:t>
            </a:r>
            <a:r>
              <a:rPr lang="zh-CN" altLang="en-US" dirty="0"/>
              <a:t>’</a:t>
            </a:r>
            <a:r>
              <a:rPr lang="en-US" altLang="zh-CN" dirty="0"/>
              <a:t>s </a:t>
            </a:r>
            <a:r>
              <a:rPr lang="en-US" altLang="zh-CN" dirty="0" smtClean="0"/>
              <a:t>attention</a:t>
            </a:r>
            <a:endParaRPr lang="en-US" altLang="zh-CN" dirty="0"/>
          </a:p>
        </p:txBody>
      </p:sp>
      <p:pic>
        <p:nvPicPr>
          <p:cNvPr id="7" name="Picture Placeholder 6" descr="3Seconds.png"/>
          <p:cNvPicPr>
            <a:picLocks noGrp="1" noChangeAspect="1"/>
          </p:cNvPicPr>
          <p:nvPr>
            <p:ph type="pic" sz="quarter" idx="15"/>
          </p:nvPr>
        </p:nvPicPr>
        <p:blipFill>
          <a:blip r:embed="rId3" cstate="print"/>
          <a:stretch>
            <a:fillRect/>
          </a:stretch>
        </p:blipFill>
        <p:spPr>
          <a:xfrm>
            <a:off x="5486400" y="4572000"/>
            <a:ext cx="3257550" cy="1400175"/>
          </a:xfrm>
        </p:spPr>
      </p:pic>
    </p:spTree>
  </p:cSld>
  <p:clrMapOvr>
    <a:masterClrMapping/>
  </p:clrMapOvr>
  <p:transition spd="med">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R="0" rtl="0"/>
            <a:r>
              <a:rPr lang="en-US" altLang="zh-CN" b="1" kern="1600" baseline="0" dirty="0" smtClean="0">
                <a:latin typeface="Cambria"/>
              </a:rPr>
              <a:t>Technical Writing and the Web</a:t>
            </a:r>
            <a:endParaRPr lang="zh-CN" altLang="en-US" b="1" kern="1600" baseline="0" dirty="0" smtClean="0">
              <a:latin typeface="Cambria"/>
            </a:endParaRPr>
          </a:p>
        </p:txBody>
      </p:sp>
      <p:sp>
        <p:nvSpPr>
          <p:cNvPr id="3" name="Text Placeholder 2"/>
          <p:cNvSpPr>
            <a:spLocks noGrp="1"/>
          </p:cNvSpPr>
          <p:nvPr>
            <p:ph type="body" idx="13"/>
          </p:nvPr>
        </p:nvSpPr>
        <p:spPr/>
        <p:txBody>
          <a:bodyPr/>
          <a:lstStyle/>
          <a:p>
            <a:pPr marR="0" lvl="0" rtl="0"/>
            <a:r>
              <a:rPr lang="en-US" altLang="zh-CN" b="1" i="1" baseline="0" dirty="0" smtClean="0">
                <a:latin typeface="Cambria"/>
              </a:rPr>
              <a:t>Get to the point </a:t>
            </a:r>
          </a:p>
        </p:txBody>
      </p:sp>
      <p:sp>
        <p:nvSpPr>
          <p:cNvPr id="4" name="Content Placeholder 3"/>
          <p:cNvSpPr>
            <a:spLocks noGrp="1"/>
          </p:cNvSpPr>
          <p:nvPr>
            <p:ph sz="half" idx="1"/>
          </p:nvPr>
        </p:nvSpPr>
        <p:spPr>
          <a:xfrm>
            <a:off x="457200" y="1490473"/>
            <a:ext cx="4038600" cy="1715341"/>
          </a:xfrm>
        </p:spPr>
        <p:txBody>
          <a:bodyPr/>
          <a:lstStyle/>
          <a:p>
            <a:pPr lvl="1"/>
            <a:r>
              <a:rPr lang="en-US" altLang="zh-CN" dirty="0"/>
              <a:t>Your white paper has three seconds or less to catch someone</a:t>
            </a:r>
            <a:r>
              <a:rPr lang="zh-CN" altLang="en-US" dirty="0"/>
              <a:t>’</a:t>
            </a:r>
            <a:r>
              <a:rPr lang="en-US" altLang="zh-CN" dirty="0"/>
              <a:t>s </a:t>
            </a:r>
            <a:r>
              <a:rPr lang="en-US" altLang="zh-CN" dirty="0" smtClean="0"/>
              <a:t>attention</a:t>
            </a:r>
            <a:endParaRPr lang="en-US" altLang="zh-CN" dirty="0"/>
          </a:p>
          <a:p>
            <a:pPr lvl="2"/>
            <a:r>
              <a:rPr lang="en-US" altLang="zh-CN" dirty="0"/>
              <a:t>Keep it short</a:t>
            </a:r>
            <a:r>
              <a:rPr lang="en-US" altLang="zh-CN" dirty="0" smtClean="0"/>
              <a:t>.</a:t>
            </a:r>
            <a:endParaRPr lang="en-US" altLang="zh-CN" dirty="0"/>
          </a:p>
        </p:txBody>
      </p:sp>
      <p:pic>
        <p:nvPicPr>
          <p:cNvPr id="7" name="Picture Placeholder 6" descr="3Seconds.png"/>
          <p:cNvPicPr>
            <a:picLocks noGrp="1" noChangeAspect="1"/>
          </p:cNvPicPr>
          <p:nvPr>
            <p:ph type="pic" sz="quarter" idx="15"/>
          </p:nvPr>
        </p:nvPicPr>
        <p:blipFill>
          <a:blip r:embed="rId3" cstate="print"/>
          <a:stretch>
            <a:fillRect/>
          </a:stretch>
        </p:blipFill>
        <p:spPr>
          <a:xfrm>
            <a:off x="5486400" y="4572000"/>
            <a:ext cx="3257550" cy="1400175"/>
          </a:xfrm>
        </p:spPr>
      </p:pic>
    </p:spTree>
  </p:cSld>
  <p:clrMapOvr>
    <a:masterClrMapping/>
  </p:clrMapOvr>
  <p:transition spd="med">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R="0" rtl="0"/>
            <a:r>
              <a:rPr lang="en-US" altLang="zh-CN" b="1" kern="1600" baseline="0" dirty="0" smtClean="0">
                <a:latin typeface="Cambria"/>
              </a:rPr>
              <a:t>Technical Writing and the Web</a:t>
            </a:r>
            <a:endParaRPr lang="zh-CN" altLang="en-US" b="1" kern="1600" baseline="0" dirty="0" smtClean="0">
              <a:latin typeface="Cambria"/>
            </a:endParaRPr>
          </a:p>
        </p:txBody>
      </p:sp>
      <p:sp>
        <p:nvSpPr>
          <p:cNvPr id="3" name="Text Placeholder 2"/>
          <p:cNvSpPr>
            <a:spLocks noGrp="1"/>
          </p:cNvSpPr>
          <p:nvPr>
            <p:ph type="body" idx="13"/>
          </p:nvPr>
        </p:nvSpPr>
        <p:spPr/>
        <p:txBody>
          <a:bodyPr/>
          <a:lstStyle/>
          <a:p>
            <a:pPr marR="0" lvl="0" rtl="0"/>
            <a:r>
              <a:rPr lang="en-US" altLang="zh-CN" b="1" i="1" baseline="0" dirty="0" smtClean="0">
                <a:latin typeface="Cambria"/>
              </a:rPr>
              <a:t>Get to the point </a:t>
            </a:r>
          </a:p>
        </p:txBody>
      </p:sp>
      <p:sp>
        <p:nvSpPr>
          <p:cNvPr id="4" name="Content Placeholder 3"/>
          <p:cNvSpPr>
            <a:spLocks noGrp="1"/>
          </p:cNvSpPr>
          <p:nvPr>
            <p:ph sz="half" idx="1"/>
          </p:nvPr>
        </p:nvSpPr>
        <p:spPr>
          <a:xfrm>
            <a:off x="457200" y="1490472"/>
            <a:ext cx="4038600" cy="2198038"/>
          </a:xfrm>
        </p:spPr>
        <p:txBody>
          <a:bodyPr/>
          <a:lstStyle/>
          <a:p>
            <a:pPr lvl="1"/>
            <a:r>
              <a:rPr lang="en-US" altLang="zh-CN" dirty="0"/>
              <a:t>Your white paper has three seconds or less to catch someone</a:t>
            </a:r>
            <a:r>
              <a:rPr lang="zh-CN" altLang="en-US" dirty="0"/>
              <a:t>’</a:t>
            </a:r>
            <a:r>
              <a:rPr lang="en-US" altLang="zh-CN" dirty="0"/>
              <a:t>s </a:t>
            </a:r>
            <a:r>
              <a:rPr lang="en-US" altLang="zh-CN" dirty="0" smtClean="0"/>
              <a:t>attention</a:t>
            </a:r>
            <a:endParaRPr lang="en-US" altLang="zh-CN" dirty="0"/>
          </a:p>
          <a:p>
            <a:pPr lvl="2"/>
            <a:r>
              <a:rPr lang="en-US" altLang="zh-CN" dirty="0"/>
              <a:t>Keep it short.</a:t>
            </a:r>
          </a:p>
          <a:p>
            <a:pPr lvl="2"/>
            <a:r>
              <a:rPr lang="en-US" altLang="zh-CN" dirty="0"/>
              <a:t>Front-load your content</a:t>
            </a:r>
            <a:r>
              <a:rPr lang="en-US" altLang="zh-CN" dirty="0" smtClean="0"/>
              <a:t>.</a:t>
            </a:r>
            <a:endParaRPr lang="en-US" altLang="zh-CN" dirty="0"/>
          </a:p>
        </p:txBody>
      </p:sp>
      <p:pic>
        <p:nvPicPr>
          <p:cNvPr id="7" name="Picture Placeholder 6" descr="3Seconds.png"/>
          <p:cNvPicPr>
            <a:picLocks noGrp="1" noChangeAspect="1"/>
          </p:cNvPicPr>
          <p:nvPr>
            <p:ph type="pic" sz="quarter" idx="15"/>
          </p:nvPr>
        </p:nvPicPr>
        <p:blipFill>
          <a:blip r:embed="rId3" cstate="print"/>
          <a:stretch>
            <a:fillRect/>
          </a:stretch>
        </p:blipFill>
        <p:spPr>
          <a:xfrm>
            <a:off x="5486400" y="4572000"/>
            <a:ext cx="3257550" cy="1400175"/>
          </a:xfrm>
        </p:spPr>
      </p:pic>
    </p:spTree>
  </p:cSld>
  <p:clrMapOvr>
    <a:masterClrMapping/>
  </p:clrMapOvr>
  <p:transition spd="med">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R="0" rtl="0"/>
            <a:r>
              <a:rPr lang="en-US" altLang="zh-CN" b="1" kern="1600" baseline="0" dirty="0" smtClean="0">
                <a:latin typeface="Cambria"/>
              </a:rPr>
              <a:t>Technical Writing and the Web</a:t>
            </a:r>
            <a:endParaRPr lang="zh-CN" altLang="en-US" b="1" kern="1600" baseline="0" dirty="0" smtClean="0">
              <a:latin typeface="Cambria"/>
            </a:endParaRPr>
          </a:p>
        </p:txBody>
      </p:sp>
      <p:sp>
        <p:nvSpPr>
          <p:cNvPr id="3" name="Text Placeholder 2"/>
          <p:cNvSpPr>
            <a:spLocks noGrp="1"/>
          </p:cNvSpPr>
          <p:nvPr>
            <p:ph type="body" idx="13"/>
          </p:nvPr>
        </p:nvSpPr>
        <p:spPr/>
        <p:txBody>
          <a:bodyPr/>
          <a:lstStyle/>
          <a:p>
            <a:pPr marR="0" lvl="0" rtl="0"/>
            <a:r>
              <a:rPr lang="en-US" altLang="zh-CN" b="1" i="1" baseline="0" dirty="0" smtClean="0">
                <a:latin typeface="Cambria"/>
              </a:rPr>
              <a:t>Get to the point </a:t>
            </a:r>
          </a:p>
        </p:txBody>
      </p:sp>
      <p:sp>
        <p:nvSpPr>
          <p:cNvPr id="4" name="Content Placeholder 3"/>
          <p:cNvSpPr>
            <a:spLocks noGrp="1"/>
          </p:cNvSpPr>
          <p:nvPr>
            <p:ph sz="half" idx="1"/>
          </p:nvPr>
        </p:nvSpPr>
        <p:spPr>
          <a:xfrm>
            <a:off x="457200" y="1490472"/>
            <a:ext cx="4038600" cy="2680734"/>
          </a:xfrm>
        </p:spPr>
        <p:txBody>
          <a:bodyPr/>
          <a:lstStyle/>
          <a:p>
            <a:pPr lvl="1"/>
            <a:r>
              <a:rPr lang="en-US" altLang="zh-CN" dirty="0"/>
              <a:t>Your white paper has three seconds or less to catch someone</a:t>
            </a:r>
            <a:r>
              <a:rPr lang="zh-CN" altLang="en-US" dirty="0"/>
              <a:t>’</a:t>
            </a:r>
            <a:r>
              <a:rPr lang="en-US" altLang="zh-CN" dirty="0"/>
              <a:t>s </a:t>
            </a:r>
            <a:r>
              <a:rPr lang="en-US" altLang="zh-CN" dirty="0" smtClean="0"/>
              <a:t>attention</a:t>
            </a:r>
            <a:endParaRPr lang="en-US" altLang="zh-CN" dirty="0"/>
          </a:p>
          <a:p>
            <a:pPr lvl="2"/>
            <a:r>
              <a:rPr lang="en-US" altLang="zh-CN" dirty="0"/>
              <a:t>Keep it short.</a:t>
            </a:r>
          </a:p>
          <a:p>
            <a:pPr lvl="2"/>
            <a:r>
              <a:rPr lang="en-US" altLang="zh-CN" dirty="0"/>
              <a:t>Front-load your content.</a:t>
            </a:r>
          </a:p>
          <a:p>
            <a:pPr lvl="2"/>
            <a:r>
              <a:rPr lang="en-US" altLang="zh-CN" dirty="0"/>
              <a:t>Keep it simple</a:t>
            </a:r>
            <a:r>
              <a:rPr lang="en-US" altLang="zh-CN" dirty="0" smtClean="0"/>
              <a:t>.</a:t>
            </a:r>
            <a:endParaRPr lang="zh-CN" altLang="en-US" dirty="0"/>
          </a:p>
        </p:txBody>
      </p:sp>
      <p:pic>
        <p:nvPicPr>
          <p:cNvPr id="7" name="Picture Placeholder 6" descr="3Seconds.png"/>
          <p:cNvPicPr>
            <a:picLocks noGrp="1" noChangeAspect="1"/>
          </p:cNvPicPr>
          <p:nvPr>
            <p:ph type="pic" sz="quarter" idx="15"/>
          </p:nvPr>
        </p:nvPicPr>
        <p:blipFill>
          <a:blip r:embed="rId3" cstate="print"/>
          <a:stretch>
            <a:fillRect/>
          </a:stretch>
        </p:blipFill>
        <p:spPr>
          <a:xfrm>
            <a:off x="5486400" y="4572000"/>
            <a:ext cx="3257550" cy="1400175"/>
          </a:xfrm>
        </p:spPr>
      </p:pic>
    </p:spTree>
  </p:cSld>
  <p:clrMapOvr>
    <a:masterClrMapping/>
  </p:clrMapOvr>
  <p:transition spd="med">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R="0" rtl="0"/>
            <a:r>
              <a:rPr lang="en-US" altLang="zh-CN" b="1" kern="1600" baseline="0" dirty="0" smtClean="0">
                <a:latin typeface="Cambria"/>
              </a:rPr>
              <a:t>Technical Writing and the Web</a:t>
            </a:r>
            <a:endParaRPr lang="zh-CN" altLang="en-US" b="1" kern="1600" baseline="0" dirty="0" smtClean="0">
              <a:latin typeface="Cambria"/>
            </a:endParaRPr>
          </a:p>
        </p:txBody>
      </p:sp>
      <p:sp>
        <p:nvSpPr>
          <p:cNvPr id="3" name="Text Placeholder 2"/>
          <p:cNvSpPr>
            <a:spLocks noGrp="1"/>
          </p:cNvSpPr>
          <p:nvPr>
            <p:ph type="body" idx="13"/>
          </p:nvPr>
        </p:nvSpPr>
        <p:spPr/>
        <p:txBody>
          <a:bodyPr>
            <a:normAutofit/>
          </a:bodyPr>
          <a:lstStyle/>
          <a:p>
            <a:pPr marR="0" lvl="0" rtl="0"/>
            <a:r>
              <a:rPr lang="en-US" altLang="zh-CN" b="1" i="1" baseline="0" dirty="0" smtClean="0">
                <a:latin typeface="Cambria"/>
              </a:rPr>
              <a:t>What is technical communication?</a:t>
            </a:r>
          </a:p>
        </p:txBody>
      </p:sp>
      <p:sp>
        <p:nvSpPr>
          <p:cNvPr id="6" name="Content Placeholder 5"/>
          <p:cNvSpPr>
            <a:spLocks noGrp="1"/>
          </p:cNvSpPr>
          <p:nvPr>
            <p:ph sz="half" idx="1"/>
          </p:nvPr>
        </p:nvSpPr>
        <p:spPr>
          <a:xfrm>
            <a:off x="457200" y="1490472"/>
            <a:ext cx="4953000" cy="1817934"/>
          </a:xfrm>
        </p:spPr>
        <p:txBody>
          <a:bodyPr/>
          <a:lstStyle/>
          <a:p>
            <a:pPr lvl="1"/>
            <a:r>
              <a:rPr lang="en-US" altLang="zh-CN" dirty="0" smtClean="0"/>
              <a:t>One or more of the following characteristics</a:t>
            </a:r>
          </a:p>
          <a:p>
            <a:pPr lvl="2">
              <a:buFont typeface="Arial" pitchFamily="34" charset="0"/>
              <a:buChar char="•"/>
            </a:pPr>
            <a:r>
              <a:rPr lang="en-US" altLang="zh-CN" dirty="0" smtClean="0"/>
              <a:t>Technical or </a:t>
            </a:r>
            <a:r>
              <a:rPr lang="en-US" altLang="zh-CN" dirty="0"/>
              <a:t>specialized topics</a:t>
            </a:r>
          </a:p>
          <a:p>
            <a:pPr lvl="2">
              <a:buFont typeface="Arial" pitchFamily="34" charset="0"/>
              <a:buChar char="•"/>
            </a:pPr>
            <a:r>
              <a:rPr lang="en-US" altLang="zh-CN" dirty="0" smtClean="0"/>
              <a:t>Uses technology</a:t>
            </a:r>
          </a:p>
        </p:txBody>
      </p:sp>
      <p:pic>
        <p:nvPicPr>
          <p:cNvPr id="10" name="Picture Placeholder 9" descr="Society for Technical Communications"/>
          <p:cNvPicPr>
            <a:picLocks noGrp="1" noChangeAspect="1"/>
          </p:cNvPicPr>
          <p:nvPr>
            <p:ph type="pic" sz="quarter" idx="15"/>
          </p:nvPr>
        </p:nvPicPr>
        <p:blipFill>
          <a:blip r:embed="rId3" cstate="print"/>
          <a:stretch>
            <a:fillRect/>
          </a:stretch>
        </p:blipFill>
        <p:spPr>
          <a:xfrm>
            <a:off x="5486400" y="1828801"/>
            <a:ext cx="3143251" cy="1571625"/>
          </a:xfrm>
          <a:prstGeom prst="rect">
            <a:avLst/>
          </a:prstGeom>
          <a:noFill/>
          <a:ln>
            <a:noFill/>
          </a:ln>
        </p:spPr>
      </p:pic>
    </p:spTree>
  </p:cSld>
  <p:clrMapOvr>
    <a:masterClrMapping/>
  </p:clrMapOvr>
  <p:transition spd="med">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R="0" rtl="0"/>
            <a:r>
              <a:rPr lang="en-US" altLang="zh-CN" b="1" kern="1600" baseline="0" dirty="0" smtClean="0">
                <a:latin typeface="Cambria"/>
              </a:rPr>
              <a:t>Technical Writing and the Web</a:t>
            </a:r>
            <a:endParaRPr lang="zh-CN" altLang="en-US" b="1" kern="1600" baseline="0" smtClean="0">
              <a:latin typeface="Cambria"/>
            </a:endParaRPr>
          </a:p>
        </p:txBody>
      </p:sp>
      <p:sp>
        <p:nvSpPr>
          <p:cNvPr id="3" name="Text Placeholder 2"/>
          <p:cNvSpPr>
            <a:spLocks noGrp="1"/>
          </p:cNvSpPr>
          <p:nvPr>
            <p:ph type="body" idx="13"/>
          </p:nvPr>
        </p:nvSpPr>
        <p:spPr/>
        <p:txBody>
          <a:bodyPr>
            <a:normAutofit/>
          </a:bodyPr>
          <a:lstStyle/>
          <a:p>
            <a:pPr marR="0" lvl="0" rtl="0"/>
            <a:r>
              <a:rPr lang="en-US" altLang="zh-CN" b="1" i="1" baseline="0" dirty="0" smtClean="0">
                <a:latin typeface="Cambria"/>
              </a:rPr>
              <a:t>Get to the point</a:t>
            </a:r>
          </a:p>
        </p:txBody>
      </p:sp>
      <p:sp>
        <p:nvSpPr>
          <p:cNvPr id="4" name="Content Placeholder 3"/>
          <p:cNvSpPr>
            <a:spLocks noGrp="1"/>
          </p:cNvSpPr>
          <p:nvPr>
            <p:ph sz="half" idx="1"/>
          </p:nvPr>
        </p:nvSpPr>
        <p:spPr>
          <a:xfrm>
            <a:off x="457200" y="1490473"/>
            <a:ext cx="5715000" cy="852541"/>
          </a:xfrm>
        </p:spPr>
        <p:txBody>
          <a:bodyPr/>
          <a:lstStyle/>
          <a:p>
            <a:pPr lvl="1"/>
            <a:r>
              <a:rPr lang="en-US" altLang="zh-CN" dirty="0"/>
              <a:t>It is harder to get to the point than to </a:t>
            </a:r>
            <a:r>
              <a:rPr lang="en-US" altLang="zh-CN" dirty="0" smtClean="0"/>
              <a:t>ramble</a:t>
            </a:r>
            <a:endParaRPr lang="en-US" altLang="zh-CN" dirty="0"/>
          </a:p>
        </p:txBody>
      </p:sp>
      <p:pic>
        <p:nvPicPr>
          <p:cNvPr id="6" name="Picture Placeholder 5" descr="DartPoint.png"/>
          <p:cNvPicPr>
            <a:picLocks noGrp="1" noChangeAspect="1"/>
          </p:cNvPicPr>
          <p:nvPr>
            <p:ph type="pic" sz="quarter" idx="15"/>
          </p:nvPr>
        </p:nvPicPr>
        <p:blipFill>
          <a:blip r:embed="rId3" cstate="print"/>
          <a:srcRect l="17151" r="17151"/>
          <a:stretch>
            <a:fillRect/>
          </a:stretch>
        </p:blipFill>
        <p:spPr>
          <a:xfrm>
            <a:off x="6217920" y="3200400"/>
            <a:ext cx="2412357" cy="2800350"/>
          </a:xfrm>
        </p:spPr>
      </p:pic>
    </p:spTree>
  </p:cSld>
  <p:clrMapOvr>
    <a:masterClrMapping/>
  </p:clrMapOvr>
  <p:transition spd="med">
    <p:fad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R="0" rtl="0"/>
            <a:r>
              <a:rPr lang="en-US" altLang="zh-CN" b="1" kern="1600" baseline="0" dirty="0" smtClean="0">
                <a:latin typeface="Cambria"/>
              </a:rPr>
              <a:t>Technical Writing and the Web</a:t>
            </a:r>
            <a:endParaRPr lang="zh-CN" altLang="en-US" b="1" kern="1600" baseline="0" smtClean="0">
              <a:latin typeface="Cambria"/>
            </a:endParaRPr>
          </a:p>
        </p:txBody>
      </p:sp>
      <p:sp>
        <p:nvSpPr>
          <p:cNvPr id="3" name="Text Placeholder 2"/>
          <p:cNvSpPr>
            <a:spLocks noGrp="1"/>
          </p:cNvSpPr>
          <p:nvPr>
            <p:ph type="body" idx="13"/>
          </p:nvPr>
        </p:nvSpPr>
        <p:spPr/>
        <p:txBody>
          <a:bodyPr>
            <a:normAutofit/>
          </a:bodyPr>
          <a:lstStyle/>
          <a:p>
            <a:pPr marR="0" lvl="0" rtl="0"/>
            <a:r>
              <a:rPr lang="en-US" altLang="zh-CN" b="1" i="1" baseline="0" dirty="0" smtClean="0">
                <a:latin typeface="Cambria"/>
              </a:rPr>
              <a:t>Get to the point</a:t>
            </a:r>
          </a:p>
        </p:txBody>
      </p:sp>
      <p:sp>
        <p:nvSpPr>
          <p:cNvPr id="4" name="Content Placeholder 3"/>
          <p:cNvSpPr>
            <a:spLocks noGrp="1"/>
          </p:cNvSpPr>
          <p:nvPr>
            <p:ph sz="half" idx="1"/>
          </p:nvPr>
        </p:nvSpPr>
        <p:spPr>
          <a:xfrm>
            <a:off x="457200" y="1490472"/>
            <a:ext cx="5715000" cy="4946482"/>
          </a:xfrm>
        </p:spPr>
        <p:txBody>
          <a:bodyPr/>
          <a:lstStyle/>
          <a:p>
            <a:pPr lvl="1"/>
            <a:r>
              <a:rPr lang="en-US" altLang="zh-CN" dirty="0"/>
              <a:t>It is harder to get to the point than to </a:t>
            </a:r>
            <a:r>
              <a:rPr lang="en-US" altLang="zh-CN" dirty="0" smtClean="0"/>
              <a:t>ramble</a:t>
            </a:r>
            <a:endParaRPr lang="en-US" altLang="zh-CN" dirty="0"/>
          </a:p>
          <a:p>
            <a:pPr lvl="2"/>
            <a:r>
              <a:rPr lang="en-US" altLang="zh-CN" dirty="0" smtClean="0"/>
              <a:t>Elfdragonlord (question):</a:t>
            </a:r>
            <a:endParaRPr lang="en-US" altLang="zh-CN" dirty="0"/>
          </a:p>
          <a:p>
            <a:pPr lvl="3"/>
            <a:r>
              <a:rPr lang="en-US" altLang="zh-CN" sz="2000" dirty="0">
                <a:solidFill>
                  <a:schemeClr val="tx1"/>
                </a:solidFill>
              </a:rPr>
              <a:t>However I have a major problem with writing short stories. Whenever I come up with a good idea for a story, try as I might to keep it simple, the plot always ends up unraveling</a:t>
            </a:r>
            <a:r>
              <a:rPr lang="zh-CN" altLang="en-US" sz="2000" dirty="0">
                <a:solidFill>
                  <a:schemeClr val="tx1"/>
                </a:solidFill>
              </a:rPr>
              <a:t> </a:t>
            </a:r>
            <a:r>
              <a:rPr lang="en-US" altLang="zh-CN" sz="2000" dirty="0">
                <a:solidFill>
                  <a:schemeClr val="tx1"/>
                </a:solidFill>
              </a:rPr>
              <a:t>into something too complex and involved to obey the word limit of a short story. I find it hard to write anything engaging or interesting (i.e.</a:t>
            </a:r>
            <a:r>
              <a:rPr lang="zh-CN" altLang="en-US" sz="2000" dirty="0">
                <a:solidFill>
                  <a:schemeClr val="tx1"/>
                </a:solidFill>
              </a:rPr>
              <a:t> </a:t>
            </a:r>
            <a:r>
              <a:rPr lang="en-US" altLang="zh-CN" sz="2000" dirty="0">
                <a:solidFill>
                  <a:schemeClr val="tx1"/>
                </a:solidFill>
              </a:rPr>
              <a:t>worth reading) that doesn't involve too many places, too much information, too much background, too many twists and turns or whatever to be contained within a short story format</a:t>
            </a:r>
            <a:r>
              <a:rPr lang="en-US" altLang="zh-CN" sz="2000" dirty="0" smtClean="0">
                <a:solidFill>
                  <a:schemeClr val="tx1"/>
                </a:solidFill>
              </a:rPr>
              <a:t>.</a:t>
            </a:r>
            <a:endParaRPr lang="en-US" altLang="zh-CN" sz="2000" dirty="0">
              <a:solidFill>
                <a:schemeClr val="tx1"/>
              </a:solidFill>
            </a:endParaRPr>
          </a:p>
        </p:txBody>
      </p:sp>
      <p:pic>
        <p:nvPicPr>
          <p:cNvPr id="6" name="Picture Placeholder 5" descr="DartPoint.png"/>
          <p:cNvPicPr>
            <a:picLocks noGrp="1" noChangeAspect="1"/>
          </p:cNvPicPr>
          <p:nvPr>
            <p:ph type="pic" sz="quarter" idx="15"/>
          </p:nvPr>
        </p:nvPicPr>
        <p:blipFill>
          <a:blip r:embed="rId3" cstate="print"/>
          <a:srcRect l="17151" r="17151"/>
          <a:stretch>
            <a:fillRect/>
          </a:stretch>
        </p:blipFill>
        <p:spPr>
          <a:xfrm>
            <a:off x="6217920" y="3200400"/>
            <a:ext cx="2412357" cy="2800350"/>
          </a:xfrm>
        </p:spPr>
      </p:pic>
    </p:spTree>
  </p:cSld>
  <p:clrMapOvr>
    <a:masterClrMapping/>
  </p:clrMapOvr>
  <p:transition spd="med">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R="0" rtl="0"/>
            <a:r>
              <a:rPr lang="en-US" altLang="zh-CN" b="1" kern="1600" baseline="0" dirty="0" smtClean="0">
                <a:latin typeface="Cambria"/>
              </a:rPr>
              <a:t>Technical Writing and the Web</a:t>
            </a:r>
            <a:endParaRPr lang="zh-CN" altLang="en-US" b="1" kern="1600" baseline="0" smtClean="0">
              <a:latin typeface="Cambria"/>
            </a:endParaRPr>
          </a:p>
        </p:txBody>
      </p:sp>
      <p:sp>
        <p:nvSpPr>
          <p:cNvPr id="3" name="Text Placeholder 2"/>
          <p:cNvSpPr>
            <a:spLocks noGrp="1"/>
          </p:cNvSpPr>
          <p:nvPr>
            <p:ph type="body" idx="13"/>
          </p:nvPr>
        </p:nvSpPr>
        <p:spPr/>
        <p:txBody>
          <a:bodyPr>
            <a:normAutofit/>
          </a:bodyPr>
          <a:lstStyle/>
          <a:p>
            <a:pPr marR="0" lvl="0" rtl="0"/>
            <a:r>
              <a:rPr lang="en-US" altLang="zh-CN" b="1" i="1" baseline="0" dirty="0" smtClean="0">
                <a:latin typeface="Cambria"/>
              </a:rPr>
              <a:t>Get to the point</a:t>
            </a:r>
          </a:p>
        </p:txBody>
      </p:sp>
      <p:sp>
        <p:nvSpPr>
          <p:cNvPr id="4" name="Content Placeholder 3"/>
          <p:cNvSpPr>
            <a:spLocks noGrp="1"/>
          </p:cNvSpPr>
          <p:nvPr>
            <p:ph sz="half" idx="1"/>
          </p:nvPr>
        </p:nvSpPr>
        <p:spPr>
          <a:xfrm>
            <a:off x="457200" y="1490473"/>
            <a:ext cx="5715000" cy="3192156"/>
          </a:xfrm>
        </p:spPr>
        <p:txBody>
          <a:bodyPr/>
          <a:lstStyle/>
          <a:p>
            <a:pPr lvl="1"/>
            <a:r>
              <a:rPr lang="en-US" altLang="zh-CN" dirty="0"/>
              <a:t>It is harder to get to the point than to </a:t>
            </a:r>
            <a:r>
              <a:rPr lang="en-US" altLang="zh-CN" dirty="0" smtClean="0"/>
              <a:t>ramble</a:t>
            </a:r>
            <a:endParaRPr lang="en-US" altLang="zh-CN" dirty="0"/>
          </a:p>
          <a:p>
            <a:pPr lvl="2"/>
            <a:r>
              <a:rPr lang="en-US" altLang="zh-CN" dirty="0" smtClean="0"/>
              <a:t>Max Vantage (response):</a:t>
            </a:r>
            <a:endParaRPr lang="en-US" altLang="zh-CN" dirty="0"/>
          </a:p>
          <a:p>
            <a:pPr lvl="3"/>
            <a:r>
              <a:rPr lang="en-US" altLang="zh-CN" sz="2000" dirty="0">
                <a:solidFill>
                  <a:schemeClr val="tx1"/>
                </a:solidFill>
              </a:rPr>
              <a:t>Bear with me when I say this as I don't mean to sound rude or that I'm pointing my finger, but it sounds as if you lack discipline. I say this because, as you say, "the plot of your stories always ends up unraveling</a:t>
            </a:r>
            <a:r>
              <a:rPr lang="zh-CN" altLang="en-US" sz="2000" dirty="0">
                <a:solidFill>
                  <a:schemeClr val="tx1"/>
                </a:solidFill>
              </a:rPr>
              <a:t> </a:t>
            </a:r>
            <a:r>
              <a:rPr lang="en-US" altLang="zh-CN" sz="2000" dirty="0">
                <a:solidFill>
                  <a:schemeClr val="tx1"/>
                </a:solidFill>
              </a:rPr>
              <a:t>into something too complex</a:t>
            </a:r>
            <a:r>
              <a:rPr lang="en-US" altLang="zh-CN" sz="2000" dirty="0" smtClean="0">
                <a:solidFill>
                  <a:schemeClr val="tx1"/>
                </a:solidFill>
              </a:rPr>
              <a:t>".</a:t>
            </a:r>
            <a:endParaRPr lang="en-US" altLang="zh-CN" sz="2000" dirty="0">
              <a:solidFill>
                <a:schemeClr val="tx1"/>
              </a:solidFill>
            </a:endParaRPr>
          </a:p>
        </p:txBody>
      </p:sp>
      <p:pic>
        <p:nvPicPr>
          <p:cNvPr id="6" name="Picture Placeholder 5" descr="DartPoint.png"/>
          <p:cNvPicPr>
            <a:picLocks noGrp="1" noChangeAspect="1"/>
          </p:cNvPicPr>
          <p:nvPr>
            <p:ph type="pic" sz="quarter" idx="15"/>
          </p:nvPr>
        </p:nvPicPr>
        <p:blipFill>
          <a:blip r:embed="rId3" cstate="print"/>
          <a:srcRect l="17151" r="17151"/>
          <a:stretch>
            <a:fillRect/>
          </a:stretch>
        </p:blipFill>
        <p:spPr>
          <a:xfrm>
            <a:off x="6217920" y="3200400"/>
            <a:ext cx="2412357" cy="2800350"/>
          </a:xfrm>
        </p:spPr>
      </p:pic>
    </p:spTree>
  </p:cSld>
  <p:clrMapOvr>
    <a:masterClrMapping/>
  </p:clrMapOvr>
  <p:transition spd="med">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R="0" rtl="0"/>
            <a:r>
              <a:rPr lang="en-US" altLang="zh-CN" b="1" kern="1600" baseline="0" dirty="0" smtClean="0">
                <a:latin typeface="Cambria"/>
              </a:rPr>
              <a:t>Technical Writing and the Web</a:t>
            </a:r>
            <a:endParaRPr lang="zh-CN" altLang="en-US" b="1" kern="1600" baseline="0" smtClean="0">
              <a:latin typeface="Cambria"/>
            </a:endParaRPr>
          </a:p>
        </p:txBody>
      </p:sp>
      <p:sp>
        <p:nvSpPr>
          <p:cNvPr id="3" name="Text Placeholder 2"/>
          <p:cNvSpPr>
            <a:spLocks noGrp="1"/>
          </p:cNvSpPr>
          <p:nvPr>
            <p:ph type="body" idx="13"/>
          </p:nvPr>
        </p:nvSpPr>
        <p:spPr/>
        <p:txBody>
          <a:bodyPr>
            <a:normAutofit/>
          </a:bodyPr>
          <a:lstStyle/>
          <a:p>
            <a:pPr marR="0" lvl="0" rtl="0"/>
            <a:r>
              <a:rPr lang="en-US" altLang="zh-CN" b="1" i="1" baseline="0" dirty="0" smtClean="0">
                <a:latin typeface="Cambria"/>
              </a:rPr>
              <a:t>Get to the point</a:t>
            </a:r>
          </a:p>
        </p:txBody>
      </p:sp>
      <p:sp>
        <p:nvSpPr>
          <p:cNvPr id="4" name="Content Placeholder 3"/>
          <p:cNvSpPr>
            <a:spLocks noGrp="1"/>
          </p:cNvSpPr>
          <p:nvPr>
            <p:ph sz="half" idx="1"/>
          </p:nvPr>
        </p:nvSpPr>
        <p:spPr>
          <a:xfrm>
            <a:off x="457200" y="1490472"/>
            <a:ext cx="5715000" cy="4214231"/>
          </a:xfrm>
        </p:spPr>
        <p:txBody>
          <a:bodyPr/>
          <a:lstStyle/>
          <a:p>
            <a:pPr lvl="1"/>
            <a:r>
              <a:rPr lang="en-US" altLang="zh-CN" dirty="0"/>
              <a:t>It is harder to get to the point than to </a:t>
            </a:r>
            <a:r>
              <a:rPr lang="en-US" altLang="zh-CN" dirty="0" smtClean="0"/>
              <a:t>ramble</a:t>
            </a:r>
            <a:endParaRPr lang="en-US" altLang="zh-CN" dirty="0"/>
          </a:p>
          <a:p>
            <a:pPr lvl="2"/>
            <a:r>
              <a:rPr lang="en-US" altLang="zh-CN" dirty="0" smtClean="0"/>
              <a:t>Max Vantage (response continued):</a:t>
            </a:r>
            <a:endParaRPr lang="en-US" altLang="zh-CN" dirty="0"/>
          </a:p>
          <a:p>
            <a:pPr lvl="3"/>
            <a:r>
              <a:rPr lang="en-US" altLang="zh-CN" sz="2000" dirty="0" smtClean="0">
                <a:solidFill>
                  <a:schemeClr val="tx1"/>
                </a:solidFill>
              </a:rPr>
              <a:t>This </a:t>
            </a:r>
            <a:r>
              <a:rPr lang="en-US" altLang="zh-CN" sz="2000" dirty="0">
                <a:solidFill>
                  <a:schemeClr val="tx1"/>
                </a:solidFill>
              </a:rPr>
              <a:t>implies to me that you </a:t>
            </a:r>
            <a:r>
              <a:rPr lang="en-US" altLang="zh-CN" sz="2000" b="1" dirty="0">
                <a:solidFill>
                  <a:schemeClr val="tx1"/>
                </a:solidFill>
              </a:rPr>
              <a:t>write </a:t>
            </a:r>
            <a:r>
              <a:rPr lang="en-US" altLang="zh-CN" sz="2000" dirty="0">
                <a:solidFill>
                  <a:schemeClr val="tx1"/>
                </a:solidFill>
              </a:rPr>
              <a:t>straight away </a:t>
            </a:r>
            <a:r>
              <a:rPr lang="en-US" altLang="zh-CN" sz="2000" b="1" dirty="0">
                <a:solidFill>
                  <a:schemeClr val="tx1"/>
                </a:solidFill>
              </a:rPr>
              <a:t>based only on fragments of</a:t>
            </a:r>
            <a:r>
              <a:rPr lang="zh-CN" altLang="en-US" sz="2000" b="1" dirty="0">
                <a:solidFill>
                  <a:schemeClr val="tx1"/>
                </a:solidFill>
              </a:rPr>
              <a:t> </a:t>
            </a:r>
            <a:r>
              <a:rPr lang="en-US" altLang="zh-CN" sz="2000" b="1" dirty="0">
                <a:solidFill>
                  <a:schemeClr val="tx1"/>
                </a:solidFill>
              </a:rPr>
              <a:t>an idea</a:t>
            </a:r>
            <a:r>
              <a:rPr lang="en-US" altLang="zh-CN" sz="2000" dirty="0">
                <a:solidFill>
                  <a:schemeClr val="tx1"/>
                </a:solidFill>
              </a:rPr>
              <a:t> without having explored much about it, such as the theme or moral of the story. The theme grounds your story into a single all-important idea. Without it you could end up </a:t>
            </a:r>
            <a:r>
              <a:rPr lang="en-US" altLang="zh-CN" sz="2000" b="1" dirty="0">
                <a:solidFill>
                  <a:schemeClr val="tx1"/>
                </a:solidFill>
              </a:rPr>
              <a:t>invading your proposed story </a:t>
            </a:r>
            <a:r>
              <a:rPr lang="en-US" altLang="zh-CN" sz="2000" dirty="0">
                <a:solidFill>
                  <a:schemeClr val="tx1"/>
                </a:solidFill>
              </a:rPr>
              <a:t>with more and more and become overwhelmed such</a:t>
            </a:r>
            <a:r>
              <a:rPr lang="zh-CN" altLang="en-US" sz="2000" dirty="0">
                <a:solidFill>
                  <a:schemeClr val="tx1"/>
                </a:solidFill>
              </a:rPr>
              <a:t> </a:t>
            </a:r>
            <a:r>
              <a:rPr lang="en-US" altLang="zh-CN" sz="2000" dirty="0">
                <a:solidFill>
                  <a:schemeClr val="tx1"/>
                </a:solidFill>
              </a:rPr>
              <a:t>as you are suggesting now</a:t>
            </a:r>
            <a:r>
              <a:rPr lang="en-US" altLang="zh-CN" sz="2000" dirty="0" smtClean="0">
                <a:solidFill>
                  <a:schemeClr val="tx1"/>
                </a:solidFill>
              </a:rPr>
              <a:t>.</a:t>
            </a:r>
            <a:endParaRPr lang="zh-CN" altLang="en-US" sz="2000" dirty="0">
              <a:solidFill>
                <a:schemeClr val="tx1"/>
              </a:solidFill>
            </a:endParaRPr>
          </a:p>
        </p:txBody>
      </p:sp>
      <p:pic>
        <p:nvPicPr>
          <p:cNvPr id="6" name="Picture Placeholder 5" descr="DartPoint.png"/>
          <p:cNvPicPr>
            <a:picLocks noGrp="1" noChangeAspect="1"/>
          </p:cNvPicPr>
          <p:nvPr>
            <p:ph type="pic" sz="quarter" idx="15"/>
          </p:nvPr>
        </p:nvPicPr>
        <p:blipFill>
          <a:blip r:embed="rId3" cstate="print"/>
          <a:srcRect l="17151" r="17151"/>
          <a:stretch>
            <a:fillRect/>
          </a:stretch>
        </p:blipFill>
        <p:spPr>
          <a:xfrm>
            <a:off x="6217920" y="3200400"/>
            <a:ext cx="2412357" cy="2800350"/>
          </a:xfrm>
        </p:spPr>
      </p:pic>
    </p:spTree>
  </p:cSld>
  <p:clrMapOvr>
    <a:masterClrMapping/>
  </p:clrMapOvr>
  <p:transition spd="med">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R="0" rtl="0"/>
            <a:r>
              <a:rPr lang="en-US" altLang="zh-CN" b="1" kern="1600" baseline="0" dirty="0" smtClean="0">
                <a:latin typeface="Cambria"/>
              </a:rPr>
              <a:t>Technical Writing and the Web</a:t>
            </a:r>
            <a:endParaRPr lang="zh-CN" altLang="en-US" b="1" kern="1600" baseline="0" smtClean="0">
              <a:latin typeface="Cambria"/>
            </a:endParaRPr>
          </a:p>
        </p:txBody>
      </p:sp>
      <p:sp>
        <p:nvSpPr>
          <p:cNvPr id="3" name="Text Placeholder 2"/>
          <p:cNvSpPr>
            <a:spLocks noGrp="1"/>
          </p:cNvSpPr>
          <p:nvPr>
            <p:ph type="body" idx="13"/>
          </p:nvPr>
        </p:nvSpPr>
        <p:spPr/>
        <p:txBody>
          <a:bodyPr/>
          <a:lstStyle/>
          <a:p>
            <a:pPr marR="0" lvl="0" rtl="0"/>
            <a:r>
              <a:rPr lang="en-US" altLang="zh-CN" b="1" i="1" baseline="0" dirty="0" smtClean="0">
                <a:latin typeface="Cambria"/>
              </a:rPr>
              <a:t>Get to the point </a:t>
            </a:r>
          </a:p>
        </p:txBody>
      </p:sp>
      <p:sp>
        <p:nvSpPr>
          <p:cNvPr id="4" name="Content Placeholder 3"/>
          <p:cNvSpPr>
            <a:spLocks noGrp="1"/>
          </p:cNvSpPr>
          <p:nvPr>
            <p:ph sz="half" idx="1"/>
          </p:nvPr>
        </p:nvSpPr>
        <p:spPr>
          <a:xfrm>
            <a:off x="457200" y="1490473"/>
            <a:ext cx="5638800" cy="852541"/>
          </a:xfrm>
        </p:spPr>
        <p:txBody>
          <a:bodyPr/>
          <a:lstStyle/>
          <a:p>
            <a:pPr lvl="1"/>
            <a:r>
              <a:rPr lang="en-US" altLang="zh-CN" dirty="0"/>
              <a:t>What question does your white paper answer? </a:t>
            </a:r>
            <a:endParaRPr lang="en-US" dirty="0"/>
          </a:p>
        </p:txBody>
      </p:sp>
      <p:pic>
        <p:nvPicPr>
          <p:cNvPr id="6" name="Picture Placeholder 5" descr="QuestionMark.png"/>
          <p:cNvPicPr>
            <a:picLocks noGrp="1" noChangeAspect="1"/>
          </p:cNvPicPr>
          <p:nvPr>
            <p:ph type="pic" sz="quarter" idx="15"/>
          </p:nvPr>
        </p:nvPicPr>
        <p:blipFill>
          <a:blip r:embed="rId3" cstate="print"/>
          <a:stretch>
            <a:fillRect/>
          </a:stretch>
        </p:blipFill>
        <p:spPr>
          <a:xfrm>
            <a:off x="6262953" y="3108961"/>
            <a:ext cx="2070203" cy="3144613"/>
          </a:xfrm>
        </p:spPr>
      </p:pic>
    </p:spTree>
  </p:cSld>
  <p:clrMapOvr>
    <a:masterClrMapping/>
  </p:clrMapOvr>
  <p:transition spd="med">
    <p:fad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R="0" rtl="0"/>
            <a:r>
              <a:rPr lang="en-US" altLang="zh-CN" b="1" kern="1600" baseline="0" dirty="0" smtClean="0">
                <a:latin typeface="Cambria"/>
              </a:rPr>
              <a:t>Technical Writing and the Web</a:t>
            </a:r>
            <a:endParaRPr lang="zh-CN" altLang="en-US" b="1" kern="1600" baseline="0" smtClean="0">
              <a:latin typeface="Cambria"/>
            </a:endParaRPr>
          </a:p>
        </p:txBody>
      </p:sp>
      <p:sp>
        <p:nvSpPr>
          <p:cNvPr id="3" name="Text Placeholder 2"/>
          <p:cNvSpPr>
            <a:spLocks noGrp="1"/>
          </p:cNvSpPr>
          <p:nvPr>
            <p:ph type="body" idx="13"/>
          </p:nvPr>
        </p:nvSpPr>
        <p:spPr/>
        <p:txBody>
          <a:bodyPr/>
          <a:lstStyle/>
          <a:p>
            <a:pPr marR="0" lvl="0" rtl="0"/>
            <a:r>
              <a:rPr lang="en-US" altLang="zh-CN" b="1" i="1" baseline="0" dirty="0" smtClean="0">
                <a:latin typeface="Cambria"/>
              </a:rPr>
              <a:t>Get to the point </a:t>
            </a:r>
          </a:p>
        </p:txBody>
      </p:sp>
      <p:sp>
        <p:nvSpPr>
          <p:cNvPr id="4" name="Content Placeholder 3"/>
          <p:cNvSpPr>
            <a:spLocks noGrp="1"/>
          </p:cNvSpPr>
          <p:nvPr>
            <p:ph sz="half" idx="1"/>
          </p:nvPr>
        </p:nvSpPr>
        <p:spPr>
          <a:xfrm>
            <a:off x="457200" y="1490473"/>
            <a:ext cx="5638800" cy="1795363"/>
          </a:xfrm>
        </p:spPr>
        <p:txBody>
          <a:bodyPr/>
          <a:lstStyle/>
          <a:p>
            <a:pPr lvl="1"/>
            <a:r>
              <a:rPr lang="en-US" altLang="zh-CN" dirty="0"/>
              <a:t>What question does your white paper answer? </a:t>
            </a:r>
            <a:endParaRPr lang="en-US" altLang="zh-CN" dirty="0" smtClean="0"/>
          </a:p>
          <a:p>
            <a:pPr lvl="1"/>
            <a:r>
              <a:rPr lang="en-US" altLang="zh-CN" dirty="0" smtClean="0"/>
              <a:t>Is </a:t>
            </a:r>
            <a:r>
              <a:rPr lang="en-US" altLang="zh-CN" dirty="0"/>
              <a:t>this question reasonable for a white paper format</a:t>
            </a:r>
            <a:r>
              <a:rPr lang="en-US" altLang="zh-CN" dirty="0" smtClean="0"/>
              <a:t>?</a:t>
            </a:r>
            <a:endParaRPr lang="en-US" altLang="zh-CN" dirty="0"/>
          </a:p>
        </p:txBody>
      </p:sp>
      <p:pic>
        <p:nvPicPr>
          <p:cNvPr id="6" name="Picture Placeholder 5" descr="QuestionMark.png"/>
          <p:cNvPicPr>
            <a:picLocks noGrp="1" noChangeAspect="1"/>
          </p:cNvPicPr>
          <p:nvPr>
            <p:ph type="pic" sz="quarter" idx="15"/>
          </p:nvPr>
        </p:nvPicPr>
        <p:blipFill>
          <a:blip r:embed="rId3" cstate="print"/>
          <a:stretch>
            <a:fillRect/>
          </a:stretch>
        </p:blipFill>
        <p:spPr>
          <a:xfrm>
            <a:off x="6262953" y="3108961"/>
            <a:ext cx="2070203" cy="3144613"/>
          </a:xfrm>
        </p:spPr>
      </p:pic>
    </p:spTree>
  </p:cSld>
  <p:clrMapOvr>
    <a:masterClrMapping/>
  </p:clrMapOvr>
  <p:transition spd="med">
    <p:fad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R="0" rtl="0"/>
            <a:r>
              <a:rPr lang="en-US" altLang="zh-CN" b="1" kern="1600" baseline="0" dirty="0" smtClean="0">
                <a:latin typeface="Cambria"/>
              </a:rPr>
              <a:t>Technical Writing and the Web</a:t>
            </a:r>
            <a:endParaRPr lang="zh-CN" altLang="en-US" b="1" kern="1600" baseline="0" smtClean="0">
              <a:latin typeface="Cambria"/>
            </a:endParaRPr>
          </a:p>
        </p:txBody>
      </p:sp>
      <p:sp>
        <p:nvSpPr>
          <p:cNvPr id="3" name="Text Placeholder 2"/>
          <p:cNvSpPr>
            <a:spLocks noGrp="1"/>
          </p:cNvSpPr>
          <p:nvPr>
            <p:ph type="body" idx="13"/>
          </p:nvPr>
        </p:nvSpPr>
        <p:spPr/>
        <p:txBody>
          <a:bodyPr/>
          <a:lstStyle/>
          <a:p>
            <a:pPr marR="0" lvl="0" rtl="0"/>
            <a:r>
              <a:rPr lang="en-US" altLang="zh-CN" b="1" i="1" baseline="0" dirty="0" smtClean="0">
                <a:latin typeface="Cambria"/>
              </a:rPr>
              <a:t>Get to the point </a:t>
            </a:r>
          </a:p>
        </p:txBody>
      </p:sp>
      <p:sp>
        <p:nvSpPr>
          <p:cNvPr id="4" name="Content Placeholder 3"/>
          <p:cNvSpPr>
            <a:spLocks noGrp="1"/>
          </p:cNvSpPr>
          <p:nvPr>
            <p:ph sz="half" idx="1"/>
          </p:nvPr>
        </p:nvSpPr>
        <p:spPr>
          <a:xfrm>
            <a:off x="457200" y="1490472"/>
            <a:ext cx="5638800" cy="3038268"/>
          </a:xfrm>
        </p:spPr>
        <p:txBody>
          <a:bodyPr/>
          <a:lstStyle/>
          <a:p>
            <a:pPr lvl="1"/>
            <a:r>
              <a:rPr lang="en-US" altLang="zh-CN" dirty="0"/>
              <a:t>What question does your white paper answer? </a:t>
            </a:r>
            <a:endParaRPr lang="en-US" altLang="zh-CN" dirty="0" smtClean="0"/>
          </a:p>
          <a:p>
            <a:pPr lvl="1"/>
            <a:r>
              <a:rPr lang="en-US" altLang="zh-CN" dirty="0" smtClean="0"/>
              <a:t>Is </a:t>
            </a:r>
            <a:r>
              <a:rPr lang="en-US" altLang="zh-CN" dirty="0"/>
              <a:t>this question reasonable for a white paper format?</a:t>
            </a:r>
          </a:p>
          <a:p>
            <a:pPr lvl="2"/>
            <a:r>
              <a:rPr lang="en-US" altLang="zh-CN" dirty="0"/>
              <a:t>If </a:t>
            </a:r>
            <a:r>
              <a:rPr lang="en-US" altLang="zh-CN" dirty="0" smtClean="0"/>
              <a:t>some information or statement </a:t>
            </a:r>
            <a:r>
              <a:rPr lang="en-US" altLang="zh-CN" dirty="0"/>
              <a:t>answers the question, keep it in the paper</a:t>
            </a:r>
            <a:r>
              <a:rPr lang="en-US" altLang="zh-CN" dirty="0" smtClean="0"/>
              <a:t>.</a:t>
            </a:r>
            <a:endParaRPr lang="en-US" altLang="zh-CN" dirty="0"/>
          </a:p>
        </p:txBody>
      </p:sp>
      <p:pic>
        <p:nvPicPr>
          <p:cNvPr id="6" name="Picture Placeholder 5" descr="QuestionMark.png"/>
          <p:cNvPicPr>
            <a:picLocks noGrp="1" noChangeAspect="1"/>
          </p:cNvPicPr>
          <p:nvPr>
            <p:ph type="pic" sz="quarter" idx="15"/>
          </p:nvPr>
        </p:nvPicPr>
        <p:blipFill>
          <a:blip r:embed="rId3" cstate="print"/>
          <a:stretch>
            <a:fillRect/>
          </a:stretch>
        </p:blipFill>
        <p:spPr>
          <a:xfrm>
            <a:off x="6262953" y="3108961"/>
            <a:ext cx="2070203" cy="3144613"/>
          </a:xfrm>
        </p:spPr>
      </p:pic>
    </p:spTree>
  </p:cSld>
  <p:clrMapOvr>
    <a:masterClrMapping/>
  </p:clrMapOvr>
  <p:transition spd="med">
    <p:fad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R="0" rtl="0"/>
            <a:r>
              <a:rPr lang="en-US" altLang="zh-CN" b="1" kern="1600" baseline="0" dirty="0" smtClean="0">
                <a:latin typeface="Cambria"/>
              </a:rPr>
              <a:t>Technical Writing and the Web</a:t>
            </a:r>
            <a:endParaRPr lang="zh-CN" altLang="en-US" b="1" kern="1600" baseline="0" smtClean="0">
              <a:latin typeface="Cambria"/>
            </a:endParaRPr>
          </a:p>
        </p:txBody>
      </p:sp>
      <p:sp>
        <p:nvSpPr>
          <p:cNvPr id="3" name="Text Placeholder 2"/>
          <p:cNvSpPr>
            <a:spLocks noGrp="1"/>
          </p:cNvSpPr>
          <p:nvPr>
            <p:ph type="body" idx="13"/>
          </p:nvPr>
        </p:nvSpPr>
        <p:spPr/>
        <p:txBody>
          <a:bodyPr/>
          <a:lstStyle/>
          <a:p>
            <a:pPr marR="0" lvl="0" rtl="0"/>
            <a:r>
              <a:rPr lang="en-US" altLang="zh-CN" b="1" i="1" baseline="0" dirty="0" smtClean="0">
                <a:latin typeface="Cambria"/>
              </a:rPr>
              <a:t>Get to the point </a:t>
            </a:r>
          </a:p>
        </p:txBody>
      </p:sp>
      <p:sp>
        <p:nvSpPr>
          <p:cNvPr id="4" name="Content Placeholder 3"/>
          <p:cNvSpPr>
            <a:spLocks noGrp="1"/>
          </p:cNvSpPr>
          <p:nvPr>
            <p:ph sz="half" idx="1"/>
          </p:nvPr>
        </p:nvSpPr>
        <p:spPr>
          <a:xfrm>
            <a:off x="457200" y="1490472"/>
            <a:ext cx="5638800" cy="4281172"/>
          </a:xfrm>
        </p:spPr>
        <p:txBody>
          <a:bodyPr/>
          <a:lstStyle/>
          <a:p>
            <a:pPr lvl="1"/>
            <a:r>
              <a:rPr lang="en-US" altLang="zh-CN" dirty="0"/>
              <a:t>What question does your white paper answer? </a:t>
            </a:r>
            <a:endParaRPr lang="en-US" altLang="zh-CN" dirty="0" smtClean="0"/>
          </a:p>
          <a:p>
            <a:pPr lvl="1"/>
            <a:r>
              <a:rPr lang="en-US" altLang="zh-CN" dirty="0" smtClean="0"/>
              <a:t>Is </a:t>
            </a:r>
            <a:r>
              <a:rPr lang="en-US" altLang="zh-CN" dirty="0"/>
              <a:t>this question reasonable for a white paper format?</a:t>
            </a:r>
          </a:p>
          <a:p>
            <a:pPr lvl="2"/>
            <a:r>
              <a:rPr lang="en-US" altLang="zh-CN" dirty="0"/>
              <a:t>If some information or statement</a:t>
            </a:r>
            <a:r>
              <a:rPr lang="en-US" altLang="zh-CN" dirty="0" smtClean="0"/>
              <a:t> </a:t>
            </a:r>
            <a:r>
              <a:rPr lang="en-US" altLang="zh-CN" dirty="0"/>
              <a:t>answers the question, keep it in the paper.</a:t>
            </a:r>
          </a:p>
          <a:p>
            <a:pPr lvl="2"/>
            <a:r>
              <a:rPr lang="en-US" altLang="zh-CN" dirty="0"/>
              <a:t>If some information or statement</a:t>
            </a:r>
            <a:r>
              <a:rPr lang="en-US" altLang="zh-CN" dirty="0" smtClean="0"/>
              <a:t> </a:t>
            </a:r>
            <a:r>
              <a:rPr lang="en-US" altLang="zh-CN" dirty="0"/>
              <a:t>does not answer the question, get rid of it</a:t>
            </a:r>
            <a:r>
              <a:rPr lang="en-US" altLang="zh-CN" dirty="0" smtClean="0"/>
              <a:t>.</a:t>
            </a:r>
            <a:endParaRPr lang="zh-CN" altLang="en-US" dirty="0"/>
          </a:p>
        </p:txBody>
      </p:sp>
      <p:pic>
        <p:nvPicPr>
          <p:cNvPr id="6" name="Picture Placeholder 5" descr="QuestionMark.png"/>
          <p:cNvPicPr>
            <a:picLocks noGrp="1" noChangeAspect="1"/>
          </p:cNvPicPr>
          <p:nvPr>
            <p:ph type="pic" sz="quarter" idx="15"/>
          </p:nvPr>
        </p:nvPicPr>
        <p:blipFill>
          <a:blip r:embed="rId3" cstate="print"/>
          <a:stretch>
            <a:fillRect/>
          </a:stretch>
        </p:blipFill>
        <p:spPr>
          <a:xfrm>
            <a:off x="6262953" y="3108961"/>
            <a:ext cx="2070203" cy="3144613"/>
          </a:xfrm>
        </p:spPr>
      </p:pic>
    </p:spTree>
  </p:cSld>
  <p:clrMapOvr>
    <a:masterClrMapping/>
  </p:clrMapOvr>
  <p:transition spd="med">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R="0" rtl="0"/>
            <a:r>
              <a:rPr lang="en-US" altLang="zh-CN" b="1" kern="1600" baseline="0" dirty="0" smtClean="0">
                <a:latin typeface="Cambria"/>
              </a:rPr>
              <a:t>Technical Writing and the Web</a:t>
            </a:r>
            <a:endParaRPr lang="zh-CN" altLang="en-US" b="1" kern="1600" baseline="0" dirty="0" smtClean="0">
              <a:latin typeface="Cambria"/>
            </a:endParaRPr>
          </a:p>
        </p:txBody>
      </p:sp>
      <p:sp>
        <p:nvSpPr>
          <p:cNvPr id="3" name="Text Placeholder 2"/>
          <p:cNvSpPr>
            <a:spLocks noGrp="1"/>
          </p:cNvSpPr>
          <p:nvPr>
            <p:ph type="body" idx="13"/>
          </p:nvPr>
        </p:nvSpPr>
        <p:spPr/>
        <p:txBody>
          <a:bodyPr>
            <a:normAutofit/>
          </a:bodyPr>
          <a:lstStyle/>
          <a:p>
            <a:pPr marR="0" lvl="0" rtl="0"/>
            <a:r>
              <a:rPr lang="en-US" altLang="zh-CN" b="1" i="1" baseline="0" dirty="0" smtClean="0">
                <a:latin typeface="Cambria"/>
              </a:rPr>
              <a:t>Get to the point</a:t>
            </a:r>
          </a:p>
        </p:txBody>
      </p:sp>
      <p:sp>
        <p:nvSpPr>
          <p:cNvPr id="4" name="Content Placeholder 3"/>
          <p:cNvSpPr>
            <a:spLocks noGrp="1"/>
          </p:cNvSpPr>
          <p:nvPr>
            <p:ph sz="half" idx="1"/>
          </p:nvPr>
        </p:nvSpPr>
        <p:spPr>
          <a:xfrm>
            <a:off x="457200" y="1490473"/>
            <a:ext cx="4038600" cy="1232645"/>
          </a:xfrm>
        </p:spPr>
        <p:txBody>
          <a:bodyPr/>
          <a:lstStyle/>
          <a:p>
            <a:pPr lvl="1"/>
            <a:r>
              <a:rPr lang="en-US" altLang="zh-CN" dirty="0"/>
              <a:t>These are the standard journalism questions to answer when writing</a:t>
            </a:r>
            <a:r>
              <a:rPr lang="en-US" altLang="zh-CN" dirty="0" smtClean="0"/>
              <a:t>:</a:t>
            </a:r>
            <a:endParaRPr lang="en-US" altLang="zh-CN" dirty="0"/>
          </a:p>
        </p:txBody>
      </p:sp>
      <p:pic>
        <p:nvPicPr>
          <p:cNvPr id="6" name="Picture Placeholder 5" descr="dragnet-book1.jpg"/>
          <p:cNvPicPr>
            <a:picLocks noGrp="1" noChangeAspect="1"/>
          </p:cNvPicPr>
          <p:nvPr>
            <p:ph type="pic" sz="quarter" idx="15"/>
          </p:nvPr>
        </p:nvPicPr>
        <p:blipFill>
          <a:blip r:embed="rId3" cstate="print"/>
          <a:stretch>
            <a:fillRect/>
          </a:stretch>
        </p:blipFill>
        <p:spPr>
          <a:xfrm>
            <a:off x="6400801" y="2743201"/>
            <a:ext cx="2388281" cy="3662031"/>
          </a:xfrm>
        </p:spPr>
      </p:pic>
    </p:spTree>
  </p:cSld>
  <p:clrMapOvr>
    <a:masterClrMapping/>
  </p:clrMapOvr>
  <p:transition spd="med">
    <p:fad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R="0" rtl="0"/>
            <a:r>
              <a:rPr lang="en-US" altLang="zh-CN" b="1" kern="1600" baseline="0" dirty="0" smtClean="0">
                <a:latin typeface="Cambria"/>
              </a:rPr>
              <a:t>Technical Writing and the Web</a:t>
            </a:r>
            <a:endParaRPr lang="zh-CN" altLang="en-US" b="1" kern="1600" baseline="0" dirty="0" smtClean="0">
              <a:latin typeface="Cambria"/>
            </a:endParaRPr>
          </a:p>
        </p:txBody>
      </p:sp>
      <p:sp>
        <p:nvSpPr>
          <p:cNvPr id="3" name="Text Placeholder 2"/>
          <p:cNvSpPr>
            <a:spLocks noGrp="1"/>
          </p:cNvSpPr>
          <p:nvPr>
            <p:ph type="body" idx="13"/>
          </p:nvPr>
        </p:nvSpPr>
        <p:spPr/>
        <p:txBody>
          <a:bodyPr>
            <a:normAutofit/>
          </a:bodyPr>
          <a:lstStyle/>
          <a:p>
            <a:pPr marR="0" lvl="0" rtl="0"/>
            <a:r>
              <a:rPr lang="en-US" altLang="zh-CN" b="1" i="1" baseline="0" dirty="0" smtClean="0">
                <a:latin typeface="Cambria"/>
              </a:rPr>
              <a:t>Get to the point</a:t>
            </a:r>
          </a:p>
        </p:txBody>
      </p:sp>
      <p:sp>
        <p:nvSpPr>
          <p:cNvPr id="4" name="Content Placeholder 3"/>
          <p:cNvSpPr>
            <a:spLocks noGrp="1"/>
          </p:cNvSpPr>
          <p:nvPr>
            <p:ph sz="half" idx="1"/>
          </p:nvPr>
        </p:nvSpPr>
        <p:spPr>
          <a:xfrm>
            <a:off x="457200" y="1490473"/>
            <a:ext cx="4038600" cy="1715341"/>
          </a:xfrm>
        </p:spPr>
        <p:txBody>
          <a:bodyPr/>
          <a:lstStyle/>
          <a:p>
            <a:pPr lvl="1"/>
            <a:r>
              <a:rPr lang="en-US" altLang="zh-CN" dirty="0"/>
              <a:t>These are the standard journalism questions to answer when writing:</a:t>
            </a:r>
          </a:p>
          <a:p>
            <a:pPr lvl="2"/>
            <a:r>
              <a:rPr lang="en-US" altLang="zh-CN" dirty="0"/>
              <a:t>Who</a:t>
            </a:r>
            <a:r>
              <a:rPr lang="en-US" altLang="zh-CN" dirty="0" smtClean="0"/>
              <a:t>?</a:t>
            </a:r>
            <a:endParaRPr lang="en-US" altLang="zh-CN" dirty="0"/>
          </a:p>
        </p:txBody>
      </p:sp>
      <p:pic>
        <p:nvPicPr>
          <p:cNvPr id="6" name="Picture Placeholder 5" descr="dragnet-book1.jpg"/>
          <p:cNvPicPr>
            <a:picLocks noGrp="1" noChangeAspect="1"/>
          </p:cNvPicPr>
          <p:nvPr>
            <p:ph type="pic" sz="quarter" idx="15"/>
          </p:nvPr>
        </p:nvPicPr>
        <p:blipFill>
          <a:blip r:embed="rId3" cstate="print"/>
          <a:stretch>
            <a:fillRect/>
          </a:stretch>
        </p:blipFill>
        <p:spPr>
          <a:xfrm>
            <a:off x="6400801" y="2743201"/>
            <a:ext cx="2388281" cy="3662031"/>
          </a:xfrm>
        </p:spPr>
      </p:pic>
    </p:spTree>
  </p:cSld>
  <p:clrMapOvr>
    <a:masterClrMapping/>
  </p:clrMapOvr>
  <p:transition spd="med">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R="0" rtl="0"/>
            <a:r>
              <a:rPr lang="en-US" altLang="zh-CN" b="1" kern="1600" baseline="0" dirty="0" smtClean="0">
                <a:latin typeface="Cambria"/>
              </a:rPr>
              <a:t>Technical Writing and the Web</a:t>
            </a:r>
            <a:endParaRPr lang="zh-CN" altLang="en-US" b="1" kern="1600" baseline="0" dirty="0" smtClean="0">
              <a:latin typeface="Cambria"/>
            </a:endParaRPr>
          </a:p>
        </p:txBody>
      </p:sp>
      <p:sp>
        <p:nvSpPr>
          <p:cNvPr id="3" name="Text Placeholder 2"/>
          <p:cNvSpPr>
            <a:spLocks noGrp="1"/>
          </p:cNvSpPr>
          <p:nvPr>
            <p:ph type="body" idx="13"/>
          </p:nvPr>
        </p:nvSpPr>
        <p:spPr/>
        <p:txBody>
          <a:bodyPr>
            <a:normAutofit/>
          </a:bodyPr>
          <a:lstStyle/>
          <a:p>
            <a:pPr marR="0" lvl="0" rtl="0"/>
            <a:r>
              <a:rPr lang="en-US" altLang="zh-CN" b="1" i="1" baseline="0" dirty="0" smtClean="0">
                <a:latin typeface="Cambria"/>
              </a:rPr>
              <a:t>What is technical communication?</a:t>
            </a:r>
          </a:p>
        </p:txBody>
      </p:sp>
      <p:sp>
        <p:nvSpPr>
          <p:cNvPr id="6" name="Content Placeholder 5"/>
          <p:cNvSpPr>
            <a:spLocks noGrp="1"/>
          </p:cNvSpPr>
          <p:nvPr>
            <p:ph sz="half" idx="1"/>
          </p:nvPr>
        </p:nvSpPr>
        <p:spPr>
          <a:xfrm>
            <a:off x="457200" y="1490472"/>
            <a:ext cx="4953000" cy="2300630"/>
          </a:xfrm>
        </p:spPr>
        <p:txBody>
          <a:bodyPr/>
          <a:lstStyle/>
          <a:p>
            <a:pPr lvl="1"/>
            <a:r>
              <a:rPr lang="en-US" altLang="zh-CN" dirty="0" smtClean="0"/>
              <a:t>One or more of the following characteristics</a:t>
            </a:r>
          </a:p>
          <a:p>
            <a:pPr lvl="2">
              <a:buFont typeface="Arial" pitchFamily="34" charset="0"/>
              <a:buChar char="•"/>
            </a:pPr>
            <a:r>
              <a:rPr lang="en-US" altLang="zh-CN" dirty="0" smtClean="0"/>
              <a:t>Technical or </a:t>
            </a:r>
            <a:r>
              <a:rPr lang="en-US" altLang="zh-CN" dirty="0"/>
              <a:t>specialized topics</a:t>
            </a:r>
          </a:p>
          <a:p>
            <a:pPr lvl="2">
              <a:buFont typeface="Arial" pitchFamily="34" charset="0"/>
              <a:buChar char="•"/>
            </a:pPr>
            <a:r>
              <a:rPr lang="en-US" altLang="zh-CN" dirty="0" smtClean="0"/>
              <a:t>Uses technology</a:t>
            </a:r>
          </a:p>
          <a:p>
            <a:pPr lvl="2">
              <a:buFont typeface="Arial" pitchFamily="34" charset="0"/>
              <a:buChar char="•"/>
            </a:pPr>
            <a:r>
              <a:rPr lang="en-US" altLang="zh-CN" dirty="0" smtClean="0"/>
              <a:t>How to do something</a:t>
            </a:r>
            <a:endParaRPr lang="en-US" altLang="zh-CN" dirty="0"/>
          </a:p>
        </p:txBody>
      </p:sp>
      <p:pic>
        <p:nvPicPr>
          <p:cNvPr id="10" name="Picture Placeholder 9" descr="Society for Technical Communications"/>
          <p:cNvPicPr>
            <a:picLocks noGrp="1" noChangeAspect="1"/>
          </p:cNvPicPr>
          <p:nvPr>
            <p:ph type="pic" sz="quarter" idx="15"/>
          </p:nvPr>
        </p:nvPicPr>
        <p:blipFill>
          <a:blip r:embed="rId3" cstate="print"/>
          <a:stretch>
            <a:fillRect/>
          </a:stretch>
        </p:blipFill>
        <p:spPr>
          <a:xfrm>
            <a:off x="5486400" y="1828801"/>
            <a:ext cx="3143251" cy="1571625"/>
          </a:xfrm>
          <a:prstGeom prst="rect">
            <a:avLst/>
          </a:prstGeom>
          <a:noFill/>
          <a:ln>
            <a:noFill/>
          </a:ln>
        </p:spPr>
      </p:pic>
    </p:spTree>
  </p:cSld>
  <p:clrMapOvr>
    <a:masterClrMapping/>
  </p:clrMapOvr>
  <p:transition spd="med">
    <p:fad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R="0" rtl="0"/>
            <a:r>
              <a:rPr lang="en-US" altLang="zh-CN" b="1" kern="1600" baseline="0" dirty="0" smtClean="0">
                <a:latin typeface="Cambria"/>
              </a:rPr>
              <a:t>Technical Writing and the Web</a:t>
            </a:r>
            <a:endParaRPr lang="zh-CN" altLang="en-US" b="1" kern="1600" baseline="0" dirty="0" smtClean="0">
              <a:latin typeface="Cambria"/>
            </a:endParaRPr>
          </a:p>
        </p:txBody>
      </p:sp>
      <p:sp>
        <p:nvSpPr>
          <p:cNvPr id="3" name="Text Placeholder 2"/>
          <p:cNvSpPr>
            <a:spLocks noGrp="1"/>
          </p:cNvSpPr>
          <p:nvPr>
            <p:ph type="body" idx="13"/>
          </p:nvPr>
        </p:nvSpPr>
        <p:spPr/>
        <p:txBody>
          <a:bodyPr>
            <a:normAutofit/>
          </a:bodyPr>
          <a:lstStyle/>
          <a:p>
            <a:pPr marR="0" lvl="0" rtl="0"/>
            <a:r>
              <a:rPr lang="en-US" altLang="zh-CN" b="1" i="1" baseline="0" dirty="0" smtClean="0">
                <a:latin typeface="Cambria"/>
              </a:rPr>
              <a:t>Get to the point</a:t>
            </a:r>
          </a:p>
        </p:txBody>
      </p:sp>
      <p:sp>
        <p:nvSpPr>
          <p:cNvPr id="4" name="Content Placeholder 3"/>
          <p:cNvSpPr>
            <a:spLocks noGrp="1"/>
          </p:cNvSpPr>
          <p:nvPr>
            <p:ph sz="half" idx="1"/>
          </p:nvPr>
        </p:nvSpPr>
        <p:spPr>
          <a:xfrm>
            <a:off x="457200" y="1490472"/>
            <a:ext cx="4038600" cy="2198038"/>
          </a:xfrm>
        </p:spPr>
        <p:txBody>
          <a:bodyPr/>
          <a:lstStyle/>
          <a:p>
            <a:pPr lvl="1"/>
            <a:r>
              <a:rPr lang="en-US" altLang="zh-CN" dirty="0"/>
              <a:t>These are the standard journalism questions to answer when writing:</a:t>
            </a:r>
          </a:p>
          <a:p>
            <a:pPr lvl="2"/>
            <a:r>
              <a:rPr lang="en-US" altLang="zh-CN" dirty="0"/>
              <a:t>Who?</a:t>
            </a:r>
          </a:p>
          <a:p>
            <a:pPr lvl="2"/>
            <a:r>
              <a:rPr lang="en-US" altLang="zh-CN" dirty="0"/>
              <a:t>What</a:t>
            </a:r>
            <a:r>
              <a:rPr lang="en-US" altLang="zh-CN" dirty="0" smtClean="0"/>
              <a:t>?</a:t>
            </a:r>
            <a:endParaRPr lang="en-US" altLang="zh-CN" dirty="0"/>
          </a:p>
        </p:txBody>
      </p:sp>
      <p:pic>
        <p:nvPicPr>
          <p:cNvPr id="6" name="Picture Placeholder 5" descr="dragnet-book1.jpg"/>
          <p:cNvPicPr>
            <a:picLocks noGrp="1" noChangeAspect="1"/>
          </p:cNvPicPr>
          <p:nvPr>
            <p:ph type="pic" sz="quarter" idx="15"/>
          </p:nvPr>
        </p:nvPicPr>
        <p:blipFill>
          <a:blip r:embed="rId3" cstate="print"/>
          <a:stretch>
            <a:fillRect/>
          </a:stretch>
        </p:blipFill>
        <p:spPr>
          <a:xfrm>
            <a:off x="6400801" y="2743201"/>
            <a:ext cx="2388281" cy="3662031"/>
          </a:xfrm>
        </p:spPr>
      </p:pic>
    </p:spTree>
  </p:cSld>
  <p:clrMapOvr>
    <a:masterClrMapping/>
  </p:clrMapOvr>
  <p:transition spd="med">
    <p:fad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R="0" rtl="0"/>
            <a:r>
              <a:rPr lang="en-US" altLang="zh-CN" b="1" kern="1600" baseline="0" dirty="0" smtClean="0">
                <a:latin typeface="Cambria"/>
              </a:rPr>
              <a:t>Technical Writing and the Web</a:t>
            </a:r>
            <a:endParaRPr lang="zh-CN" altLang="en-US" b="1" kern="1600" baseline="0" dirty="0" smtClean="0">
              <a:latin typeface="Cambria"/>
            </a:endParaRPr>
          </a:p>
        </p:txBody>
      </p:sp>
      <p:sp>
        <p:nvSpPr>
          <p:cNvPr id="3" name="Text Placeholder 2"/>
          <p:cNvSpPr>
            <a:spLocks noGrp="1"/>
          </p:cNvSpPr>
          <p:nvPr>
            <p:ph type="body" idx="13"/>
          </p:nvPr>
        </p:nvSpPr>
        <p:spPr/>
        <p:txBody>
          <a:bodyPr>
            <a:normAutofit/>
          </a:bodyPr>
          <a:lstStyle/>
          <a:p>
            <a:pPr marR="0" lvl="0" rtl="0"/>
            <a:r>
              <a:rPr lang="en-US" altLang="zh-CN" b="1" i="1" baseline="0" dirty="0" smtClean="0">
                <a:latin typeface="Cambria"/>
              </a:rPr>
              <a:t>Get to the point</a:t>
            </a:r>
          </a:p>
        </p:txBody>
      </p:sp>
      <p:sp>
        <p:nvSpPr>
          <p:cNvPr id="4" name="Content Placeholder 3"/>
          <p:cNvSpPr>
            <a:spLocks noGrp="1"/>
          </p:cNvSpPr>
          <p:nvPr>
            <p:ph sz="half" idx="1"/>
          </p:nvPr>
        </p:nvSpPr>
        <p:spPr>
          <a:xfrm>
            <a:off x="457200" y="1490472"/>
            <a:ext cx="4038600" cy="2680734"/>
          </a:xfrm>
        </p:spPr>
        <p:txBody>
          <a:bodyPr/>
          <a:lstStyle/>
          <a:p>
            <a:pPr lvl="1"/>
            <a:r>
              <a:rPr lang="en-US" altLang="zh-CN" dirty="0"/>
              <a:t>These are the standard journalism questions to answer when writing:</a:t>
            </a:r>
          </a:p>
          <a:p>
            <a:pPr lvl="2"/>
            <a:r>
              <a:rPr lang="en-US" altLang="zh-CN" dirty="0"/>
              <a:t>Who?</a:t>
            </a:r>
          </a:p>
          <a:p>
            <a:pPr lvl="2"/>
            <a:r>
              <a:rPr lang="en-US" altLang="zh-CN" dirty="0"/>
              <a:t>What?</a:t>
            </a:r>
          </a:p>
          <a:p>
            <a:pPr lvl="2"/>
            <a:r>
              <a:rPr lang="en-US" altLang="zh-CN" dirty="0"/>
              <a:t>When</a:t>
            </a:r>
            <a:r>
              <a:rPr lang="en-US" altLang="zh-CN" dirty="0" smtClean="0"/>
              <a:t>?</a:t>
            </a:r>
            <a:endParaRPr lang="en-US" altLang="zh-CN" dirty="0"/>
          </a:p>
        </p:txBody>
      </p:sp>
      <p:pic>
        <p:nvPicPr>
          <p:cNvPr id="6" name="Picture Placeholder 5" descr="dragnet-book1.jpg"/>
          <p:cNvPicPr>
            <a:picLocks noGrp="1" noChangeAspect="1"/>
          </p:cNvPicPr>
          <p:nvPr>
            <p:ph type="pic" sz="quarter" idx="15"/>
          </p:nvPr>
        </p:nvPicPr>
        <p:blipFill>
          <a:blip r:embed="rId3" cstate="print"/>
          <a:stretch>
            <a:fillRect/>
          </a:stretch>
        </p:blipFill>
        <p:spPr>
          <a:xfrm>
            <a:off x="6400801" y="2743201"/>
            <a:ext cx="2388281" cy="3662031"/>
          </a:xfrm>
        </p:spPr>
      </p:pic>
    </p:spTree>
  </p:cSld>
  <p:clrMapOvr>
    <a:masterClrMapping/>
  </p:clrMapOvr>
  <p:transition spd="med">
    <p:fad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R="0" rtl="0"/>
            <a:r>
              <a:rPr lang="en-US" altLang="zh-CN" b="1" kern="1600" baseline="0" dirty="0" smtClean="0">
                <a:latin typeface="Cambria"/>
              </a:rPr>
              <a:t>Technical Writing and the Web</a:t>
            </a:r>
            <a:endParaRPr lang="zh-CN" altLang="en-US" b="1" kern="1600" baseline="0" dirty="0" smtClean="0">
              <a:latin typeface="Cambria"/>
            </a:endParaRPr>
          </a:p>
        </p:txBody>
      </p:sp>
      <p:sp>
        <p:nvSpPr>
          <p:cNvPr id="3" name="Text Placeholder 2"/>
          <p:cNvSpPr>
            <a:spLocks noGrp="1"/>
          </p:cNvSpPr>
          <p:nvPr>
            <p:ph type="body" idx="13"/>
          </p:nvPr>
        </p:nvSpPr>
        <p:spPr/>
        <p:txBody>
          <a:bodyPr>
            <a:normAutofit/>
          </a:bodyPr>
          <a:lstStyle/>
          <a:p>
            <a:pPr marR="0" lvl="0" rtl="0"/>
            <a:r>
              <a:rPr lang="en-US" altLang="zh-CN" b="1" i="1" baseline="0" dirty="0" smtClean="0">
                <a:latin typeface="Cambria"/>
              </a:rPr>
              <a:t>Get to the point</a:t>
            </a:r>
          </a:p>
        </p:txBody>
      </p:sp>
      <p:sp>
        <p:nvSpPr>
          <p:cNvPr id="4" name="Content Placeholder 3"/>
          <p:cNvSpPr>
            <a:spLocks noGrp="1"/>
          </p:cNvSpPr>
          <p:nvPr>
            <p:ph sz="half" idx="1"/>
          </p:nvPr>
        </p:nvSpPr>
        <p:spPr>
          <a:xfrm>
            <a:off x="457200" y="1490472"/>
            <a:ext cx="4038600" cy="3227807"/>
          </a:xfrm>
        </p:spPr>
        <p:txBody>
          <a:bodyPr/>
          <a:lstStyle/>
          <a:p>
            <a:pPr lvl="1"/>
            <a:r>
              <a:rPr lang="en-US" altLang="zh-CN" dirty="0"/>
              <a:t>These are the standard journalism questions to answer when writing:</a:t>
            </a:r>
          </a:p>
          <a:p>
            <a:pPr lvl="2"/>
            <a:r>
              <a:rPr lang="en-US" altLang="zh-CN" dirty="0"/>
              <a:t>Who?</a:t>
            </a:r>
          </a:p>
          <a:p>
            <a:pPr lvl="2"/>
            <a:r>
              <a:rPr lang="en-US" altLang="zh-CN" dirty="0"/>
              <a:t>What?</a:t>
            </a:r>
          </a:p>
          <a:p>
            <a:pPr lvl="2"/>
            <a:r>
              <a:rPr lang="en-US" altLang="zh-CN" dirty="0"/>
              <a:t>When?</a:t>
            </a:r>
          </a:p>
          <a:p>
            <a:pPr lvl="2"/>
            <a:r>
              <a:rPr lang="en-US" altLang="zh-CN" dirty="0"/>
              <a:t>Where</a:t>
            </a:r>
            <a:r>
              <a:rPr lang="en-US" altLang="zh-CN" dirty="0" smtClean="0"/>
              <a:t>?</a:t>
            </a:r>
            <a:endParaRPr lang="en-US" altLang="zh-CN" dirty="0"/>
          </a:p>
        </p:txBody>
      </p:sp>
      <p:pic>
        <p:nvPicPr>
          <p:cNvPr id="6" name="Picture Placeholder 5" descr="dragnet-book1.jpg"/>
          <p:cNvPicPr>
            <a:picLocks noGrp="1" noChangeAspect="1"/>
          </p:cNvPicPr>
          <p:nvPr>
            <p:ph type="pic" sz="quarter" idx="15"/>
          </p:nvPr>
        </p:nvPicPr>
        <p:blipFill>
          <a:blip r:embed="rId3" cstate="print"/>
          <a:stretch>
            <a:fillRect/>
          </a:stretch>
        </p:blipFill>
        <p:spPr>
          <a:xfrm>
            <a:off x="6400801" y="2743201"/>
            <a:ext cx="2388281" cy="3662031"/>
          </a:xfrm>
        </p:spPr>
      </p:pic>
    </p:spTree>
  </p:cSld>
  <p:clrMapOvr>
    <a:masterClrMapping/>
  </p:clrMapOvr>
  <p:transition spd="med">
    <p:fad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R="0" rtl="0"/>
            <a:r>
              <a:rPr lang="en-US" altLang="zh-CN" b="1" kern="1600" baseline="0" dirty="0" smtClean="0">
                <a:latin typeface="Cambria"/>
              </a:rPr>
              <a:t>Technical Writing and the Web</a:t>
            </a:r>
            <a:endParaRPr lang="zh-CN" altLang="en-US" b="1" kern="1600" baseline="0" dirty="0" smtClean="0">
              <a:latin typeface="Cambria"/>
            </a:endParaRPr>
          </a:p>
        </p:txBody>
      </p:sp>
      <p:sp>
        <p:nvSpPr>
          <p:cNvPr id="3" name="Text Placeholder 2"/>
          <p:cNvSpPr>
            <a:spLocks noGrp="1"/>
          </p:cNvSpPr>
          <p:nvPr>
            <p:ph type="body" idx="13"/>
          </p:nvPr>
        </p:nvSpPr>
        <p:spPr/>
        <p:txBody>
          <a:bodyPr>
            <a:normAutofit/>
          </a:bodyPr>
          <a:lstStyle/>
          <a:p>
            <a:pPr marR="0" lvl="0" rtl="0"/>
            <a:r>
              <a:rPr lang="en-US" altLang="zh-CN" b="1" i="1" baseline="0" dirty="0" smtClean="0">
                <a:latin typeface="Cambria"/>
              </a:rPr>
              <a:t>Get to the point</a:t>
            </a:r>
          </a:p>
        </p:txBody>
      </p:sp>
      <p:sp>
        <p:nvSpPr>
          <p:cNvPr id="4" name="Content Placeholder 3"/>
          <p:cNvSpPr>
            <a:spLocks noGrp="1"/>
          </p:cNvSpPr>
          <p:nvPr>
            <p:ph sz="half" idx="1"/>
          </p:nvPr>
        </p:nvSpPr>
        <p:spPr>
          <a:xfrm>
            <a:off x="457200" y="1490472"/>
            <a:ext cx="4038600" cy="3646126"/>
          </a:xfrm>
        </p:spPr>
        <p:txBody>
          <a:bodyPr/>
          <a:lstStyle/>
          <a:p>
            <a:pPr lvl="1"/>
            <a:r>
              <a:rPr lang="en-US" altLang="zh-CN" dirty="0"/>
              <a:t>These are the standard journalism questions to answer when writing:</a:t>
            </a:r>
          </a:p>
          <a:p>
            <a:pPr lvl="2"/>
            <a:r>
              <a:rPr lang="en-US" altLang="zh-CN" dirty="0"/>
              <a:t>Who?</a:t>
            </a:r>
          </a:p>
          <a:p>
            <a:pPr lvl="2"/>
            <a:r>
              <a:rPr lang="en-US" altLang="zh-CN" dirty="0"/>
              <a:t>What?</a:t>
            </a:r>
          </a:p>
          <a:p>
            <a:pPr lvl="2"/>
            <a:r>
              <a:rPr lang="en-US" altLang="zh-CN" dirty="0"/>
              <a:t>When?</a:t>
            </a:r>
          </a:p>
          <a:p>
            <a:pPr lvl="2"/>
            <a:r>
              <a:rPr lang="en-US" altLang="zh-CN" dirty="0"/>
              <a:t>Where?</a:t>
            </a:r>
          </a:p>
          <a:p>
            <a:pPr lvl="2"/>
            <a:r>
              <a:rPr lang="en-US" altLang="zh-CN" dirty="0"/>
              <a:t>Why</a:t>
            </a:r>
            <a:r>
              <a:rPr lang="en-US" altLang="zh-CN" dirty="0" smtClean="0"/>
              <a:t>?</a:t>
            </a:r>
            <a:endParaRPr lang="en-US" altLang="zh-CN" dirty="0"/>
          </a:p>
        </p:txBody>
      </p:sp>
      <p:pic>
        <p:nvPicPr>
          <p:cNvPr id="6" name="Picture Placeholder 5" descr="dragnet-book1.jpg"/>
          <p:cNvPicPr>
            <a:picLocks noGrp="1" noChangeAspect="1"/>
          </p:cNvPicPr>
          <p:nvPr>
            <p:ph type="pic" sz="quarter" idx="15"/>
          </p:nvPr>
        </p:nvPicPr>
        <p:blipFill>
          <a:blip r:embed="rId3" cstate="print"/>
          <a:stretch>
            <a:fillRect/>
          </a:stretch>
        </p:blipFill>
        <p:spPr>
          <a:xfrm>
            <a:off x="6400801" y="2743201"/>
            <a:ext cx="2388281" cy="3662031"/>
          </a:xfrm>
        </p:spPr>
      </p:pic>
    </p:spTree>
  </p:cSld>
  <p:clrMapOvr>
    <a:masterClrMapping/>
  </p:clrMapOvr>
  <p:transition spd="med">
    <p:fad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R="0" rtl="0"/>
            <a:r>
              <a:rPr lang="en-US" altLang="zh-CN" b="1" kern="1600" baseline="0" dirty="0" smtClean="0">
                <a:latin typeface="Cambria"/>
              </a:rPr>
              <a:t>Technical Writing and the Web</a:t>
            </a:r>
            <a:endParaRPr lang="zh-CN" altLang="en-US" b="1" kern="1600" baseline="0" dirty="0" smtClean="0">
              <a:latin typeface="Cambria"/>
            </a:endParaRPr>
          </a:p>
        </p:txBody>
      </p:sp>
      <p:sp>
        <p:nvSpPr>
          <p:cNvPr id="3" name="Text Placeholder 2"/>
          <p:cNvSpPr>
            <a:spLocks noGrp="1"/>
          </p:cNvSpPr>
          <p:nvPr>
            <p:ph type="body" idx="13"/>
          </p:nvPr>
        </p:nvSpPr>
        <p:spPr/>
        <p:txBody>
          <a:bodyPr>
            <a:normAutofit/>
          </a:bodyPr>
          <a:lstStyle/>
          <a:p>
            <a:pPr marR="0" lvl="0" rtl="0"/>
            <a:r>
              <a:rPr lang="en-US" altLang="zh-CN" b="1" i="1" baseline="0" dirty="0" smtClean="0">
                <a:latin typeface="Cambria"/>
              </a:rPr>
              <a:t>Get to the point</a:t>
            </a:r>
          </a:p>
        </p:txBody>
      </p:sp>
      <p:sp>
        <p:nvSpPr>
          <p:cNvPr id="4" name="Content Placeholder 3"/>
          <p:cNvSpPr>
            <a:spLocks noGrp="1"/>
          </p:cNvSpPr>
          <p:nvPr>
            <p:ph sz="half" idx="1"/>
          </p:nvPr>
        </p:nvSpPr>
        <p:spPr>
          <a:xfrm>
            <a:off x="457200" y="1490473"/>
            <a:ext cx="4038600" cy="1232645"/>
          </a:xfrm>
        </p:spPr>
        <p:txBody>
          <a:bodyPr/>
          <a:lstStyle/>
          <a:p>
            <a:pPr lvl="1"/>
            <a:r>
              <a:rPr lang="en-US" altLang="zh-CN" dirty="0" smtClean="0"/>
              <a:t>Anticipate </a:t>
            </a:r>
            <a:r>
              <a:rPr lang="en-US" altLang="zh-CN" dirty="0"/>
              <a:t>what question or questions your reader wants answered</a:t>
            </a:r>
            <a:r>
              <a:rPr lang="en-US" altLang="zh-CN" dirty="0" smtClean="0"/>
              <a:t>.</a:t>
            </a:r>
            <a:endParaRPr lang="zh-CN" altLang="en-US" dirty="0"/>
          </a:p>
        </p:txBody>
      </p:sp>
      <p:pic>
        <p:nvPicPr>
          <p:cNvPr id="6" name="Picture Placeholder 5" descr="dragnet-book1.jpg"/>
          <p:cNvPicPr>
            <a:picLocks noGrp="1" noChangeAspect="1"/>
          </p:cNvPicPr>
          <p:nvPr>
            <p:ph type="pic" sz="quarter" idx="15"/>
          </p:nvPr>
        </p:nvPicPr>
        <p:blipFill>
          <a:blip r:embed="rId3" cstate="print"/>
          <a:stretch>
            <a:fillRect/>
          </a:stretch>
        </p:blipFill>
        <p:spPr>
          <a:xfrm>
            <a:off x="6400801" y="2743201"/>
            <a:ext cx="2388281" cy="3662031"/>
          </a:xfrm>
        </p:spPr>
      </p:pic>
    </p:spTree>
  </p:cSld>
  <p:clrMapOvr>
    <a:masterClrMapping/>
  </p:clrMapOvr>
  <p:transition spd="med">
    <p:fade/>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R="0" rtl="0"/>
            <a:r>
              <a:rPr lang="en-US" altLang="zh-CN" b="1" kern="1600" baseline="0" dirty="0" smtClean="0">
                <a:latin typeface="Cambria"/>
              </a:rPr>
              <a:t>Technical Writing and the Web</a:t>
            </a:r>
            <a:endParaRPr lang="zh-CN" altLang="en-US" b="1" kern="1600" baseline="0" dirty="0" smtClean="0">
              <a:latin typeface="Cambria"/>
            </a:endParaRPr>
          </a:p>
        </p:txBody>
      </p:sp>
      <p:sp>
        <p:nvSpPr>
          <p:cNvPr id="3" name="Text Placeholder 2"/>
          <p:cNvSpPr>
            <a:spLocks noGrp="1"/>
          </p:cNvSpPr>
          <p:nvPr>
            <p:ph type="body" idx="13"/>
          </p:nvPr>
        </p:nvSpPr>
        <p:spPr/>
        <p:txBody>
          <a:bodyPr>
            <a:normAutofit/>
          </a:bodyPr>
          <a:lstStyle/>
          <a:p>
            <a:pPr marR="0" lvl="0" rtl="0"/>
            <a:r>
              <a:rPr lang="en-US" altLang="zh-CN" b="1" i="1" baseline="0" dirty="0" smtClean="0">
                <a:latin typeface="Cambria"/>
              </a:rPr>
              <a:t>Get to the point</a:t>
            </a:r>
          </a:p>
        </p:txBody>
      </p:sp>
      <p:sp>
        <p:nvSpPr>
          <p:cNvPr id="4" name="Content Placeholder 3"/>
          <p:cNvSpPr>
            <a:spLocks noGrp="1"/>
          </p:cNvSpPr>
          <p:nvPr>
            <p:ph sz="half" idx="1"/>
          </p:nvPr>
        </p:nvSpPr>
        <p:spPr>
          <a:xfrm>
            <a:off x="457200" y="1490473"/>
            <a:ext cx="4038600" cy="2555571"/>
          </a:xfrm>
        </p:spPr>
        <p:txBody>
          <a:bodyPr/>
          <a:lstStyle/>
          <a:p>
            <a:pPr lvl="1"/>
            <a:r>
              <a:rPr lang="en-US" altLang="zh-CN" dirty="0" smtClean="0"/>
              <a:t>Anticipate </a:t>
            </a:r>
            <a:r>
              <a:rPr lang="en-US" altLang="zh-CN" dirty="0"/>
              <a:t>what question or questions your reader wants answered. </a:t>
            </a:r>
            <a:endParaRPr lang="en-US" altLang="zh-CN" dirty="0" smtClean="0"/>
          </a:p>
          <a:p>
            <a:pPr lvl="1"/>
            <a:r>
              <a:rPr lang="en-US" altLang="zh-CN" dirty="0" smtClean="0"/>
              <a:t>Only </a:t>
            </a:r>
            <a:r>
              <a:rPr lang="en-US" altLang="zh-CN" dirty="0"/>
              <a:t>answer that question or those questions in your paper. </a:t>
            </a:r>
            <a:endParaRPr lang="zh-CN" altLang="en-US" dirty="0"/>
          </a:p>
        </p:txBody>
      </p:sp>
      <p:pic>
        <p:nvPicPr>
          <p:cNvPr id="6" name="Picture Placeholder 5" descr="dragnet-book1.jpg"/>
          <p:cNvPicPr>
            <a:picLocks noGrp="1" noChangeAspect="1"/>
          </p:cNvPicPr>
          <p:nvPr>
            <p:ph type="pic" sz="quarter" idx="15"/>
          </p:nvPr>
        </p:nvPicPr>
        <p:blipFill>
          <a:blip r:embed="rId3" cstate="print"/>
          <a:stretch>
            <a:fillRect/>
          </a:stretch>
        </p:blipFill>
        <p:spPr>
          <a:xfrm>
            <a:off x="6400801" y="2743201"/>
            <a:ext cx="2388281" cy="3662031"/>
          </a:xfrm>
        </p:spPr>
      </p:pic>
    </p:spTree>
  </p:cSld>
  <p:clrMapOvr>
    <a:masterClrMapping/>
  </p:clrMapOvr>
  <p:transition spd="med">
    <p:fade/>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R="0" rtl="0"/>
            <a:r>
              <a:rPr lang="en-US" altLang="zh-CN" b="1" kern="1600" baseline="0" dirty="0" smtClean="0">
                <a:latin typeface="Cambria"/>
              </a:rPr>
              <a:t>Technical Writing and the Web</a:t>
            </a:r>
            <a:endParaRPr lang="zh-CN" altLang="en-US" b="1" kern="1600" baseline="0" smtClean="0">
              <a:latin typeface="Cambria"/>
            </a:endParaRPr>
          </a:p>
        </p:txBody>
      </p:sp>
      <p:sp>
        <p:nvSpPr>
          <p:cNvPr id="3" name="Text Placeholder 2"/>
          <p:cNvSpPr>
            <a:spLocks noGrp="1"/>
          </p:cNvSpPr>
          <p:nvPr>
            <p:ph type="body" idx="13"/>
          </p:nvPr>
        </p:nvSpPr>
        <p:spPr/>
        <p:txBody>
          <a:bodyPr>
            <a:normAutofit/>
          </a:bodyPr>
          <a:lstStyle/>
          <a:p>
            <a:pPr marR="0" lvl="0" rtl="0"/>
            <a:r>
              <a:rPr lang="en-US" altLang="zh-CN" b="1" i="1" baseline="0" dirty="0" smtClean="0">
                <a:latin typeface="Cambria"/>
              </a:rPr>
              <a:t>Make text easy to scan</a:t>
            </a:r>
          </a:p>
        </p:txBody>
      </p:sp>
      <p:sp>
        <p:nvSpPr>
          <p:cNvPr id="4" name="Content Placeholder 3"/>
          <p:cNvSpPr>
            <a:spLocks noGrp="1"/>
          </p:cNvSpPr>
          <p:nvPr>
            <p:ph sz="half" idx="1"/>
          </p:nvPr>
        </p:nvSpPr>
        <p:spPr>
          <a:xfrm>
            <a:off x="457200" y="1490473"/>
            <a:ext cx="4038600" cy="1232645"/>
          </a:xfrm>
        </p:spPr>
        <p:txBody>
          <a:bodyPr/>
          <a:lstStyle/>
          <a:p>
            <a:pPr lvl="1"/>
            <a:r>
              <a:rPr lang="en-US" altLang="zh-CN" dirty="0"/>
              <a:t>Here are some guidelines</a:t>
            </a:r>
            <a:r>
              <a:rPr lang="zh-CN" altLang="en-US" dirty="0"/>
              <a:t> </a:t>
            </a:r>
            <a:r>
              <a:rPr lang="en-US" altLang="zh-CN" dirty="0"/>
              <a:t>to make your text easy to </a:t>
            </a:r>
            <a:r>
              <a:rPr lang="en-US" altLang="zh-CN" dirty="0" smtClean="0"/>
              <a:t>scan:</a:t>
            </a:r>
            <a:endParaRPr lang="en-US" altLang="zh-CN" dirty="0"/>
          </a:p>
        </p:txBody>
      </p:sp>
      <p:pic>
        <p:nvPicPr>
          <p:cNvPr id="6" name="Picture Placeholder 5" descr="Scanner.png"/>
          <p:cNvPicPr>
            <a:picLocks noGrp="1" noChangeAspect="1"/>
          </p:cNvPicPr>
          <p:nvPr>
            <p:ph type="pic" sz="quarter" idx="15"/>
          </p:nvPr>
        </p:nvPicPr>
        <p:blipFill>
          <a:blip r:embed="rId3" cstate="print"/>
          <a:srcRect l="17737" r="17737"/>
          <a:stretch>
            <a:fillRect/>
          </a:stretch>
        </p:blipFill>
        <p:spPr>
          <a:xfrm>
            <a:off x="6035040" y="3200400"/>
            <a:ext cx="2865312" cy="3326130"/>
          </a:xfrm>
        </p:spPr>
      </p:pic>
    </p:spTree>
  </p:cSld>
  <p:clrMapOvr>
    <a:masterClrMapping/>
  </p:clrMapOvr>
  <p:transition spd="med">
    <p:fade/>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R="0" rtl="0"/>
            <a:r>
              <a:rPr lang="en-US" altLang="zh-CN" b="1" kern="1600" baseline="0" dirty="0" smtClean="0">
                <a:latin typeface="Cambria"/>
              </a:rPr>
              <a:t>Technical Writing and the Web</a:t>
            </a:r>
            <a:endParaRPr lang="zh-CN" altLang="en-US" b="1" kern="1600" baseline="0" dirty="0" smtClean="0">
              <a:latin typeface="Cambria"/>
            </a:endParaRPr>
          </a:p>
        </p:txBody>
      </p:sp>
      <p:sp>
        <p:nvSpPr>
          <p:cNvPr id="3" name="Text Placeholder 2"/>
          <p:cNvSpPr>
            <a:spLocks noGrp="1"/>
          </p:cNvSpPr>
          <p:nvPr>
            <p:ph type="body" idx="13"/>
          </p:nvPr>
        </p:nvSpPr>
        <p:spPr/>
        <p:txBody>
          <a:bodyPr>
            <a:normAutofit/>
          </a:bodyPr>
          <a:lstStyle/>
          <a:p>
            <a:pPr marR="0" lvl="0" rtl="0"/>
            <a:r>
              <a:rPr lang="en-US" altLang="zh-CN" b="1" i="1" baseline="0" dirty="0" smtClean="0">
                <a:latin typeface="Cambria"/>
              </a:rPr>
              <a:t>Make text easy to scan</a:t>
            </a:r>
          </a:p>
        </p:txBody>
      </p:sp>
      <p:sp>
        <p:nvSpPr>
          <p:cNvPr id="4" name="Content Placeholder 3"/>
          <p:cNvSpPr>
            <a:spLocks noGrp="1"/>
          </p:cNvSpPr>
          <p:nvPr>
            <p:ph sz="half" idx="1"/>
          </p:nvPr>
        </p:nvSpPr>
        <p:spPr>
          <a:xfrm>
            <a:off x="457200" y="1490472"/>
            <a:ext cx="4038600" cy="2141741"/>
          </a:xfrm>
        </p:spPr>
        <p:txBody>
          <a:bodyPr/>
          <a:lstStyle/>
          <a:p>
            <a:pPr lvl="1"/>
            <a:r>
              <a:rPr lang="en-US" altLang="zh-CN" dirty="0"/>
              <a:t>Here are some guidelines</a:t>
            </a:r>
            <a:r>
              <a:rPr lang="zh-CN" altLang="en-US" dirty="0"/>
              <a:t> </a:t>
            </a:r>
            <a:r>
              <a:rPr lang="en-US" altLang="zh-CN" dirty="0"/>
              <a:t>to make your text easy to </a:t>
            </a:r>
            <a:r>
              <a:rPr lang="en-US" altLang="zh-CN" dirty="0" smtClean="0"/>
              <a:t>scan:</a:t>
            </a:r>
            <a:endParaRPr lang="en-US" altLang="zh-CN" dirty="0"/>
          </a:p>
          <a:p>
            <a:pPr lvl="2"/>
            <a:r>
              <a:rPr lang="en-US" altLang="zh-CN" dirty="0"/>
              <a:t>Meaningful headlines and </a:t>
            </a:r>
            <a:r>
              <a:rPr lang="en-US" altLang="zh-CN" dirty="0" smtClean="0"/>
              <a:t>subheading</a:t>
            </a:r>
            <a:endParaRPr lang="en-US" altLang="zh-CN" dirty="0"/>
          </a:p>
        </p:txBody>
      </p:sp>
      <p:pic>
        <p:nvPicPr>
          <p:cNvPr id="6" name="Picture Placeholder 5" descr="Scanner.png"/>
          <p:cNvPicPr>
            <a:picLocks noGrp="1" noChangeAspect="1"/>
          </p:cNvPicPr>
          <p:nvPr>
            <p:ph type="pic" sz="quarter" idx="15"/>
          </p:nvPr>
        </p:nvPicPr>
        <p:blipFill>
          <a:blip r:embed="rId3" cstate="print"/>
          <a:srcRect l="17737" r="17737"/>
          <a:stretch>
            <a:fillRect/>
          </a:stretch>
        </p:blipFill>
        <p:spPr>
          <a:xfrm>
            <a:off x="6035040" y="3200400"/>
            <a:ext cx="2865312" cy="3326130"/>
          </a:xfrm>
        </p:spPr>
      </p:pic>
    </p:spTree>
  </p:cSld>
  <p:clrMapOvr>
    <a:masterClrMapping/>
  </p:clrMapOvr>
  <p:transition spd="med">
    <p:fade/>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R="0" rtl="0"/>
            <a:r>
              <a:rPr lang="en-US" altLang="zh-CN" b="1" kern="1600" baseline="0" dirty="0" smtClean="0">
                <a:latin typeface="Cambria"/>
              </a:rPr>
              <a:t>Technical Writing and the Web</a:t>
            </a:r>
            <a:endParaRPr lang="zh-CN" altLang="en-US" b="1" kern="1600" baseline="0" smtClean="0">
              <a:latin typeface="Cambria"/>
            </a:endParaRPr>
          </a:p>
        </p:txBody>
      </p:sp>
      <p:sp>
        <p:nvSpPr>
          <p:cNvPr id="3" name="Text Placeholder 2"/>
          <p:cNvSpPr>
            <a:spLocks noGrp="1"/>
          </p:cNvSpPr>
          <p:nvPr>
            <p:ph type="body" idx="13"/>
          </p:nvPr>
        </p:nvSpPr>
        <p:spPr/>
        <p:txBody>
          <a:bodyPr>
            <a:normAutofit/>
          </a:bodyPr>
          <a:lstStyle/>
          <a:p>
            <a:pPr marR="0" lvl="0" rtl="0"/>
            <a:r>
              <a:rPr lang="en-US" altLang="zh-CN" b="1" i="1" baseline="0" dirty="0" smtClean="0">
                <a:latin typeface="Cambria"/>
              </a:rPr>
              <a:t>Make text easy to scan</a:t>
            </a:r>
          </a:p>
        </p:txBody>
      </p:sp>
      <p:sp>
        <p:nvSpPr>
          <p:cNvPr id="4" name="Content Placeholder 3"/>
          <p:cNvSpPr>
            <a:spLocks noGrp="1"/>
          </p:cNvSpPr>
          <p:nvPr>
            <p:ph sz="half" idx="1"/>
          </p:nvPr>
        </p:nvSpPr>
        <p:spPr>
          <a:xfrm>
            <a:off x="457200" y="1490473"/>
            <a:ext cx="4038600" cy="2578142"/>
          </a:xfrm>
        </p:spPr>
        <p:txBody>
          <a:bodyPr/>
          <a:lstStyle/>
          <a:p>
            <a:pPr lvl="1"/>
            <a:r>
              <a:rPr lang="en-US" altLang="zh-CN" dirty="0"/>
              <a:t>Here are some guidelines</a:t>
            </a:r>
            <a:r>
              <a:rPr lang="zh-CN" altLang="en-US" dirty="0"/>
              <a:t> </a:t>
            </a:r>
            <a:r>
              <a:rPr lang="en-US" altLang="zh-CN" dirty="0"/>
              <a:t>to make your text easy to </a:t>
            </a:r>
            <a:r>
              <a:rPr lang="en-US" altLang="zh-CN" dirty="0" smtClean="0"/>
              <a:t>scan:</a:t>
            </a:r>
            <a:endParaRPr lang="en-US" altLang="zh-CN" dirty="0"/>
          </a:p>
          <a:p>
            <a:pPr lvl="2"/>
            <a:r>
              <a:rPr lang="en-US" altLang="zh-CN" dirty="0"/>
              <a:t>Meaningful headlines and subheading</a:t>
            </a:r>
          </a:p>
          <a:p>
            <a:pPr lvl="2"/>
            <a:r>
              <a:rPr lang="en-US" altLang="zh-CN" dirty="0"/>
              <a:t>Bulleted </a:t>
            </a:r>
            <a:r>
              <a:rPr lang="en-US" altLang="zh-CN" dirty="0" smtClean="0"/>
              <a:t>lists</a:t>
            </a:r>
            <a:endParaRPr lang="en-US" altLang="zh-CN" dirty="0"/>
          </a:p>
        </p:txBody>
      </p:sp>
      <p:pic>
        <p:nvPicPr>
          <p:cNvPr id="6" name="Picture Placeholder 5" descr="Scanner.png"/>
          <p:cNvPicPr>
            <a:picLocks noGrp="1" noChangeAspect="1"/>
          </p:cNvPicPr>
          <p:nvPr>
            <p:ph type="pic" sz="quarter" idx="15"/>
          </p:nvPr>
        </p:nvPicPr>
        <p:blipFill>
          <a:blip r:embed="rId3" cstate="print"/>
          <a:srcRect l="17737" r="17737"/>
          <a:stretch>
            <a:fillRect/>
          </a:stretch>
        </p:blipFill>
        <p:spPr>
          <a:xfrm>
            <a:off x="6035040" y="3200400"/>
            <a:ext cx="2865312" cy="3326130"/>
          </a:xfrm>
        </p:spPr>
      </p:pic>
    </p:spTree>
  </p:cSld>
  <p:clrMapOvr>
    <a:masterClrMapping/>
  </p:clrMapOvr>
  <p:transition spd="med">
    <p:fade/>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R="0" rtl="0"/>
            <a:r>
              <a:rPr lang="en-US" altLang="zh-CN" b="1" kern="1600" baseline="0" dirty="0" smtClean="0">
                <a:latin typeface="Cambria"/>
              </a:rPr>
              <a:t>Technical Writing and the Web</a:t>
            </a:r>
            <a:endParaRPr lang="zh-CN" altLang="en-US" b="1" kern="1600" baseline="0" smtClean="0">
              <a:latin typeface="Cambria"/>
            </a:endParaRPr>
          </a:p>
        </p:txBody>
      </p:sp>
      <p:sp>
        <p:nvSpPr>
          <p:cNvPr id="3" name="Text Placeholder 2"/>
          <p:cNvSpPr>
            <a:spLocks noGrp="1"/>
          </p:cNvSpPr>
          <p:nvPr>
            <p:ph type="body" idx="13"/>
          </p:nvPr>
        </p:nvSpPr>
        <p:spPr/>
        <p:txBody>
          <a:bodyPr>
            <a:normAutofit/>
          </a:bodyPr>
          <a:lstStyle/>
          <a:p>
            <a:pPr marR="0" lvl="0" rtl="0"/>
            <a:r>
              <a:rPr lang="en-US" altLang="zh-CN" b="1" i="1" baseline="0" dirty="0" smtClean="0">
                <a:latin typeface="Cambria"/>
              </a:rPr>
              <a:t>Make text easy to scan</a:t>
            </a:r>
          </a:p>
        </p:txBody>
      </p:sp>
      <p:sp>
        <p:nvSpPr>
          <p:cNvPr id="4" name="Content Placeholder 3"/>
          <p:cNvSpPr>
            <a:spLocks noGrp="1"/>
          </p:cNvSpPr>
          <p:nvPr>
            <p:ph sz="half" idx="1"/>
          </p:nvPr>
        </p:nvSpPr>
        <p:spPr>
          <a:xfrm>
            <a:off x="457200" y="1490472"/>
            <a:ext cx="4038600" cy="3060838"/>
          </a:xfrm>
        </p:spPr>
        <p:txBody>
          <a:bodyPr/>
          <a:lstStyle/>
          <a:p>
            <a:pPr lvl="1"/>
            <a:r>
              <a:rPr lang="en-US" altLang="zh-CN" dirty="0"/>
              <a:t>Here are some guidelines</a:t>
            </a:r>
            <a:r>
              <a:rPr lang="zh-CN" altLang="en-US" dirty="0"/>
              <a:t> </a:t>
            </a:r>
            <a:r>
              <a:rPr lang="en-US" altLang="zh-CN" dirty="0"/>
              <a:t>to make your text easy to </a:t>
            </a:r>
            <a:r>
              <a:rPr lang="en-US" altLang="zh-CN" dirty="0" smtClean="0"/>
              <a:t>scan:</a:t>
            </a:r>
            <a:endParaRPr lang="en-US" altLang="zh-CN" dirty="0"/>
          </a:p>
          <a:p>
            <a:pPr lvl="2"/>
            <a:r>
              <a:rPr lang="en-US" altLang="zh-CN" dirty="0"/>
              <a:t>Meaningful headlines and subheading</a:t>
            </a:r>
          </a:p>
          <a:p>
            <a:pPr lvl="2"/>
            <a:r>
              <a:rPr lang="en-US" altLang="zh-CN" dirty="0"/>
              <a:t>Bulleted lists</a:t>
            </a:r>
          </a:p>
          <a:p>
            <a:pPr lvl="2"/>
            <a:r>
              <a:rPr lang="en-US" altLang="zh-CN" dirty="0" smtClean="0"/>
              <a:t>Tables</a:t>
            </a:r>
            <a:endParaRPr lang="en-US" altLang="zh-CN" dirty="0"/>
          </a:p>
        </p:txBody>
      </p:sp>
      <p:pic>
        <p:nvPicPr>
          <p:cNvPr id="6" name="Picture Placeholder 5" descr="Scanner.png"/>
          <p:cNvPicPr>
            <a:picLocks noGrp="1" noChangeAspect="1"/>
          </p:cNvPicPr>
          <p:nvPr>
            <p:ph type="pic" sz="quarter" idx="15"/>
          </p:nvPr>
        </p:nvPicPr>
        <p:blipFill>
          <a:blip r:embed="rId3" cstate="print"/>
          <a:srcRect l="17737" r="17737"/>
          <a:stretch>
            <a:fillRect/>
          </a:stretch>
        </p:blipFill>
        <p:spPr>
          <a:xfrm>
            <a:off x="6035040" y="3200400"/>
            <a:ext cx="2865312" cy="3326130"/>
          </a:xfrm>
        </p:spPr>
      </p:pic>
    </p:spTree>
  </p:cSld>
  <p:clrMapOvr>
    <a:masterClrMapping/>
  </p:clrMapOvr>
  <p:transition spd="med">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R="0" rtl="0"/>
            <a:r>
              <a:rPr lang="en-US" altLang="zh-CN" b="1" kern="1600" baseline="0" dirty="0" smtClean="0">
                <a:latin typeface="Cambria"/>
              </a:rPr>
              <a:t>Technical Writing and the Web</a:t>
            </a:r>
            <a:endParaRPr lang="zh-CN" altLang="en-US" b="1" kern="1600" baseline="0" dirty="0" smtClean="0">
              <a:latin typeface="Cambria"/>
            </a:endParaRPr>
          </a:p>
        </p:txBody>
      </p:sp>
      <p:sp>
        <p:nvSpPr>
          <p:cNvPr id="3" name="Text Placeholder 2"/>
          <p:cNvSpPr>
            <a:spLocks noGrp="1"/>
          </p:cNvSpPr>
          <p:nvPr>
            <p:ph type="body" idx="13"/>
          </p:nvPr>
        </p:nvSpPr>
        <p:spPr>
          <a:xfrm>
            <a:off x="457200" y="981116"/>
            <a:ext cx="8686800" cy="542885"/>
          </a:xfrm>
        </p:spPr>
        <p:txBody>
          <a:bodyPr>
            <a:normAutofit/>
          </a:bodyPr>
          <a:lstStyle/>
          <a:p>
            <a:r>
              <a:rPr lang="en-US" altLang="zh-CN" b="1" i="1" dirty="0" smtClean="0">
                <a:latin typeface="Cambria"/>
              </a:rPr>
              <a:t>When is a white paper considered “technical communication”?</a:t>
            </a:r>
          </a:p>
        </p:txBody>
      </p:sp>
      <p:sp>
        <p:nvSpPr>
          <p:cNvPr id="4" name="Content Placeholder 3"/>
          <p:cNvSpPr>
            <a:spLocks noGrp="1"/>
          </p:cNvSpPr>
          <p:nvPr>
            <p:ph sz="half" idx="1"/>
          </p:nvPr>
        </p:nvSpPr>
        <p:spPr>
          <a:xfrm>
            <a:off x="457200" y="1490472"/>
            <a:ext cx="4953000" cy="3282053"/>
          </a:xfrm>
        </p:spPr>
        <p:txBody>
          <a:bodyPr/>
          <a:lstStyle/>
          <a:p>
            <a:pPr lvl="1"/>
            <a:r>
              <a:rPr lang="en-GB" altLang="zh-CN" dirty="0"/>
              <a:t>Examples from STC Website</a:t>
            </a:r>
            <a:endParaRPr lang="en-US" altLang="zh-CN" dirty="0"/>
          </a:p>
          <a:p>
            <a:pPr lvl="2"/>
            <a:r>
              <a:rPr lang="en-US" altLang="zh-CN" dirty="0"/>
              <a:t>Software instructions help users be more successful on their own, improving how easily those products gain acceptance into the marketplace and reducing costs to support them</a:t>
            </a:r>
            <a:r>
              <a:rPr lang="en-US" altLang="zh-CN" dirty="0" smtClean="0"/>
              <a:t>.</a:t>
            </a:r>
            <a:endParaRPr lang="en-US" altLang="zh-CN" dirty="0"/>
          </a:p>
        </p:txBody>
      </p:sp>
      <p:pic>
        <p:nvPicPr>
          <p:cNvPr id="10" name="Picture Placeholder 9" descr="STC_Mod3.png"/>
          <p:cNvPicPr>
            <a:picLocks noGrp="1" noChangeAspect="1"/>
          </p:cNvPicPr>
          <p:nvPr>
            <p:ph type="pic" sz="quarter" idx="15"/>
          </p:nvPr>
        </p:nvPicPr>
        <p:blipFill>
          <a:blip r:embed="rId3" cstate="print"/>
          <a:stretch>
            <a:fillRect/>
          </a:stretch>
        </p:blipFill>
        <p:spPr>
          <a:xfrm>
            <a:off x="5486400" y="1828801"/>
            <a:ext cx="3143251" cy="1571625"/>
          </a:xfrm>
          <a:prstGeom prst="rect">
            <a:avLst/>
          </a:prstGeom>
          <a:noFill/>
          <a:ln>
            <a:noFill/>
          </a:ln>
        </p:spPr>
      </p:pic>
    </p:spTree>
  </p:cSld>
  <p:clrMapOvr>
    <a:masterClrMapping/>
  </p:clrMapOvr>
  <p:transition spd="med">
    <p:fade/>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R="0" rtl="0"/>
            <a:r>
              <a:rPr lang="en-US" altLang="zh-CN" b="1" kern="1600" baseline="0" dirty="0" smtClean="0">
                <a:latin typeface="Cambria"/>
              </a:rPr>
              <a:t>Technical Writing and the Web</a:t>
            </a:r>
            <a:endParaRPr lang="zh-CN" altLang="en-US" b="1" kern="1600" baseline="0" smtClean="0">
              <a:latin typeface="Cambria"/>
            </a:endParaRPr>
          </a:p>
        </p:txBody>
      </p:sp>
      <p:sp>
        <p:nvSpPr>
          <p:cNvPr id="3" name="Text Placeholder 2"/>
          <p:cNvSpPr>
            <a:spLocks noGrp="1"/>
          </p:cNvSpPr>
          <p:nvPr>
            <p:ph type="body" idx="13"/>
          </p:nvPr>
        </p:nvSpPr>
        <p:spPr/>
        <p:txBody>
          <a:bodyPr>
            <a:normAutofit/>
          </a:bodyPr>
          <a:lstStyle/>
          <a:p>
            <a:pPr marR="0" lvl="0" rtl="0"/>
            <a:r>
              <a:rPr lang="en-US" altLang="zh-CN" b="1" i="1" baseline="0" dirty="0" smtClean="0">
                <a:latin typeface="Cambria"/>
              </a:rPr>
              <a:t>Make text easy to scan</a:t>
            </a:r>
          </a:p>
        </p:txBody>
      </p:sp>
      <p:sp>
        <p:nvSpPr>
          <p:cNvPr id="4" name="Content Placeholder 3"/>
          <p:cNvSpPr>
            <a:spLocks noGrp="1"/>
          </p:cNvSpPr>
          <p:nvPr>
            <p:ph sz="half" idx="1"/>
          </p:nvPr>
        </p:nvSpPr>
        <p:spPr>
          <a:xfrm>
            <a:off x="457200" y="1490472"/>
            <a:ext cx="4038600" cy="3543534"/>
          </a:xfrm>
        </p:spPr>
        <p:txBody>
          <a:bodyPr/>
          <a:lstStyle/>
          <a:p>
            <a:pPr lvl="1"/>
            <a:r>
              <a:rPr lang="en-US" altLang="zh-CN" dirty="0"/>
              <a:t>Here are some guidelines</a:t>
            </a:r>
            <a:r>
              <a:rPr lang="zh-CN" altLang="en-US" dirty="0"/>
              <a:t> </a:t>
            </a:r>
            <a:r>
              <a:rPr lang="en-US" altLang="zh-CN" dirty="0"/>
              <a:t>to make your text easy to </a:t>
            </a:r>
            <a:r>
              <a:rPr lang="en-US" altLang="zh-CN" dirty="0" smtClean="0"/>
              <a:t>scan:</a:t>
            </a:r>
            <a:endParaRPr lang="en-US" altLang="zh-CN" dirty="0"/>
          </a:p>
          <a:p>
            <a:pPr lvl="2"/>
            <a:r>
              <a:rPr lang="en-US" altLang="zh-CN" dirty="0"/>
              <a:t>Meaningful headlines and subheading</a:t>
            </a:r>
          </a:p>
          <a:p>
            <a:pPr lvl="2"/>
            <a:r>
              <a:rPr lang="en-US" altLang="zh-CN" dirty="0"/>
              <a:t>Bulleted lists</a:t>
            </a:r>
          </a:p>
          <a:p>
            <a:pPr lvl="2"/>
            <a:r>
              <a:rPr lang="en-US" altLang="zh-CN" dirty="0"/>
              <a:t>Tables</a:t>
            </a:r>
          </a:p>
          <a:p>
            <a:pPr lvl="2"/>
            <a:r>
              <a:rPr lang="en-US" altLang="zh-CN" dirty="0"/>
              <a:t>Short </a:t>
            </a:r>
            <a:r>
              <a:rPr lang="en-US" altLang="zh-CN" dirty="0" smtClean="0"/>
              <a:t>paragraphs</a:t>
            </a:r>
            <a:endParaRPr lang="en-US" altLang="zh-CN" dirty="0"/>
          </a:p>
        </p:txBody>
      </p:sp>
      <p:pic>
        <p:nvPicPr>
          <p:cNvPr id="6" name="Picture Placeholder 5" descr="Scanner.png"/>
          <p:cNvPicPr>
            <a:picLocks noGrp="1" noChangeAspect="1"/>
          </p:cNvPicPr>
          <p:nvPr>
            <p:ph type="pic" sz="quarter" idx="15"/>
          </p:nvPr>
        </p:nvPicPr>
        <p:blipFill>
          <a:blip r:embed="rId3" cstate="print"/>
          <a:srcRect l="17737" r="17737"/>
          <a:stretch>
            <a:fillRect/>
          </a:stretch>
        </p:blipFill>
        <p:spPr>
          <a:xfrm>
            <a:off x="6035040" y="3200400"/>
            <a:ext cx="2865312" cy="3326130"/>
          </a:xfrm>
        </p:spPr>
      </p:pic>
    </p:spTree>
  </p:cSld>
  <p:clrMapOvr>
    <a:masterClrMapping/>
  </p:clrMapOvr>
  <p:transition spd="med">
    <p:fade/>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R="0" rtl="0"/>
            <a:r>
              <a:rPr lang="en-US" altLang="zh-CN" b="1" kern="1600" baseline="0" dirty="0" smtClean="0">
                <a:latin typeface="Cambria"/>
              </a:rPr>
              <a:t>Technical Writing and the Web</a:t>
            </a:r>
            <a:endParaRPr lang="zh-CN" altLang="en-US" b="1" kern="1600" baseline="0" smtClean="0">
              <a:latin typeface="Cambria"/>
            </a:endParaRPr>
          </a:p>
        </p:txBody>
      </p:sp>
      <p:sp>
        <p:nvSpPr>
          <p:cNvPr id="3" name="Text Placeholder 2"/>
          <p:cNvSpPr>
            <a:spLocks noGrp="1"/>
          </p:cNvSpPr>
          <p:nvPr>
            <p:ph type="body" idx="13"/>
          </p:nvPr>
        </p:nvSpPr>
        <p:spPr/>
        <p:txBody>
          <a:bodyPr>
            <a:normAutofit/>
          </a:bodyPr>
          <a:lstStyle/>
          <a:p>
            <a:pPr marR="0" lvl="0" rtl="0"/>
            <a:r>
              <a:rPr lang="en-US" altLang="zh-CN" b="1" i="1" baseline="0" dirty="0" smtClean="0">
                <a:latin typeface="Cambria"/>
              </a:rPr>
              <a:t>Make text easy to scan</a:t>
            </a:r>
          </a:p>
        </p:txBody>
      </p:sp>
      <p:sp>
        <p:nvSpPr>
          <p:cNvPr id="4" name="Content Placeholder 3"/>
          <p:cNvSpPr>
            <a:spLocks noGrp="1"/>
          </p:cNvSpPr>
          <p:nvPr>
            <p:ph sz="half" idx="1"/>
          </p:nvPr>
        </p:nvSpPr>
        <p:spPr>
          <a:xfrm>
            <a:off x="457200" y="1490473"/>
            <a:ext cx="4038600" cy="4026230"/>
          </a:xfrm>
        </p:spPr>
        <p:txBody>
          <a:bodyPr/>
          <a:lstStyle/>
          <a:p>
            <a:pPr lvl="1"/>
            <a:r>
              <a:rPr lang="en-US" altLang="zh-CN" dirty="0"/>
              <a:t>Here are some guidelines</a:t>
            </a:r>
            <a:r>
              <a:rPr lang="zh-CN" altLang="en-US" dirty="0"/>
              <a:t> </a:t>
            </a:r>
            <a:r>
              <a:rPr lang="en-US" altLang="zh-CN" dirty="0"/>
              <a:t>to make your text easy to </a:t>
            </a:r>
            <a:r>
              <a:rPr lang="en-US" altLang="zh-CN" dirty="0" smtClean="0"/>
              <a:t>scan:</a:t>
            </a:r>
            <a:endParaRPr lang="en-US" altLang="zh-CN" dirty="0"/>
          </a:p>
          <a:p>
            <a:pPr lvl="2"/>
            <a:r>
              <a:rPr lang="en-US" altLang="zh-CN" dirty="0"/>
              <a:t>Meaningful headlines and subheading</a:t>
            </a:r>
          </a:p>
          <a:p>
            <a:pPr lvl="2"/>
            <a:r>
              <a:rPr lang="en-US" altLang="zh-CN" dirty="0"/>
              <a:t>Bulleted lists</a:t>
            </a:r>
          </a:p>
          <a:p>
            <a:pPr lvl="2"/>
            <a:r>
              <a:rPr lang="en-US" altLang="zh-CN" dirty="0"/>
              <a:t>Tables</a:t>
            </a:r>
          </a:p>
          <a:p>
            <a:pPr lvl="2"/>
            <a:r>
              <a:rPr lang="en-US" altLang="zh-CN" dirty="0"/>
              <a:t>Short paragraphs</a:t>
            </a:r>
          </a:p>
          <a:p>
            <a:pPr lvl="2"/>
            <a:r>
              <a:rPr lang="en-US" altLang="zh-CN" dirty="0"/>
              <a:t>Bold </a:t>
            </a:r>
            <a:r>
              <a:rPr lang="en-US" altLang="zh-CN" dirty="0" smtClean="0"/>
              <a:t>text</a:t>
            </a:r>
            <a:endParaRPr lang="en-US" altLang="zh-CN" dirty="0"/>
          </a:p>
        </p:txBody>
      </p:sp>
      <p:pic>
        <p:nvPicPr>
          <p:cNvPr id="6" name="Picture Placeholder 5" descr="Scanner.png"/>
          <p:cNvPicPr>
            <a:picLocks noGrp="1" noChangeAspect="1"/>
          </p:cNvPicPr>
          <p:nvPr>
            <p:ph type="pic" sz="quarter" idx="15"/>
          </p:nvPr>
        </p:nvPicPr>
        <p:blipFill>
          <a:blip r:embed="rId3" cstate="print"/>
          <a:srcRect l="17737" r="17737"/>
          <a:stretch>
            <a:fillRect/>
          </a:stretch>
        </p:blipFill>
        <p:spPr>
          <a:xfrm>
            <a:off x="6035040" y="3200400"/>
            <a:ext cx="2865312" cy="3326130"/>
          </a:xfrm>
        </p:spPr>
      </p:pic>
    </p:spTree>
  </p:cSld>
  <p:clrMapOvr>
    <a:masterClrMapping/>
  </p:clrMapOvr>
  <p:transition spd="med">
    <p:fade/>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R="0" rtl="0"/>
            <a:r>
              <a:rPr lang="en-US" altLang="zh-CN" b="1" kern="1600" baseline="0" dirty="0" smtClean="0">
                <a:latin typeface="Cambria"/>
              </a:rPr>
              <a:t>Technical Writing and the Web</a:t>
            </a:r>
            <a:endParaRPr lang="zh-CN" altLang="en-US" b="1" kern="1600" baseline="0" smtClean="0">
              <a:latin typeface="Cambria"/>
            </a:endParaRPr>
          </a:p>
        </p:txBody>
      </p:sp>
      <p:sp>
        <p:nvSpPr>
          <p:cNvPr id="3" name="Text Placeholder 2"/>
          <p:cNvSpPr>
            <a:spLocks noGrp="1"/>
          </p:cNvSpPr>
          <p:nvPr>
            <p:ph type="body" idx="13"/>
          </p:nvPr>
        </p:nvSpPr>
        <p:spPr/>
        <p:txBody>
          <a:bodyPr>
            <a:normAutofit/>
          </a:bodyPr>
          <a:lstStyle/>
          <a:p>
            <a:pPr marR="0" lvl="0" rtl="0"/>
            <a:r>
              <a:rPr lang="en-US" altLang="zh-CN" b="1" i="1" baseline="0" dirty="0" smtClean="0">
                <a:latin typeface="Cambria"/>
              </a:rPr>
              <a:t>Make text easy to scan</a:t>
            </a:r>
          </a:p>
        </p:txBody>
      </p:sp>
      <p:sp>
        <p:nvSpPr>
          <p:cNvPr id="4" name="Content Placeholder 3"/>
          <p:cNvSpPr>
            <a:spLocks noGrp="1"/>
          </p:cNvSpPr>
          <p:nvPr>
            <p:ph sz="half" idx="1"/>
          </p:nvPr>
        </p:nvSpPr>
        <p:spPr>
          <a:xfrm>
            <a:off x="457200" y="1490473"/>
            <a:ext cx="4038600" cy="4508927"/>
          </a:xfrm>
        </p:spPr>
        <p:txBody>
          <a:bodyPr/>
          <a:lstStyle/>
          <a:p>
            <a:pPr lvl="1"/>
            <a:r>
              <a:rPr lang="en-US" altLang="zh-CN" dirty="0"/>
              <a:t>Here are some guidelines</a:t>
            </a:r>
            <a:r>
              <a:rPr lang="zh-CN" altLang="en-US" dirty="0"/>
              <a:t> </a:t>
            </a:r>
            <a:r>
              <a:rPr lang="en-US" altLang="zh-CN" dirty="0"/>
              <a:t>to make your text easy to </a:t>
            </a:r>
            <a:r>
              <a:rPr lang="en-US" altLang="zh-CN" dirty="0" smtClean="0"/>
              <a:t>scan:</a:t>
            </a:r>
            <a:endParaRPr lang="en-US" altLang="zh-CN" dirty="0"/>
          </a:p>
          <a:p>
            <a:pPr lvl="2"/>
            <a:r>
              <a:rPr lang="en-US" altLang="zh-CN" dirty="0"/>
              <a:t>Meaningful headlines and subheading</a:t>
            </a:r>
          </a:p>
          <a:p>
            <a:pPr lvl="2"/>
            <a:r>
              <a:rPr lang="en-US" altLang="zh-CN" dirty="0"/>
              <a:t>Bulleted lists</a:t>
            </a:r>
          </a:p>
          <a:p>
            <a:pPr lvl="2"/>
            <a:r>
              <a:rPr lang="en-US" altLang="zh-CN" dirty="0"/>
              <a:t>Tables</a:t>
            </a:r>
          </a:p>
          <a:p>
            <a:pPr lvl="2"/>
            <a:r>
              <a:rPr lang="en-US" altLang="zh-CN" dirty="0"/>
              <a:t>Short paragraphs</a:t>
            </a:r>
          </a:p>
          <a:p>
            <a:pPr lvl="2"/>
            <a:r>
              <a:rPr lang="en-US" altLang="zh-CN" dirty="0"/>
              <a:t>Bold text</a:t>
            </a:r>
          </a:p>
          <a:p>
            <a:pPr lvl="2"/>
            <a:r>
              <a:rPr lang="en-US" altLang="zh-CN" dirty="0"/>
              <a:t>Pull </a:t>
            </a:r>
            <a:r>
              <a:rPr lang="en-US" altLang="zh-CN" dirty="0" smtClean="0"/>
              <a:t>quotes</a:t>
            </a:r>
            <a:endParaRPr lang="en-US" altLang="zh-CN" dirty="0"/>
          </a:p>
        </p:txBody>
      </p:sp>
      <p:pic>
        <p:nvPicPr>
          <p:cNvPr id="6" name="Picture Placeholder 5" descr="Scanner.png"/>
          <p:cNvPicPr>
            <a:picLocks noGrp="1" noChangeAspect="1"/>
          </p:cNvPicPr>
          <p:nvPr>
            <p:ph type="pic" sz="quarter" idx="15"/>
          </p:nvPr>
        </p:nvPicPr>
        <p:blipFill>
          <a:blip r:embed="rId3" cstate="print"/>
          <a:srcRect l="17737" r="17737"/>
          <a:stretch>
            <a:fillRect/>
          </a:stretch>
        </p:blipFill>
        <p:spPr>
          <a:xfrm>
            <a:off x="6035040" y="3200400"/>
            <a:ext cx="2865312" cy="3326130"/>
          </a:xfrm>
        </p:spPr>
      </p:pic>
    </p:spTree>
  </p:cSld>
  <p:clrMapOvr>
    <a:masterClrMapping/>
  </p:clrMapOvr>
  <p:transition spd="med">
    <p:fade/>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R="0" rtl="0"/>
            <a:r>
              <a:rPr lang="en-US" altLang="zh-CN" b="1" kern="1600" baseline="0" dirty="0" smtClean="0">
                <a:latin typeface="Cambria"/>
              </a:rPr>
              <a:t>Technical Writing and the Web</a:t>
            </a:r>
            <a:endParaRPr lang="zh-CN" altLang="en-US" b="1" kern="1600" baseline="0" smtClean="0">
              <a:latin typeface="Cambria"/>
            </a:endParaRPr>
          </a:p>
        </p:txBody>
      </p:sp>
      <p:sp>
        <p:nvSpPr>
          <p:cNvPr id="3" name="Text Placeholder 2"/>
          <p:cNvSpPr>
            <a:spLocks noGrp="1"/>
          </p:cNvSpPr>
          <p:nvPr>
            <p:ph type="body" idx="13"/>
          </p:nvPr>
        </p:nvSpPr>
        <p:spPr/>
        <p:txBody>
          <a:bodyPr>
            <a:normAutofit/>
          </a:bodyPr>
          <a:lstStyle/>
          <a:p>
            <a:pPr marR="0" lvl="0" rtl="0"/>
            <a:r>
              <a:rPr lang="en-US" altLang="zh-CN" b="1" i="1" baseline="0" dirty="0" smtClean="0">
                <a:latin typeface="Cambria"/>
              </a:rPr>
              <a:t>Write for the World</a:t>
            </a:r>
          </a:p>
        </p:txBody>
      </p:sp>
      <p:sp>
        <p:nvSpPr>
          <p:cNvPr id="4" name="Content Placeholder 3"/>
          <p:cNvSpPr>
            <a:spLocks noGrp="1"/>
          </p:cNvSpPr>
          <p:nvPr>
            <p:ph sz="half" idx="1"/>
          </p:nvPr>
        </p:nvSpPr>
        <p:spPr>
          <a:xfrm>
            <a:off x="457200" y="1490473"/>
            <a:ext cx="5334000" cy="472437"/>
          </a:xfrm>
        </p:spPr>
        <p:txBody>
          <a:bodyPr/>
          <a:lstStyle/>
          <a:p>
            <a:pPr lvl="1"/>
            <a:r>
              <a:rPr lang="en-US" altLang="zh-CN" dirty="0"/>
              <a:t>We write using US English. </a:t>
            </a:r>
            <a:endParaRPr lang="en-US" altLang="zh-CN" dirty="0" smtClean="0"/>
          </a:p>
        </p:txBody>
      </p:sp>
      <p:pic>
        <p:nvPicPr>
          <p:cNvPr id="6" name="Picture Placeholder 5" descr="microsoft-manual-style-for-technical-publications-corporation-paperback-cover-art.jpg"/>
          <p:cNvPicPr>
            <a:picLocks noGrp="1" noChangeAspect="1"/>
          </p:cNvPicPr>
          <p:nvPr>
            <p:ph type="pic" sz="quarter" idx="15"/>
          </p:nvPr>
        </p:nvPicPr>
        <p:blipFill>
          <a:blip r:embed="rId3" cstate="print"/>
          <a:srcRect t="4477" b="4477"/>
          <a:stretch>
            <a:fillRect/>
          </a:stretch>
        </p:blipFill>
        <p:spPr>
          <a:xfrm>
            <a:off x="5943600" y="3291840"/>
            <a:ext cx="2794000" cy="3243378"/>
          </a:xfrm>
        </p:spPr>
      </p:pic>
    </p:spTree>
  </p:cSld>
  <p:clrMapOvr>
    <a:masterClrMapping/>
  </p:clrMapOvr>
  <p:transition spd="med">
    <p:fade/>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R="0" rtl="0"/>
            <a:r>
              <a:rPr lang="en-US" altLang="zh-CN" b="1" kern="1600" baseline="0" dirty="0" smtClean="0">
                <a:latin typeface="Cambria"/>
              </a:rPr>
              <a:t>Technical Writing and the Web</a:t>
            </a:r>
            <a:endParaRPr lang="zh-CN" altLang="en-US" b="1" kern="1600" baseline="0" smtClean="0">
              <a:latin typeface="Cambria"/>
            </a:endParaRPr>
          </a:p>
        </p:txBody>
      </p:sp>
      <p:sp>
        <p:nvSpPr>
          <p:cNvPr id="3" name="Text Placeholder 2"/>
          <p:cNvSpPr>
            <a:spLocks noGrp="1"/>
          </p:cNvSpPr>
          <p:nvPr>
            <p:ph type="body" idx="13"/>
          </p:nvPr>
        </p:nvSpPr>
        <p:spPr/>
        <p:txBody>
          <a:bodyPr>
            <a:normAutofit/>
          </a:bodyPr>
          <a:lstStyle/>
          <a:p>
            <a:pPr marR="0" lvl="0" rtl="0"/>
            <a:r>
              <a:rPr lang="en-US" altLang="zh-CN" b="1" i="1" baseline="0" dirty="0" smtClean="0">
                <a:latin typeface="Cambria"/>
              </a:rPr>
              <a:t>Write for the World</a:t>
            </a:r>
          </a:p>
        </p:txBody>
      </p:sp>
      <p:sp>
        <p:nvSpPr>
          <p:cNvPr id="4" name="Content Placeholder 3"/>
          <p:cNvSpPr>
            <a:spLocks noGrp="1"/>
          </p:cNvSpPr>
          <p:nvPr>
            <p:ph sz="half" idx="1"/>
          </p:nvPr>
        </p:nvSpPr>
        <p:spPr>
          <a:xfrm>
            <a:off x="457200" y="1490473"/>
            <a:ext cx="5334000" cy="1415259"/>
          </a:xfrm>
        </p:spPr>
        <p:txBody>
          <a:bodyPr/>
          <a:lstStyle/>
          <a:p>
            <a:pPr lvl="1"/>
            <a:r>
              <a:rPr lang="en-US" altLang="zh-CN" dirty="0"/>
              <a:t>We write using US English. </a:t>
            </a:r>
            <a:endParaRPr lang="en-US" altLang="zh-CN" dirty="0" smtClean="0"/>
          </a:p>
          <a:p>
            <a:pPr lvl="1"/>
            <a:r>
              <a:rPr lang="en-US" altLang="zh-CN" dirty="0" smtClean="0"/>
              <a:t>We </a:t>
            </a:r>
            <a:r>
              <a:rPr lang="en-US" altLang="zh-CN" dirty="0"/>
              <a:t>need to be understood around the world. </a:t>
            </a:r>
            <a:endParaRPr lang="en-US" altLang="zh-CN" dirty="0" smtClean="0"/>
          </a:p>
        </p:txBody>
      </p:sp>
      <p:pic>
        <p:nvPicPr>
          <p:cNvPr id="6" name="Picture Placeholder 5" descr="microsoft-manual-style-for-technical-publications-corporation-paperback-cover-art.jpg"/>
          <p:cNvPicPr>
            <a:picLocks noGrp="1" noChangeAspect="1"/>
          </p:cNvPicPr>
          <p:nvPr>
            <p:ph type="pic" sz="quarter" idx="15"/>
          </p:nvPr>
        </p:nvPicPr>
        <p:blipFill>
          <a:blip r:embed="rId3" cstate="print"/>
          <a:srcRect t="4477" b="4477"/>
          <a:stretch>
            <a:fillRect/>
          </a:stretch>
        </p:blipFill>
        <p:spPr>
          <a:xfrm>
            <a:off x="5943600" y="3291840"/>
            <a:ext cx="2794000" cy="3243378"/>
          </a:xfrm>
        </p:spPr>
      </p:pic>
    </p:spTree>
  </p:cSld>
  <p:clrMapOvr>
    <a:masterClrMapping/>
  </p:clrMapOvr>
  <p:transition spd="med">
    <p:fade/>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R="0" rtl="0"/>
            <a:r>
              <a:rPr lang="en-US" altLang="zh-CN" b="1" kern="1600" baseline="0" dirty="0" smtClean="0">
                <a:latin typeface="Cambria"/>
              </a:rPr>
              <a:t>Technical Writing and the Web</a:t>
            </a:r>
            <a:endParaRPr lang="zh-CN" altLang="en-US" b="1" kern="1600" baseline="0" smtClean="0">
              <a:latin typeface="Cambria"/>
            </a:endParaRPr>
          </a:p>
        </p:txBody>
      </p:sp>
      <p:sp>
        <p:nvSpPr>
          <p:cNvPr id="3" name="Text Placeholder 2"/>
          <p:cNvSpPr>
            <a:spLocks noGrp="1"/>
          </p:cNvSpPr>
          <p:nvPr>
            <p:ph type="body" idx="13"/>
          </p:nvPr>
        </p:nvSpPr>
        <p:spPr/>
        <p:txBody>
          <a:bodyPr>
            <a:normAutofit/>
          </a:bodyPr>
          <a:lstStyle/>
          <a:p>
            <a:pPr marR="0" lvl="0" rtl="0"/>
            <a:r>
              <a:rPr lang="en-US" altLang="zh-CN" b="1" i="1" baseline="0" dirty="0" smtClean="0">
                <a:latin typeface="Cambria"/>
              </a:rPr>
              <a:t>Write for the World</a:t>
            </a:r>
          </a:p>
        </p:txBody>
      </p:sp>
      <p:sp>
        <p:nvSpPr>
          <p:cNvPr id="4" name="Content Placeholder 3"/>
          <p:cNvSpPr>
            <a:spLocks noGrp="1"/>
          </p:cNvSpPr>
          <p:nvPr>
            <p:ph sz="half" idx="1"/>
          </p:nvPr>
        </p:nvSpPr>
        <p:spPr>
          <a:xfrm>
            <a:off x="457200" y="1490473"/>
            <a:ext cx="5334000" cy="472437"/>
          </a:xfrm>
        </p:spPr>
        <p:txBody>
          <a:bodyPr/>
          <a:lstStyle/>
          <a:p>
            <a:pPr lvl="1"/>
            <a:r>
              <a:rPr lang="en-US" altLang="zh-CN" dirty="0" smtClean="0"/>
              <a:t>Do </a:t>
            </a:r>
            <a:r>
              <a:rPr lang="en-US" altLang="zh-CN" dirty="0"/>
              <a:t>the </a:t>
            </a:r>
            <a:r>
              <a:rPr lang="en-US" altLang="zh-CN" dirty="0" smtClean="0"/>
              <a:t>following:</a:t>
            </a:r>
            <a:endParaRPr lang="en-US" altLang="zh-CN" dirty="0"/>
          </a:p>
        </p:txBody>
      </p:sp>
      <p:pic>
        <p:nvPicPr>
          <p:cNvPr id="6" name="Picture Placeholder 5" descr="microsoft-manual-style-for-technical-publications-corporation-paperback-cover-art.jpg"/>
          <p:cNvPicPr>
            <a:picLocks noGrp="1" noChangeAspect="1"/>
          </p:cNvPicPr>
          <p:nvPr>
            <p:ph type="pic" sz="quarter" idx="15"/>
          </p:nvPr>
        </p:nvPicPr>
        <p:blipFill>
          <a:blip r:embed="rId3" cstate="print"/>
          <a:srcRect t="4477" b="4477"/>
          <a:stretch>
            <a:fillRect/>
          </a:stretch>
        </p:blipFill>
        <p:spPr>
          <a:xfrm>
            <a:off x="5943600" y="3291840"/>
            <a:ext cx="2794000" cy="3243378"/>
          </a:xfrm>
        </p:spPr>
      </p:pic>
    </p:spTree>
  </p:cSld>
  <p:clrMapOvr>
    <a:masterClrMapping/>
  </p:clrMapOvr>
  <p:transition spd="med">
    <p:fade/>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R="0" rtl="0"/>
            <a:r>
              <a:rPr lang="en-US" altLang="zh-CN" b="1" kern="1600" baseline="0" dirty="0" smtClean="0">
                <a:latin typeface="Cambria"/>
              </a:rPr>
              <a:t>Technical Writing and the Web</a:t>
            </a:r>
            <a:endParaRPr lang="zh-CN" altLang="en-US" b="1" kern="1600" baseline="0" smtClean="0">
              <a:latin typeface="Cambria"/>
            </a:endParaRPr>
          </a:p>
        </p:txBody>
      </p:sp>
      <p:sp>
        <p:nvSpPr>
          <p:cNvPr id="3" name="Text Placeholder 2"/>
          <p:cNvSpPr>
            <a:spLocks noGrp="1"/>
          </p:cNvSpPr>
          <p:nvPr>
            <p:ph type="body" idx="13"/>
          </p:nvPr>
        </p:nvSpPr>
        <p:spPr/>
        <p:txBody>
          <a:bodyPr>
            <a:normAutofit/>
          </a:bodyPr>
          <a:lstStyle/>
          <a:p>
            <a:pPr marR="0" lvl="0" rtl="0"/>
            <a:r>
              <a:rPr lang="en-US" altLang="zh-CN" b="1" i="1" baseline="0" dirty="0" smtClean="0">
                <a:latin typeface="Cambria"/>
              </a:rPr>
              <a:t>Write for the World</a:t>
            </a:r>
          </a:p>
        </p:txBody>
      </p:sp>
      <p:sp>
        <p:nvSpPr>
          <p:cNvPr id="4" name="Content Placeholder 3"/>
          <p:cNvSpPr>
            <a:spLocks noGrp="1"/>
          </p:cNvSpPr>
          <p:nvPr>
            <p:ph sz="half" idx="1"/>
          </p:nvPr>
        </p:nvSpPr>
        <p:spPr>
          <a:xfrm>
            <a:off x="457200" y="1490473"/>
            <a:ext cx="5334000" cy="1335237"/>
          </a:xfrm>
        </p:spPr>
        <p:txBody>
          <a:bodyPr/>
          <a:lstStyle/>
          <a:p>
            <a:pPr lvl="1"/>
            <a:r>
              <a:rPr lang="en-US" altLang="zh-CN" dirty="0" smtClean="0"/>
              <a:t>Do </a:t>
            </a:r>
            <a:r>
              <a:rPr lang="en-US" altLang="zh-CN" dirty="0"/>
              <a:t>the </a:t>
            </a:r>
            <a:r>
              <a:rPr lang="en-US" altLang="zh-CN" dirty="0" smtClean="0"/>
              <a:t>following:</a:t>
            </a:r>
            <a:endParaRPr lang="en-US" altLang="zh-CN" dirty="0"/>
          </a:p>
          <a:p>
            <a:pPr lvl="2"/>
            <a:r>
              <a:rPr lang="en-US" altLang="zh-CN" dirty="0"/>
              <a:t>Always use the simplest and most specific word possible</a:t>
            </a:r>
            <a:r>
              <a:rPr lang="en-US" altLang="zh-CN" dirty="0" smtClean="0"/>
              <a:t>.</a:t>
            </a:r>
            <a:endParaRPr lang="en-US" altLang="zh-CN" dirty="0"/>
          </a:p>
        </p:txBody>
      </p:sp>
      <p:pic>
        <p:nvPicPr>
          <p:cNvPr id="6" name="Picture Placeholder 5" descr="microsoft-manual-style-for-technical-publications-corporation-paperback-cover-art.jpg"/>
          <p:cNvPicPr>
            <a:picLocks noGrp="1" noChangeAspect="1"/>
          </p:cNvPicPr>
          <p:nvPr>
            <p:ph type="pic" sz="quarter" idx="15"/>
          </p:nvPr>
        </p:nvPicPr>
        <p:blipFill>
          <a:blip r:embed="rId3" cstate="print"/>
          <a:srcRect t="4477" b="4477"/>
          <a:stretch>
            <a:fillRect/>
          </a:stretch>
        </p:blipFill>
        <p:spPr>
          <a:xfrm>
            <a:off x="5943600" y="3291840"/>
            <a:ext cx="2794000" cy="3243378"/>
          </a:xfrm>
        </p:spPr>
      </p:pic>
    </p:spTree>
  </p:cSld>
  <p:clrMapOvr>
    <a:masterClrMapping/>
  </p:clrMapOvr>
  <p:transition spd="med">
    <p:fade/>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R="0" rtl="0"/>
            <a:r>
              <a:rPr lang="en-US" altLang="zh-CN" b="1" kern="1600" baseline="0" dirty="0" smtClean="0">
                <a:latin typeface="Cambria"/>
              </a:rPr>
              <a:t>Technical Writing and the Web</a:t>
            </a:r>
            <a:endParaRPr lang="zh-CN" altLang="en-US" b="1" kern="1600" baseline="0" smtClean="0">
              <a:latin typeface="Cambria"/>
            </a:endParaRPr>
          </a:p>
        </p:txBody>
      </p:sp>
      <p:sp>
        <p:nvSpPr>
          <p:cNvPr id="3" name="Text Placeholder 2"/>
          <p:cNvSpPr>
            <a:spLocks noGrp="1"/>
          </p:cNvSpPr>
          <p:nvPr>
            <p:ph type="body" idx="13"/>
          </p:nvPr>
        </p:nvSpPr>
        <p:spPr/>
        <p:txBody>
          <a:bodyPr>
            <a:normAutofit/>
          </a:bodyPr>
          <a:lstStyle/>
          <a:p>
            <a:pPr marR="0" lvl="0" rtl="0"/>
            <a:r>
              <a:rPr lang="en-US" altLang="zh-CN" b="1" i="1" baseline="0" dirty="0" smtClean="0">
                <a:latin typeface="Cambria"/>
              </a:rPr>
              <a:t>Write for the World</a:t>
            </a:r>
          </a:p>
        </p:txBody>
      </p:sp>
      <p:sp>
        <p:nvSpPr>
          <p:cNvPr id="4" name="Content Placeholder 3"/>
          <p:cNvSpPr>
            <a:spLocks noGrp="1"/>
          </p:cNvSpPr>
          <p:nvPr>
            <p:ph sz="half" idx="1"/>
          </p:nvPr>
        </p:nvSpPr>
        <p:spPr>
          <a:xfrm>
            <a:off x="457200" y="1490472"/>
            <a:ext cx="5334000" cy="2198038"/>
          </a:xfrm>
        </p:spPr>
        <p:txBody>
          <a:bodyPr/>
          <a:lstStyle/>
          <a:p>
            <a:pPr lvl="1"/>
            <a:r>
              <a:rPr lang="en-US" altLang="zh-CN" dirty="0" smtClean="0"/>
              <a:t>Do </a:t>
            </a:r>
            <a:r>
              <a:rPr lang="en-US" altLang="zh-CN" dirty="0"/>
              <a:t>the </a:t>
            </a:r>
            <a:r>
              <a:rPr lang="en-US" altLang="zh-CN" dirty="0" smtClean="0"/>
              <a:t>following:</a:t>
            </a:r>
            <a:endParaRPr lang="en-US" altLang="zh-CN" dirty="0"/>
          </a:p>
          <a:p>
            <a:pPr lvl="2"/>
            <a:r>
              <a:rPr lang="en-US" altLang="zh-CN" dirty="0"/>
              <a:t>Always use the simplest and most specific word possible.</a:t>
            </a:r>
          </a:p>
          <a:p>
            <a:pPr lvl="2"/>
            <a:r>
              <a:rPr lang="en-US" altLang="zh-CN" dirty="0"/>
              <a:t>Use one term for one concept and use terms consistency</a:t>
            </a:r>
            <a:r>
              <a:rPr lang="en-US" altLang="zh-CN" dirty="0" smtClean="0"/>
              <a:t>.</a:t>
            </a:r>
            <a:endParaRPr lang="en-US" altLang="zh-CN" dirty="0"/>
          </a:p>
        </p:txBody>
      </p:sp>
      <p:pic>
        <p:nvPicPr>
          <p:cNvPr id="6" name="Picture Placeholder 5" descr="microsoft-manual-style-for-technical-publications-corporation-paperback-cover-art.jpg"/>
          <p:cNvPicPr>
            <a:picLocks noGrp="1" noChangeAspect="1"/>
          </p:cNvPicPr>
          <p:nvPr>
            <p:ph type="pic" sz="quarter" idx="15"/>
          </p:nvPr>
        </p:nvPicPr>
        <p:blipFill>
          <a:blip r:embed="rId3" cstate="print"/>
          <a:srcRect t="4477" b="4477"/>
          <a:stretch>
            <a:fillRect/>
          </a:stretch>
        </p:blipFill>
        <p:spPr>
          <a:xfrm>
            <a:off x="5943600" y="3291840"/>
            <a:ext cx="2794000" cy="3243378"/>
          </a:xfrm>
        </p:spPr>
      </p:pic>
    </p:spTree>
  </p:cSld>
  <p:clrMapOvr>
    <a:masterClrMapping/>
  </p:clrMapOvr>
  <p:transition spd="med">
    <p:fade/>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R="0" rtl="0"/>
            <a:r>
              <a:rPr lang="en-US" altLang="zh-CN" b="1" kern="1600" baseline="0" dirty="0" smtClean="0">
                <a:latin typeface="Cambria"/>
              </a:rPr>
              <a:t>Technical Writing and the Web</a:t>
            </a:r>
            <a:endParaRPr lang="zh-CN" altLang="en-US" b="1" kern="1600" baseline="0" smtClean="0">
              <a:latin typeface="Cambria"/>
            </a:endParaRPr>
          </a:p>
        </p:txBody>
      </p:sp>
      <p:sp>
        <p:nvSpPr>
          <p:cNvPr id="3" name="Text Placeholder 2"/>
          <p:cNvSpPr>
            <a:spLocks noGrp="1"/>
          </p:cNvSpPr>
          <p:nvPr>
            <p:ph type="body" idx="13"/>
          </p:nvPr>
        </p:nvSpPr>
        <p:spPr/>
        <p:txBody>
          <a:bodyPr>
            <a:normAutofit/>
          </a:bodyPr>
          <a:lstStyle/>
          <a:p>
            <a:pPr marR="0" lvl="0" rtl="0"/>
            <a:r>
              <a:rPr lang="en-US" altLang="zh-CN" b="1" i="1" baseline="0" dirty="0" smtClean="0">
                <a:latin typeface="Cambria"/>
              </a:rPr>
              <a:t>Write for the World</a:t>
            </a:r>
          </a:p>
        </p:txBody>
      </p:sp>
      <p:sp>
        <p:nvSpPr>
          <p:cNvPr id="4" name="Content Placeholder 3"/>
          <p:cNvSpPr>
            <a:spLocks noGrp="1"/>
          </p:cNvSpPr>
          <p:nvPr>
            <p:ph sz="half" idx="1"/>
          </p:nvPr>
        </p:nvSpPr>
        <p:spPr>
          <a:xfrm>
            <a:off x="457200" y="1490472"/>
            <a:ext cx="5334000" cy="3150863"/>
          </a:xfrm>
        </p:spPr>
        <p:txBody>
          <a:bodyPr/>
          <a:lstStyle/>
          <a:p>
            <a:pPr lvl="1"/>
            <a:r>
              <a:rPr lang="en-US" altLang="zh-CN" dirty="0" smtClean="0"/>
              <a:t>Do </a:t>
            </a:r>
            <a:r>
              <a:rPr lang="en-US" altLang="zh-CN" dirty="0"/>
              <a:t>the </a:t>
            </a:r>
            <a:r>
              <a:rPr lang="en-US" altLang="zh-CN" dirty="0" smtClean="0"/>
              <a:t>following:</a:t>
            </a:r>
            <a:endParaRPr lang="en-US" altLang="zh-CN" dirty="0"/>
          </a:p>
          <a:p>
            <a:pPr lvl="2"/>
            <a:r>
              <a:rPr lang="en-US" altLang="zh-CN" dirty="0"/>
              <a:t>Always use the simplest and most specific word possible.</a:t>
            </a:r>
          </a:p>
          <a:p>
            <a:pPr lvl="2"/>
            <a:r>
              <a:rPr lang="en-US" altLang="zh-CN" dirty="0"/>
              <a:t>Use one term for one concept and use terms consistency.</a:t>
            </a:r>
          </a:p>
          <a:p>
            <a:pPr lvl="2"/>
            <a:r>
              <a:rPr lang="en-US" altLang="zh-CN" dirty="0"/>
              <a:t>Do not use similar terms to mean subtly different things. </a:t>
            </a:r>
          </a:p>
        </p:txBody>
      </p:sp>
      <p:pic>
        <p:nvPicPr>
          <p:cNvPr id="6" name="Picture Placeholder 5" descr="microsoft-manual-style-for-technical-publications-corporation-paperback-cover-art.jpg"/>
          <p:cNvPicPr>
            <a:picLocks noGrp="1" noChangeAspect="1"/>
          </p:cNvPicPr>
          <p:nvPr>
            <p:ph type="pic" sz="quarter" idx="15"/>
          </p:nvPr>
        </p:nvPicPr>
        <p:blipFill>
          <a:blip r:embed="rId3" cstate="print"/>
          <a:srcRect t="4477" b="4477"/>
          <a:stretch>
            <a:fillRect/>
          </a:stretch>
        </p:blipFill>
        <p:spPr>
          <a:xfrm>
            <a:off x="5943600" y="3291840"/>
            <a:ext cx="2794000" cy="3243378"/>
          </a:xfrm>
        </p:spPr>
      </p:pic>
    </p:spTree>
  </p:cSld>
  <p:clrMapOvr>
    <a:masterClrMapping/>
  </p:clrMapOvr>
  <p:transition spd="med">
    <p:fade/>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R="0" rtl="0"/>
            <a:r>
              <a:rPr lang="en-US" altLang="zh-CN" b="1" kern="1600" baseline="0" dirty="0" smtClean="0">
                <a:latin typeface="Cambria"/>
              </a:rPr>
              <a:t>Technical Writing and the Web</a:t>
            </a:r>
            <a:endParaRPr lang="zh-CN" altLang="en-US" b="1" kern="1600" baseline="0" smtClean="0">
              <a:latin typeface="Cambria"/>
            </a:endParaRPr>
          </a:p>
        </p:txBody>
      </p:sp>
      <p:sp>
        <p:nvSpPr>
          <p:cNvPr id="3" name="Text Placeholder 2"/>
          <p:cNvSpPr>
            <a:spLocks noGrp="1"/>
          </p:cNvSpPr>
          <p:nvPr>
            <p:ph type="body" idx="13"/>
          </p:nvPr>
        </p:nvSpPr>
        <p:spPr/>
        <p:txBody>
          <a:bodyPr>
            <a:normAutofit/>
          </a:bodyPr>
          <a:lstStyle/>
          <a:p>
            <a:pPr marR="0" lvl="0" rtl="0"/>
            <a:r>
              <a:rPr lang="en-US" altLang="zh-CN" b="1" i="1" baseline="0" dirty="0" smtClean="0">
                <a:latin typeface="Cambria"/>
              </a:rPr>
              <a:t>Write for the World</a:t>
            </a:r>
          </a:p>
        </p:txBody>
      </p:sp>
      <p:sp>
        <p:nvSpPr>
          <p:cNvPr id="4" name="Content Placeholder 3"/>
          <p:cNvSpPr>
            <a:spLocks noGrp="1"/>
          </p:cNvSpPr>
          <p:nvPr>
            <p:ph sz="half" idx="1"/>
          </p:nvPr>
        </p:nvSpPr>
        <p:spPr>
          <a:xfrm>
            <a:off x="457200" y="1490472"/>
            <a:ext cx="5334000" cy="4368119"/>
          </a:xfrm>
        </p:spPr>
        <p:txBody>
          <a:bodyPr/>
          <a:lstStyle/>
          <a:p>
            <a:pPr lvl="1"/>
            <a:r>
              <a:rPr lang="en-US" altLang="zh-CN" dirty="0" smtClean="0"/>
              <a:t>Do </a:t>
            </a:r>
            <a:r>
              <a:rPr lang="en-US" altLang="zh-CN" dirty="0"/>
              <a:t>the </a:t>
            </a:r>
            <a:r>
              <a:rPr lang="en-US" altLang="zh-CN" dirty="0" smtClean="0"/>
              <a:t>following:</a:t>
            </a:r>
            <a:endParaRPr lang="en-US" altLang="zh-CN" dirty="0"/>
          </a:p>
          <a:p>
            <a:pPr lvl="2"/>
            <a:r>
              <a:rPr lang="en-US" altLang="zh-CN" dirty="0"/>
              <a:t>Always use the simplest and most specific word possible.</a:t>
            </a:r>
          </a:p>
          <a:p>
            <a:pPr lvl="2"/>
            <a:r>
              <a:rPr lang="en-US" altLang="zh-CN" dirty="0"/>
              <a:t>Use one term for one concept and use terms consistency.</a:t>
            </a:r>
          </a:p>
          <a:p>
            <a:pPr lvl="2"/>
            <a:r>
              <a:rPr lang="en-US" altLang="zh-CN" dirty="0"/>
              <a:t>Do not use similar terms to mean subtly different things. </a:t>
            </a:r>
          </a:p>
          <a:p>
            <a:pPr lvl="2"/>
            <a:r>
              <a:rPr lang="en-US" altLang="zh-CN" dirty="0"/>
              <a:t>Reserve </a:t>
            </a:r>
            <a:r>
              <a:rPr lang="en-US" altLang="zh-CN" dirty="0" smtClean="0"/>
              <a:t>“accessibility”</a:t>
            </a:r>
            <a:r>
              <a:rPr lang="zh-CN" altLang="en-US" dirty="0" smtClean="0"/>
              <a:t> </a:t>
            </a:r>
            <a:r>
              <a:rPr lang="en-US" altLang="zh-CN" dirty="0"/>
              <a:t>to refer to features that support users with disabilities. </a:t>
            </a:r>
            <a:endParaRPr lang="zh-CN" altLang="en-US" dirty="0"/>
          </a:p>
        </p:txBody>
      </p:sp>
      <p:pic>
        <p:nvPicPr>
          <p:cNvPr id="6" name="Picture Placeholder 5" descr="microsoft-manual-style-for-technical-publications-corporation-paperback-cover-art.jpg"/>
          <p:cNvPicPr>
            <a:picLocks noGrp="1" noChangeAspect="1"/>
          </p:cNvPicPr>
          <p:nvPr>
            <p:ph type="pic" sz="quarter" idx="15"/>
          </p:nvPr>
        </p:nvPicPr>
        <p:blipFill>
          <a:blip r:embed="rId3" cstate="print"/>
          <a:srcRect t="4477" b="4477"/>
          <a:stretch>
            <a:fillRect/>
          </a:stretch>
        </p:blipFill>
        <p:spPr>
          <a:xfrm>
            <a:off x="5943600" y="3291840"/>
            <a:ext cx="2794000" cy="3243378"/>
          </a:xfrm>
        </p:spPr>
      </p:pic>
    </p:spTree>
  </p:cSld>
  <p:clrMapOvr>
    <a:masterClrMapping/>
  </p:clrMapOvr>
  <p:transition spd="med">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R="0" rtl="0"/>
            <a:r>
              <a:rPr lang="en-US" altLang="zh-CN" b="1" kern="1600" baseline="0" dirty="0" smtClean="0">
                <a:latin typeface="Cambria"/>
              </a:rPr>
              <a:t>Technical Writing and the Web</a:t>
            </a:r>
            <a:endParaRPr lang="zh-CN" altLang="en-US" b="1" kern="1600" baseline="0" dirty="0" smtClean="0">
              <a:latin typeface="Cambria"/>
            </a:endParaRPr>
          </a:p>
        </p:txBody>
      </p:sp>
      <p:sp>
        <p:nvSpPr>
          <p:cNvPr id="3" name="Text Placeholder 2"/>
          <p:cNvSpPr>
            <a:spLocks noGrp="1"/>
          </p:cNvSpPr>
          <p:nvPr>
            <p:ph type="body" idx="13"/>
          </p:nvPr>
        </p:nvSpPr>
        <p:spPr>
          <a:xfrm>
            <a:off x="457200" y="981116"/>
            <a:ext cx="8686800" cy="542885"/>
          </a:xfrm>
        </p:spPr>
        <p:txBody>
          <a:bodyPr>
            <a:normAutofit/>
          </a:bodyPr>
          <a:lstStyle/>
          <a:p>
            <a:r>
              <a:rPr lang="en-US" altLang="zh-CN" b="1" i="1" dirty="0" smtClean="0">
                <a:latin typeface="Cambria"/>
              </a:rPr>
              <a:t>When is a white paper considered “technical communication”?</a:t>
            </a:r>
          </a:p>
        </p:txBody>
      </p:sp>
      <p:sp>
        <p:nvSpPr>
          <p:cNvPr id="4" name="Content Placeholder 3"/>
          <p:cNvSpPr>
            <a:spLocks noGrp="1"/>
          </p:cNvSpPr>
          <p:nvPr>
            <p:ph sz="half" idx="1"/>
          </p:nvPr>
        </p:nvSpPr>
        <p:spPr>
          <a:xfrm>
            <a:off x="457200" y="1490472"/>
            <a:ext cx="4953000" cy="4756174"/>
          </a:xfrm>
        </p:spPr>
        <p:txBody>
          <a:bodyPr/>
          <a:lstStyle/>
          <a:p>
            <a:pPr lvl="1"/>
            <a:r>
              <a:rPr lang="en-GB" altLang="zh-CN" dirty="0"/>
              <a:t>Examples from STC Website</a:t>
            </a:r>
            <a:endParaRPr lang="en-US" altLang="zh-CN" dirty="0"/>
          </a:p>
          <a:p>
            <a:pPr lvl="2"/>
            <a:r>
              <a:rPr lang="en-US" altLang="zh-CN" dirty="0" smtClean="0"/>
              <a:t>Functional </a:t>
            </a:r>
            <a:r>
              <a:rPr lang="en-US" altLang="zh-CN" dirty="0"/>
              <a:t>specifications and proposals help one group of technical experts communicate effectively with other technical experts, speeding up development cycles, reducing rework caused by misunderstandings, and eliminating risks associated with miscommunication</a:t>
            </a:r>
            <a:r>
              <a:rPr lang="en-US" altLang="zh-CN" dirty="0" smtClean="0"/>
              <a:t>.</a:t>
            </a:r>
            <a:endParaRPr lang="en-US" altLang="zh-CN" dirty="0"/>
          </a:p>
        </p:txBody>
      </p:sp>
      <p:pic>
        <p:nvPicPr>
          <p:cNvPr id="10" name="Picture Placeholder 9" descr="STC_Mod3.png"/>
          <p:cNvPicPr>
            <a:picLocks noGrp="1" noChangeAspect="1"/>
          </p:cNvPicPr>
          <p:nvPr>
            <p:ph type="pic" sz="quarter" idx="15"/>
          </p:nvPr>
        </p:nvPicPr>
        <p:blipFill>
          <a:blip r:embed="rId3" cstate="print"/>
          <a:stretch>
            <a:fillRect/>
          </a:stretch>
        </p:blipFill>
        <p:spPr>
          <a:xfrm>
            <a:off x="5486400" y="1828801"/>
            <a:ext cx="3143251" cy="1571625"/>
          </a:xfrm>
          <a:prstGeom prst="rect">
            <a:avLst/>
          </a:prstGeom>
          <a:noFill/>
          <a:ln>
            <a:noFill/>
          </a:ln>
        </p:spPr>
      </p:pic>
    </p:spTree>
  </p:cSld>
  <p:clrMapOvr>
    <a:masterClrMapping/>
  </p:clrMapOvr>
  <p:transition spd="med">
    <p:fade/>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2"/>
            <a:ext cx="7088037" cy="731520"/>
          </a:xfrm>
        </p:spPr>
        <p:txBody>
          <a:bodyPr/>
          <a:lstStyle/>
          <a:p>
            <a:pPr marR="0" rtl="0"/>
            <a:r>
              <a:rPr lang="en-US" altLang="zh-CN" b="1" kern="1600" baseline="0" dirty="0" smtClean="0">
                <a:latin typeface="Cambria"/>
              </a:rPr>
              <a:t>Technical Writing and the Web</a:t>
            </a:r>
            <a:endParaRPr lang="zh-CN" altLang="en-US" b="1" kern="1600" baseline="0" smtClean="0">
              <a:latin typeface="Cambria"/>
            </a:endParaRPr>
          </a:p>
        </p:txBody>
      </p:sp>
      <p:sp>
        <p:nvSpPr>
          <p:cNvPr id="4" name="Content Placeholder 3"/>
          <p:cNvSpPr>
            <a:spLocks noGrp="1"/>
          </p:cNvSpPr>
          <p:nvPr>
            <p:ph idx="1"/>
          </p:nvPr>
        </p:nvSpPr>
        <p:spPr>
          <a:xfrm>
            <a:off x="457200" y="1490473"/>
            <a:ext cx="8229600" cy="461665"/>
          </a:xfrm>
        </p:spPr>
        <p:txBody>
          <a:bodyPr/>
          <a:lstStyle/>
          <a:p>
            <a:r>
              <a:rPr lang="en-US" altLang="zh-CN" dirty="0" smtClean="0"/>
              <a:t>Follow these guidelines to globalize your content</a:t>
            </a:r>
          </a:p>
        </p:txBody>
      </p:sp>
      <p:sp>
        <p:nvSpPr>
          <p:cNvPr id="3" name="Text Placeholder 2"/>
          <p:cNvSpPr>
            <a:spLocks noGrp="1"/>
          </p:cNvSpPr>
          <p:nvPr>
            <p:ph type="body" idx="13"/>
          </p:nvPr>
        </p:nvSpPr>
        <p:spPr/>
        <p:txBody>
          <a:bodyPr>
            <a:normAutofit/>
          </a:bodyPr>
          <a:lstStyle/>
          <a:p>
            <a:pPr marR="0" lvl="0" rtl="0"/>
            <a:r>
              <a:rPr lang="en-US" altLang="zh-CN" b="1" i="1" baseline="0" dirty="0" smtClean="0">
                <a:latin typeface="Cambria"/>
              </a:rPr>
              <a:t>Write for the World</a:t>
            </a:r>
            <a:endParaRPr lang="zh-CN" altLang="en-US" b="1" baseline="0" dirty="0" smtClean="0">
              <a:solidFill>
                <a:srgbClr val="4F81BD"/>
              </a:solidFill>
              <a:latin typeface="Cambria"/>
            </a:endParaRPr>
          </a:p>
        </p:txBody>
      </p:sp>
    </p:spTree>
  </p:cSld>
  <p:clrMapOvr>
    <a:masterClrMapping/>
  </p:clrMapOvr>
  <p:transition spd="med">
    <p:fade/>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2"/>
            <a:ext cx="7088037" cy="731520"/>
          </a:xfrm>
        </p:spPr>
        <p:txBody>
          <a:bodyPr/>
          <a:lstStyle/>
          <a:p>
            <a:pPr marR="0" rtl="0"/>
            <a:r>
              <a:rPr lang="en-US" altLang="zh-CN" b="1" kern="1600" baseline="0" dirty="0" smtClean="0">
                <a:latin typeface="Cambria"/>
              </a:rPr>
              <a:t>Technical Writing and the Web</a:t>
            </a:r>
            <a:endParaRPr lang="zh-CN" altLang="en-US" b="1" kern="1600" baseline="0" smtClean="0">
              <a:latin typeface="Cambria"/>
            </a:endParaRPr>
          </a:p>
        </p:txBody>
      </p:sp>
      <p:sp>
        <p:nvSpPr>
          <p:cNvPr id="4" name="Content Placeholder 3"/>
          <p:cNvSpPr>
            <a:spLocks noGrp="1"/>
          </p:cNvSpPr>
          <p:nvPr>
            <p:ph idx="1"/>
          </p:nvPr>
        </p:nvSpPr>
        <p:spPr>
          <a:xfrm>
            <a:off x="457200" y="1490472"/>
            <a:ext cx="8229600" cy="927946"/>
          </a:xfrm>
        </p:spPr>
        <p:txBody>
          <a:bodyPr/>
          <a:lstStyle/>
          <a:p>
            <a:r>
              <a:rPr lang="en-US" altLang="zh-CN" dirty="0" smtClean="0"/>
              <a:t>Follow these guidelines to globalize your content</a:t>
            </a:r>
          </a:p>
          <a:p>
            <a:pPr lvl="1"/>
            <a:r>
              <a:rPr lang="en-US" altLang="zh-CN" dirty="0" smtClean="0"/>
              <a:t>Avoid noun and verb phrases. </a:t>
            </a:r>
          </a:p>
        </p:txBody>
      </p:sp>
      <p:sp>
        <p:nvSpPr>
          <p:cNvPr id="3" name="Text Placeholder 2"/>
          <p:cNvSpPr>
            <a:spLocks noGrp="1"/>
          </p:cNvSpPr>
          <p:nvPr>
            <p:ph type="body" idx="13"/>
          </p:nvPr>
        </p:nvSpPr>
        <p:spPr/>
        <p:txBody>
          <a:bodyPr>
            <a:normAutofit/>
          </a:bodyPr>
          <a:lstStyle/>
          <a:p>
            <a:pPr marR="0" lvl="0" rtl="0"/>
            <a:r>
              <a:rPr lang="en-US" altLang="zh-CN" b="1" i="1" baseline="0" dirty="0" smtClean="0">
                <a:latin typeface="Cambria"/>
              </a:rPr>
              <a:t>Write for the World</a:t>
            </a:r>
            <a:endParaRPr lang="zh-CN" altLang="en-US" b="1" baseline="0" dirty="0" smtClean="0">
              <a:solidFill>
                <a:srgbClr val="4F81BD"/>
              </a:solidFill>
              <a:latin typeface="Cambria"/>
            </a:endParaRPr>
          </a:p>
        </p:txBody>
      </p:sp>
    </p:spTree>
  </p:cSld>
  <p:clrMapOvr>
    <a:masterClrMapping/>
  </p:clrMapOvr>
  <p:transition spd="med">
    <p:fade/>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2"/>
            <a:ext cx="7088037" cy="731520"/>
          </a:xfrm>
        </p:spPr>
        <p:txBody>
          <a:bodyPr/>
          <a:lstStyle/>
          <a:p>
            <a:pPr marR="0" rtl="0"/>
            <a:r>
              <a:rPr lang="en-US" altLang="zh-CN" b="1" kern="1600" baseline="0" dirty="0" smtClean="0">
                <a:latin typeface="Cambria"/>
              </a:rPr>
              <a:t>Technical Writing and the Web</a:t>
            </a:r>
            <a:endParaRPr lang="zh-CN" altLang="en-US" b="1" kern="1600" baseline="0" smtClean="0">
              <a:latin typeface="Cambria"/>
            </a:endParaRPr>
          </a:p>
        </p:txBody>
      </p:sp>
      <p:sp>
        <p:nvSpPr>
          <p:cNvPr id="4" name="Content Placeholder 3"/>
          <p:cNvSpPr>
            <a:spLocks noGrp="1"/>
          </p:cNvSpPr>
          <p:nvPr>
            <p:ph idx="1"/>
          </p:nvPr>
        </p:nvSpPr>
        <p:spPr>
          <a:xfrm>
            <a:off x="457200" y="1490472"/>
            <a:ext cx="8229600" cy="1322926"/>
          </a:xfrm>
        </p:spPr>
        <p:txBody>
          <a:bodyPr/>
          <a:lstStyle/>
          <a:p>
            <a:r>
              <a:rPr lang="en-US" altLang="zh-CN" dirty="0" smtClean="0"/>
              <a:t>Follow these guidelines to globalize your content</a:t>
            </a:r>
          </a:p>
          <a:p>
            <a:pPr lvl="1"/>
            <a:r>
              <a:rPr lang="en-US" altLang="zh-CN" dirty="0" smtClean="0"/>
              <a:t>Avoid noun and verb phrases. </a:t>
            </a:r>
          </a:p>
          <a:p>
            <a:pPr lvl="2"/>
            <a:r>
              <a:rPr lang="en-US" altLang="zh-CN" dirty="0" smtClean="0"/>
              <a:t>Use “ensure”</a:t>
            </a:r>
            <a:r>
              <a:rPr lang="zh-CN" altLang="en-US" dirty="0" smtClean="0"/>
              <a:t> </a:t>
            </a:r>
            <a:r>
              <a:rPr lang="en-US" altLang="zh-CN" dirty="0" smtClean="0"/>
              <a:t>(or “verify”) instead of “make sure.”</a:t>
            </a:r>
          </a:p>
        </p:txBody>
      </p:sp>
      <p:sp>
        <p:nvSpPr>
          <p:cNvPr id="3" name="Text Placeholder 2"/>
          <p:cNvSpPr>
            <a:spLocks noGrp="1"/>
          </p:cNvSpPr>
          <p:nvPr>
            <p:ph type="body" idx="13"/>
          </p:nvPr>
        </p:nvSpPr>
        <p:spPr/>
        <p:txBody>
          <a:bodyPr>
            <a:normAutofit/>
          </a:bodyPr>
          <a:lstStyle/>
          <a:p>
            <a:pPr marR="0" lvl="0" rtl="0"/>
            <a:r>
              <a:rPr lang="en-US" altLang="zh-CN" b="1" i="1" baseline="0" dirty="0" smtClean="0">
                <a:latin typeface="Cambria"/>
              </a:rPr>
              <a:t>Write for the World</a:t>
            </a:r>
            <a:endParaRPr lang="zh-CN" altLang="en-US" b="1" baseline="0" dirty="0" smtClean="0">
              <a:solidFill>
                <a:srgbClr val="4F81BD"/>
              </a:solidFill>
              <a:latin typeface="Cambria"/>
            </a:endParaRPr>
          </a:p>
        </p:txBody>
      </p:sp>
    </p:spTree>
  </p:cSld>
  <p:clrMapOvr>
    <a:masterClrMapping/>
  </p:clrMapOvr>
  <p:transition spd="med">
    <p:fade/>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2"/>
            <a:ext cx="7088037" cy="731520"/>
          </a:xfrm>
        </p:spPr>
        <p:txBody>
          <a:bodyPr/>
          <a:lstStyle/>
          <a:p>
            <a:pPr marR="0" rtl="0"/>
            <a:r>
              <a:rPr lang="en-US" altLang="zh-CN" b="1" kern="1600" baseline="0" dirty="0" smtClean="0">
                <a:latin typeface="Cambria"/>
              </a:rPr>
              <a:t>Technical Writing and the Web</a:t>
            </a:r>
            <a:endParaRPr lang="zh-CN" altLang="en-US" b="1" kern="1600" baseline="0" smtClean="0">
              <a:latin typeface="Cambria"/>
            </a:endParaRPr>
          </a:p>
        </p:txBody>
      </p:sp>
      <p:sp>
        <p:nvSpPr>
          <p:cNvPr id="4" name="Content Placeholder 3"/>
          <p:cNvSpPr>
            <a:spLocks noGrp="1"/>
          </p:cNvSpPr>
          <p:nvPr>
            <p:ph idx="1"/>
          </p:nvPr>
        </p:nvSpPr>
        <p:spPr>
          <a:xfrm>
            <a:off x="457200" y="1490473"/>
            <a:ext cx="8229600" cy="1249573"/>
          </a:xfrm>
        </p:spPr>
        <p:txBody>
          <a:bodyPr/>
          <a:lstStyle/>
          <a:p>
            <a:r>
              <a:rPr lang="en-US" altLang="zh-CN" dirty="0" smtClean="0"/>
              <a:t>Follow these guidelines to globalize your content</a:t>
            </a:r>
          </a:p>
          <a:p>
            <a:pPr lvl="1"/>
            <a:r>
              <a:rPr lang="en-US" altLang="zh-CN" dirty="0" smtClean="0"/>
              <a:t>Avoid participial forms of verbs and also nouns formed from verbs.</a:t>
            </a:r>
          </a:p>
        </p:txBody>
      </p:sp>
      <p:sp>
        <p:nvSpPr>
          <p:cNvPr id="3" name="Text Placeholder 2"/>
          <p:cNvSpPr>
            <a:spLocks noGrp="1"/>
          </p:cNvSpPr>
          <p:nvPr>
            <p:ph type="body" idx="13"/>
          </p:nvPr>
        </p:nvSpPr>
        <p:spPr/>
        <p:txBody>
          <a:bodyPr>
            <a:normAutofit/>
          </a:bodyPr>
          <a:lstStyle/>
          <a:p>
            <a:pPr marR="0" lvl="0" rtl="0"/>
            <a:r>
              <a:rPr lang="en-US" altLang="zh-CN" b="1" i="1" baseline="0" dirty="0" smtClean="0">
                <a:latin typeface="Cambria"/>
              </a:rPr>
              <a:t>Write for the World</a:t>
            </a:r>
            <a:endParaRPr lang="zh-CN" altLang="en-US" b="1" baseline="0" dirty="0" smtClean="0">
              <a:solidFill>
                <a:srgbClr val="4F81BD"/>
              </a:solidFill>
              <a:latin typeface="Cambria"/>
            </a:endParaRPr>
          </a:p>
        </p:txBody>
      </p:sp>
    </p:spTree>
  </p:cSld>
  <p:clrMapOvr>
    <a:masterClrMapping/>
  </p:clrMapOvr>
  <p:transition spd="med">
    <p:fade/>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2"/>
            <a:ext cx="7088037" cy="731520"/>
          </a:xfrm>
        </p:spPr>
        <p:txBody>
          <a:bodyPr/>
          <a:lstStyle/>
          <a:p>
            <a:pPr marR="0" rtl="0"/>
            <a:r>
              <a:rPr lang="en-US" altLang="zh-CN" b="1" kern="1600" baseline="0" dirty="0" smtClean="0">
                <a:latin typeface="Cambria"/>
              </a:rPr>
              <a:t>Technical Writing and the Web</a:t>
            </a:r>
            <a:endParaRPr lang="zh-CN" altLang="en-US" b="1" kern="1600" baseline="0" smtClean="0">
              <a:latin typeface="Cambria"/>
            </a:endParaRPr>
          </a:p>
        </p:txBody>
      </p:sp>
      <p:sp>
        <p:nvSpPr>
          <p:cNvPr id="4" name="Content Placeholder 3"/>
          <p:cNvSpPr>
            <a:spLocks noGrp="1"/>
          </p:cNvSpPr>
          <p:nvPr>
            <p:ph idx="1"/>
          </p:nvPr>
        </p:nvSpPr>
        <p:spPr>
          <a:xfrm>
            <a:off x="457200" y="1490473"/>
            <a:ext cx="8229600" cy="1644553"/>
          </a:xfrm>
        </p:spPr>
        <p:txBody>
          <a:bodyPr/>
          <a:lstStyle/>
          <a:p>
            <a:r>
              <a:rPr lang="en-US" altLang="zh-CN" dirty="0" smtClean="0"/>
              <a:t>Follow these guidelines to globalize your content</a:t>
            </a:r>
          </a:p>
          <a:p>
            <a:pPr lvl="1"/>
            <a:r>
              <a:rPr lang="en-US" altLang="zh-CN" dirty="0" smtClean="0"/>
              <a:t>Avoid participial forms of verbs and also nouns formed from verbs.</a:t>
            </a:r>
          </a:p>
          <a:p>
            <a:pPr lvl="2"/>
            <a:r>
              <a:rPr lang="en-US" altLang="zh-CN" dirty="0" smtClean="0"/>
              <a:t>Use “arrive”</a:t>
            </a:r>
            <a:r>
              <a:rPr lang="zh-CN" altLang="en-US" dirty="0" smtClean="0"/>
              <a:t> </a:t>
            </a:r>
            <a:r>
              <a:rPr lang="en-US" altLang="zh-CN" dirty="0" smtClean="0"/>
              <a:t>instead of “be arriving”</a:t>
            </a:r>
            <a:r>
              <a:rPr lang="zh-CN" altLang="en-US" dirty="0" smtClean="0"/>
              <a:t> </a:t>
            </a:r>
            <a:r>
              <a:rPr lang="en-US" altLang="zh-CN" dirty="0" smtClean="0"/>
              <a:t>(am arriving, are arriving).</a:t>
            </a:r>
          </a:p>
        </p:txBody>
      </p:sp>
      <p:sp>
        <p:nvSpPr>
          <p:cNvPr id="3" name="Text Placeholder 2"/>
          <p:cNvSpPr>
            <a:spLocks noGrp="1"/>
          </p:cNvSpPr>
          <p:nvPr>
            <p:ph type="body" idx="13"/>
          </p:nvPr>
        </p:nvSpPr>
        <p:spPr/>
        <p:txBody>
          <a:bodyPr>
            <a:normAutofit/>
          </a:bodyPr>
          <a:lstStyle/>
          <a:p>
            <a:pPr marR="0" lvl="0" rtl="0"/>
            <a:r>
              <a:rPr lang="en-US" altLang="zh-CN" b="1" i="1" baseline="0" dirty="0" smtClean="0">
                <a:latin typeface="Cambria"/>
              </a:rPr>
              <a:t>Write for the World</a:t>
            </a:r>
            <a:endParaRPr lang="zh-CN" altLang="en-US" b="1" baseline="0" dirty="0" smtClean="0">
              <a:solidFill>
                <a:srgbClr val="4F81BD"/>
              </a:solidFill>
              <a:latin typeface="Cambria"/>
            </a:endParaRPr>
          </a:p>
        </p:txBody>
      </p:sp>
    </p:spTree>
  </p:cSld>
  <p:clrMapOvr>
    <a:masterClrMapping/>
  </p:clrMapOvr>
  <p:transition spd="med">
    <p:fade/>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2"/>
            <a:ext cx="7088037" cy="731520"/>
          </a:xfrm>
        </p:spPr>
        <p:txBody>
          <a:bodyPr/>
          <a:lstStyle/>
          <a:p>
            <a:pPr marR="0" rtl="0"/>
            <a:r>
              <a:rPr lang="en-US" altLang="zh-CN" b="1" kern="1600" baseline="0" dirty="0" smtClean="0">
                <a:latin typeface="Cambria"/>
              </a:rPr>
              <a:t>Technical Writing and the Web</a:t>
            </a:r>
            <a:endParaRPr lang="zh-CN" altLang="en-US" b="1" kern="1600" baseline="0" smtClean="0">
              <a:latin typeface="Cambria"/>
            </a:endParaRPr>
          </a:p>
        </p:txBody>
      </p:sp>
      <p:sp>
        <p:nvSpPr>
          <p:cNvPr id="4" name="Content Placeholder 3"/>
          <p:cNvSpPr>
            <a:spLocks noGrp="1"/>
          </p:cNvSpPr>
          <p:nvPr>
            <p:ph idx="1"/>
          </p:nvPr>
        </p:nvSpPr>
        <p:spPr>
          <a:xfrm>
            <a:off x="457200" y="1490473"/>
            <a:ext cx="8229600" cy="1249573"/>
          </a:xfrm>
        </p:spPr>
        <p:txBody>
          <a:bodyPr/>
          <a:lstStyle/>
          <a:p>
            <a:r>
              <a:rPr lang="en-US" altLang="zh-CN" dirty="0" smtClean="0"/>
              <a:t>Follow these guidelines to globalize your content</a:t>
            </a:r>
          </a:p>
          <a:p>
            <a:pPr lvl="1"/>
            <a:r>
              <a:rPr lang="en-US" altLang="zh-CN" dirty="0" smtClean="0"/>
              <a:t>Avoid using words for something other than their literal meaning.</a:t>
            </a:r>
          </a:p>
        </p:txBody>
      </p:sp>
      <p:sp>
        <p:nvSpPr>
          <p:cNvPr id="3" name="Text Placeholder 2"/>
          <p:cNvSpPr>
            <a:spLocks noGrp="1"/>
          </p:cNvSpPr>
          <p:nvPr>
            <p:ph type="body" idx="13"/>
          </p:nvPr>
        </p:nvSpPr>
        <p:spPr/>
        <p:txBody>
          <a:bodyPr>
            <a:normAutofit/>
          </a:bodyPr>
          <a:lstStyle/>
          <a:p>
            <a:pPr marR="0" lvl="0" rtl="0"/>
            <a:r>
              <a:rPr lang="en-US" altLang="zh-CN" b="1" i="1" baseline="0" dirty="0" smtClean="0">
                <a:latin typeface="Cambria"/>
              </a:rPr>
              <a:t>Write for the World</a:t>
            </a:r>
            <a:endParaRPr lang="zh-CN" altLang="en-US" b="1" baseline="0" dirty="0" smtClean="0">
              <a:solidFill>
                <a:srgbClr val="4F81BD"/>
              </a:solidFill>
              <a:latin typeface="Cambria"/>
            </a:endParaRPr>
          </a:p>
        </p:txBody>
      </p:sp>
    </p:spTree>
  </p:cSld>
  <p:clrMapOvr>
    <a:masterClrMapping/>
  </p:clrMapOvr>
  <p:transition spd="med">
    <p:fade/>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2"/>
            <a:ext cx="7088037" cy="731520"/>
          </a:xfrm>
        </p:spPr>
        <p:txBody>
          <a:bodyPr/>
          <a:lstStyle/>
          <a:p>
            <a:pPr marR="0" rtl="0"/>
            <a:r>
              <a:rPr lang="en-US" altLang="zh-CN" b="1" kern="1600" baseline="0" dirty="0" smtClean="0">
                <a:latin typeface="Cambria"/>
              </a:rPr>
              <a:t>Technical Writing and the Web</a:t>
            </a:r>
            <a:endParaRPr lang="zh-CN" altLang="en-US" b="1" kern="1600" baseline="0" smtClean="0">
              <a:latin typeface="Cambria"/>
            </a:endParaRPr>
          </a:p>
        </p:txBody>
      </p:sp>
      <p:sp>
        <p:nvSpPr>
          <p:cNvPr id="4" name="Content Placeholder 3"/>
          <p:cNvSpPr>
            <a:spLocks noGrp="1"/>
          </p:cNvSpPr>
          <p:nvPr>
            <p:ph idx="1"/>
          </p:nvPr>
        </p:nvSpPr>
        <p:spPr>
          <a:xfrm>
            <a:off x="457200" y="1490473"/>
            <a:ext cx="8229600" cy="1936941"/>
          </a:xfrm>
        </p:spPr>
        <p:txBody>
          <a:bodyPr/>
          <a:lstStyle/>
          <a:p>
            <a:r>
              <a:rPr lang="en-US" altLang="zh-CN" dirty="0" smtClean="0"/>
              <a:t>Follow these guidelines to globalize your content</a:t>
            </a:r>
          </a:p>
          <a:p>
            <a:pPr lvl="1"/>
            <a:r>
              <a:rPr lang="en-US" altLang="zh-CN" dirty="0" smtClean="0"/>
              <a:t>Avoid using words for something other than their literal meaning.</a:t>
            </a:r>
          </a:p>
          <a:p>
            <a:pPr lvl="2"/>
            <a:r>
              <a:rPr lang="en-US" altLang="zh-CN" dirty="0" smtClean="0"/>
              <a:t>Do not use “what</a:t>
            </a:r>
            <a:r>
              <a:rPr lang="zh-CN" altLang="en-US" dirty="0" smtClean="0"/>
              <a:t>’</a:t>
            </a:r>
            <a:r>
              <a:rPr lang="en-US" altLang="zh-CN" dirty="0" smtClean="0"/>
              <a:t>s hot”</a:t>
            </a:r>
            <a:r>
              <a:rPr lang="zh-CN" altLang="en-US" dirty="0" smtClean="0"/>
              <a:t> </a:t>
            </a:r>
            <a:r>
              <a:rPr lang="en-US" altLang="zh-CN" dirty="0" smtClean="0"/>
              <a:t>unless you are talking about temperature.</a:t>
            </a:r>
          </a:p>
        </p:txBody>
      </p:sp>
      <p:sp>
        <p:nvSpPr>
          <p:cNvPr id="3" name="Text Placeholder 2"/>
          <p:cNvSpPr>
            <a:spLocks noGrp="1"/>
          </p:cNvSpPr>
          <p:nvPr>
            <p:ph type="body" idx="13"/>
          </p:nvPr>
        </p:nvSpPr>
        <p:spPr/>
        <p:txBody>
          <a:bodyPr>
            <a:normAutofit/>
          </a:bodyPr>
          <a:lstStyle/>
          <a:p>
            <a:pPr marR="0" lvl="0" rtl="0"/>
            <a:r>
              <a:rPr lang="en-US" altLang="zh-CN" b="1" i="1" baseline="0" dirty="0" smtClean="0">
                <a:latin typeface="Cambria"/>
              </a:rPr>
              <a:t>Write for the World</a:t>
            </a:r>
            <a:endParaRPr lang="zh-CN" altLang="en-US" b="1" baseline="0" dirty="0" smtClean="0">
              <a:solidFill>
                <a:srgbClr val="4F81BD"/>
              </a:solidFill>
              <a:latin typeface="Cambria"/>
            </a:endParaRPr>
          </a:p>
        </p:txBody>
      </p:sp>
    </p:spTree>
  </p:cSld>
  <p:clrMapOvr>
    <a:masterClrMapping/>
  </p:clrMapOvr>
  <p:transition spd="med">
    <p:fade/>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2"/>
            <a:ext cx="7088037" cy="731520"/>
          </a:xfrm>
        </p:spPr>
        <p:txBody>
          <a:bodyPr/>
          <a:lstStyle/>
          <a:p>
            <a:pPr marR="0" rtl="0"/>
            <a:r>
              <a:rPr lang="en-US" altLang="zh-CN" b="1" kern="1600" baseline="0" dirty="0" smtClean="0">
                <a:latin typeface="Cambria"/>
              </a:rPr>
              <a:t>Technical Writing and the Web</a:t>
            </a:r>
            <a:endParaRPr lang="zh-CN" altLang="en-US" b="1" kern="1600" baseline="0" smtClean="0">
              <a:latin typeface="Cambria"/>
            </a:endParaRPr>
          </a:p>
        </p:txBody>
      </p:sp>
      <p:sp>
        <p:nvSpPr>
          <p:cNvPr id="4" name="Content Placeholder 3"/>
          <p:cNvSpPr>
            <a:spLocks noGrp="1"/>
          </p:cNvSpPr>
          <p:nvPr>
            <p:ph idx="1"/>
          </p:nvPr>
        </p:nvSpPr>
        <p:spPr>
          <a:xfrm>
            <a:off x="457200" y="1490473"/>
            <a:ext cx="8229600" cy="1249573"/>
          </a:xfrm>
        </p:spPr>
        <p:txBody>
          <a:bodyPr/>
          <a:lstStyle/>
          <a:p>
            <a:r>
              <a:rPr lang="en-US" altLang="zh-CN" dirty="0" smtClean="0"/>
              <a:t>Follow these guidelines to globalize your content</a:t>
            </a:r>
          </a:p>
          <a:p>
            <a:pPr lvl="1"/>
            <a:r>
              <a:rPr lang="en-US" altLang="zh-CN" dirty="0" smtClean="0"/>
              <a:t>Avoid abbreviations and acronyms that include other abbreviations and acronyms.</a:t>
            </a:r>
          </a:p>
        </p:txBody>
      </p:sp>
      <p:sp>
        <p:nvSpPr>
          <p:cNvPr id="3" name="Text Placeholder 2"/>
          <p:cNvSpPr>
            <a:spLocks noGrp="1"/>
          </p:cNvSpPr>
          <p:nvPr>
            <p:ph type="body" idx="13"/>
          </p:nvPr>
        </p:nvSpPr>
        <p:spPr/>
        <p:txBody>
          <a:bodyPr>
            <a:normAutofit/>
          </a:bodyPr>
          <a:lstStyle/>
          <a:p>
            <a:pPr marR="0" lvl="0" rtl="0"/>
            <a:r>
              <a:rPr lang="en-US" altLang="zh-CN" b="1" i="1" baseline="0" dirty="0" smtClean="0">
                <a:latin typeface="Cambria"/>
              </a:rPr>
              <a:t>Write for the World</a:t>
            </a:r>
            <a:endParaRPr lang="zh-CN" altLang="en-US" b="1" baseline="0" dirty="0" smtClean="0">
              <a:solidFill>
                <a:srgbClr val="4F81BD"/>
              </a:solidFill>
              <a:latin typeface="Cambria"/>
            </a:endParaRPr>
          </a:p>
        </p:txBody>
      </p:sp>
    </p:spTree>
  </p:cSld>
  <p:clrMapOvr>
    <a:masterClrMapping/>
  </p:clrMapOvr>
  <p:transition spd="med">
    <p:fade/>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2"/>
            <a:ext cx="7088037" cy="731520"/>
          </a:xfrm>
        </p:spPr>
        <p:txBody>
          <a:bodyPr/>
          <a:lstStyle/>
          <a:p>
            <a:pPr marR="0" rtl="0"/>
            <a:r>
              <a:rPr lang="en-US" altLang="zh-CN" b="1" kern="1600" baseline="0" dirty="0" smtClean="0">
                <a:latin typeface="Cambria"/>
              </a:rPr>
              <a:t>Technical Writing and the Web</a:t>
            </a:r>
            <a:endParaRPr lang="zh-CN" altLang="en-US" b="1" kern="1600" baseline="0" smtClean="0">
              <a:latin typeface="Cambria"/>
            </a:endParaRPr>
          </a:p>
        </p:txBody>
      </p:sp>
      <p:sp>
        <p:nvSpPr>
          <p:cNvPr id="4" name="Content Placeholder 3"/>
          <p:cNvSpPr>
            <a:spLocks noGrp="1"/>
          </p:cNvSpPr>
          <p:nvPr>
            <p:ph idx="1"/>
          </p:nvPr>
        </p:nvSpPr>
        <p:spPr>
          <a:xfrm>
            <a:off x="457200" y="1490473"/>
            <a:ext cx="8229600" cy="1644553"/>
          </a:xfrm>
        </p:spPr>
        <p:txBody>
          <a:bodyPr/>
          <a:lstStyle/>
          <a:p>
            <a:r>
              <a:rPr lang="en-US" altLang="zh-CN" dirty="0" smtClean="0"/>
              <a:t>Follow these guidelines to globalize your content</a:t>
            </a:r>
          </a:p>
          <a:p>
            <a:pPr lvl="1"/>
            <a:r>
              <a:rPr lang="en-US" altLang="zh-CN" dirty="0" smtClean="0"/>
              <a:t>Avoid abbreviations and acronyms that include other abbreviations and acronyms.</a:t>
            </a:r>
          </a:p>
          <a:p>
            <a:pPr lvl="2"/>
            <a:r>
              <a:rPr lang="en-US" altLang="zh-CN" dirty="0" smtClean="0"/>
              <a:t>Do not use “Gbps” for “Gb/sec”</a:t>
            </a:r>
          </a:p>
        </p:txBody>
      </p:sp>
      <p:sp>
        <p:nvSpPr>
          <p:cNvPr id="3" name="Text Placeholder 2"/>
          <p:cNvSpPr>
            <a:spLocks noGrp="1"/>
          </p:cNvSpPr>
          <p:nvPr>
            <p:ph type="body" idx="13"/>
          </p:nvPr>
        </p:nvSpPr>
        <p:spPr/>
        <p:txBody>
          <a:bodyPr>
            <a:normAutofit/>
          </a:bodyPr>
          <a:lstStyle/>
          <a:p>
            <a:pPr marR="0" lvl="0" rtl="0"/>
            <a:r>
              <a:rPr lang="en-US" altLang="zh-CN" b="1" i="1" baseline="0" dirty="0" smtClean="0">
                <a:latin typeface="Cambria"/>
              </a:rPr>
              <a:t>Write for the World</a:t>
            </a:r>
            <a:endParaRPr lang="zh-CN" altLang="en-US" b="1" baseline="0" dirty="0" smtClean="0">
              <a:solidFill>
                <a:srgbClr val="4F81BD"/>
              </a:solidFill>
              <a:latin typeface="Cambria"/>
            </a:endParaRPr>
          </a:p>
        </p:txBody>
      </p:sp>
    </p:spTree>
  </p:cSld>
  <p:clrMapOvr>
    <a:masterClrMapping/>
  </p:clrMapOvr>
  <p:transition spd="med">
    <p:fade/>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2"/>
            <a:ext cx="7088037" cy="731520"/>
          </a:xfrm>
        </p:spPr>
        <p:txBody>
          <a:bodyPr/>
          <a:lstStyle/>
          <a:p>
            <a:pPr marR="0" rtl="0"/>
            <a:r>
              <a:rPr lang="en-US" altLang="zh-CN" b="1" kern="1600" baseline="0" dirty="0" smtClean="0">
                <a:latin typeface="Cambria"/>
              </a:rPr>
              <a:t>Technical Writing and the Web</a:t>
            </a:r>
            <a:endParaRPr lang="zh-CN" altLang="en-US" b="1" kern="1600" baseline="0" smtClean="0">
              <a:latin typeface="Cambria"/>
            </a:endParaRPr>
          </a:p>
        </p:txBody>
      </p:sp>
      <p:sp>
        <p:nvSpPr>
          <p:cNvPr id="4" name="Content Placeholder 3"/>
          <p:cNvSpPr>
            <a:spLocks noGrp="1"/>
          </p:cNvSpPr>
          <p:nvPr>
            <p:ph idx="1"/>
          </p:nvPr>
        </p:nvSpPr>
        <p:spPr>
          <a:xfrm>
            <a:off x="457200" y="1490472"/>
            <a:ext cx="8229600" cy="927946"/>
          </a:xfrm>
        </p:spPr>
        <p:txBody>
          <a:bodyPr/>
          <a:lstStyle/>
          <a:p>
            <a:r>
              <a:rPr lang="en-US" altLang="zh-CN" dirty="0" smtClean="0"/>
              <a:t>Follow these guidelines to globalize your content</a:t>
            </a:r>
          </a:p>
          <a:p>
            <a:pPr lvl="1"/>
            <a:r>
              <a:rPr lang="en-US" altLang="zh-CN" dirty="0" smtClean="0"/>
              <a:t>Avoid contractions.</a:t>
            </a:r>
          </a:p>
        </p:txBody>
      </p:sp>
      <p:sp>
        <p:nvSpPr>
          <p:cNvPr id="3" name="Text Placeholder 2"/>
          <p:cNvSpPr>
            <a:spLocks noGrp="1"/>
          </p:cNvSpPr>
          <p:nvPr>
            <p:ph type="body" idx="13"/>
          </p:nvPr>
        </p:nvSpPr>
        <p:spPr/>
        <p:txBody>
          <a:bodyPr>
            <a:normAutofit/>
          </a:bodyPr>
          <a:lstStyle/>
          <a:p>
            <a:pPr marR="0" lvl="0" rtl="0"/>
            <a:r>
              <a:rPr lang="en-US" altLang="zh-CN" b="1" i="1" baseline="0" dirty="0" smtClean="0">
                <a:latin typeface="Cambria"/>
              </a:rPr>
              <a:t>Write for the World</a:t>
            </a:r>
            <a:endParaRPr lang="zh-CN" altLang="en-US" b="1" baseline="0" dirty="0" smtClean="0">
              <a:solidFill>
                <a:srgbClr val="4F81BD"/>
              </a:solidFill>
              <a:latin typeface="Cambria"/>
            </a:endParaRPr>
          </a:p>
        </p:txBody>
      </p:sp>
    </p:spTree>
  </p:cSld>
  <p:clrMapOvr>
    <a:masterClrMapping/>
  </p:clrMapOvr>
  <p:transition spd="med">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R="0" rtl="0"/>
            <a:r>
              <a:rPr lang="en-US" altLang="zh-CN" b="1" kern="1600" baseline="0" dirty="0" smtClean="0">
                <a:latin typeface="Cambria"/>
              </a:rPr>
              <a:t>Technical Writing and the Web</a:t>
            </a:r>
            <a:endParaRPr lang="zh-CN" altLang="en-US" b="1" kern="1600" baseline="0" dirty="0" smtClean="0">
              <a:latin typeface="Cambria"/>
            </a:endParaRPr>
          </a:p>
        </p:txBody>
      </p:sp>
      <p:sp>
        <p:nvSpPr>
          <p:cNvPr id="3" name="Text Placeholder 2"/>
          <p:cNvSpPr>
            <a:spLocks noGrp="1"/>
          </p:cNvSpPr>
          <p:nvPr>
            <p:ph type="body" idx="13"/>
          </p:nvPr>
        </p:nvSpPr>
        <p:spPr>
          <a:xfrm>
            <a:off x="457200" y="981116"/>
            <a:ext cx="8686800" cy="542885"/>
          </a:xfrm>
        </p:spPr>
        <p:txBody>
          <a:bodyPr>
            <a:normAutofit/>
          </a:bodyPr>
          <a:lstStyle/>
          <a:p>
            <a:r>
              <a:rPr lang="en-US" altLang="zh-CN" b="1" i="1" dirty="0" smtClean="0">
                <a:latin typeface="Cambria"/>
              </a:rPr>
              <a:t>When is a white paper considered “technical communication”?</a:t>
            </a:r>
          </a:p>
        </p:txBody>
      </p:sp>
      <p:sp>
        <p:nvSpPr>
          <p:cNvPr id="4" name="Content Placeholder 3"/>
          <p:cNvSpPr>
            <a:spLocks noGrp="1"/>
          </p:cNvSpPr>
          <p:nvPr>
            <p:ph sz="half" idx="1"/>
          </p:nvPr>
        </p:nvSpPr>
        <p:spPr>
          <a:xfrm>
            <a:off x="457200" y="1490473"/>
            <a:ext cx="4953000" cy="2475549"/>
          </a:xfrm>
        </p:spPr>
        <p:txBody>
          <a:bodyPr/>
          <a:lstStyle/>
          <a:p>
            <a:pPr lvl="1"/>
            <a:r>
              <a:rPr lang="en-GB" altLang="zh-CN" dirty="0"/>
              <a:t>Examples from STC Website</a:t>
            </a:r>
            <a:endParaRPr lang="en-US" altLang="zh-CN" dirty="0"/>
          </a:p>
          <a:p>
            <a:pPr lvl="2"/>
            <a:r>
              <a:rPr lang="en-US" altLang="zh-CN" dirty="0" smtClean="0"/>
              <a:t>Technical </a:t>
            </a:r>
            <a:r>
              <a:rPr lang="en-US" altLang="zh-CN" dirty="0"/>
              <a:t>illustrations clarify steps or identify the parts of a product, letting users focus on getting their task done quickly or more accurately. </a:t>
            </a:r>
          </a:p>
        </p:txBody>
      </p:sp>
      <p:pic>
        <p:nvPicPr>
          <p:cNvPr id="10" name="Picture Placeholder 9" descr="STC_Mod3.png"/>
          <p:cNvPicPr>
            <a:picLocks noGrp="1" noChangeAspect="1"/>
          </p:cNvPicPr>
          <p:nvPr>
            <p:ph type="pic" sz="quarter" idx="15"/>
          </p:nvPr>
        </p:nvPicPr>
        <p:blipFill>
          <a:blip r:embed="rId3" cstate="print"/>
          <a:stretch>
            <a:fillRect/>
          </a:stretch>
        </p:blipFill>
        <p:spPr>
          <a:xfrm>
            <a:off x="5486400" y="1828801"/>
            <a:ext cx="3143251" cy="1571625"/>
          </a:xfrm>
          <a:prstGeom prst="rect">
            <a:avLst/>
          </a:prstGeom>
          <a:noFill/>
          <a:ln>
            <a:noFill/>
          </a:ln>
        </p:spPr>
      </p:pic>
    </p:spTree>
  </p:cSld>
  <p:clrMapOvr>
    <a:masterClrMapping/>
  </p:clrMapOvr>
  <p:transition spd="med">
    <p:fade/>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2"/>
            <a:ext cx="7088037" cy="731520"/>
          </a:xfrm>
        </p:spPr>
        <p:txBody>
          <a:bodyPr/>
          <a:lstStyle/>
          <a:p>
            <a:pPr marR="0" rtl="0"/>
            <a:r>
              <a:rPr lang="en-US" altLang="zh-CN" b="1" kern="1600" baseline="0" dirty="0" smtClean="0">
                <a:latin typeface="Cambria"/>
              </a:rPr>
              <a:t>Technical Writing and the Web</a:t>
            </a:r>
            <a:endParaRPr lang="zh-CN" altLang="en-US" b="1" kern="1600" baseline="0" smtClean="0">
              <a:latin typeface="Cambria"/>
            </a:endParaRPr>
          </a:p>
        </p:txBody>
      </p:sp>
      <p:sp>
        <p:nvSpPr>
          <p:cNvPr id="4" name="Content Placeholder 3"/>
          <p:cNvSpPr>
            <a:spLocks noGrp="1"/>
          </p:cNvSpPr>
          <p:nvPr>
            <p:ph idx="1"/>
          </p:nvPr>
        </p:nvSpPr>
        <p:spPr>
          <a:xfrm>
            <a:off x="457200" y="1490473"/>
            <a:ext cx="8229600" cy="1249573"/>
          </a:xfrm>
        </p:spPr>
        <p:txBody>
          <a:bodyPr/>
          <a:lstStyle/>
          <a:p>
            <a:r>
              <a:rPr lang="en-US" altLang="zh-CN" dirty="0" smtClean="0"/>
              <a:t>Follow these guidelines to globalize your content</a:t>
            </a:r>
          </a:p>
          <a:p>
            <a:pPr lvl="1"/>
            <a:r>
              <a:rPr lang="en-US" altLang="zh-CN" dirty="0" smtClean="0"/>
              <a:t>Be careful of words than can be read as both verbs and nouns.</a:t>
            </a:r>
          </a:p>
        </p:txBody>
      </p:sp>
      <p:sp>
        <p:nvSpPr>
          <p:cNvPr id="3" name="Text Placeholder 2"/>
          <p:cNvSpPr>
            <a:spLocks noGrp="1"/>
          </p:cNvSpPr>
          <p:nvPr>
            <p:ph type="body" idx="13"/>
          </p:nvPr>
        </p:nvSpPr>
        <p:spPr/>
        <p:txBody>
          <a:bodyPr>
            <a:normAutofit/>
          </a:bodyPr>
          <a:lstStyle/>
          <a:p>
            <a:pPr marR="0" lvl="0" rtl="0"/>
            <a:r>
              <a:rPr lang="en-US" altLang="zh-CN" b="1" i="1" baseline="0" dirty="0" smtClean="0">
                <a:latin typeface="Cambria"/>
              </a:rPr>
              <a:t>Write for the World</a:t>
            </a:r>
            <a:endParaRPr lang="zh-CN" altLang="en-US" b="1" baseline="0" dirty="0" smtClean="0">
              <a:solidFill>
                <a:srgbClr val="4F81BD"/>
              </a:solidFill>
              <a:latin typeface="Cambria"/>
            </a:endParaRPr>
          </a:p>
        </p:txBody>
      </p:sp>
    </p:spTree>
  </p:cSld>
  <p:clrMapOvr>
    <a:masterClrMapping/>
  </p:clrMapOvr>
  <p:transition spd="med">
    <p:fade/>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2"/>
            <a:ext cx="7088037" cy="731520"/>
          </a:xfrm>
        </p:spPr>
        <p:txBody>
          <a:bodyPr/>
          <a:lstStyle/>
          <a:p>
            <a:pPr marR="0" rtl="0"/>
            <a:r>
              <a:rPr lang="en-US" altLang="zh-CN" b="1" kern="1600" baseline="0" dirty="0" smtClean="0">
                <a:latin typeface="Cambria"/>
              </a:rPr>
              <a:t>Technical Writing and the Web</a:t>
            </a:r>
            <a:endParaRPr lang="zh-CN" altLang="en-US" b="1" kern="1600" baseline="0" smtClean="0">
              <a:latin typeface="Cambria"/>
            </a:endParaRPr>
          </a:p>
        </p:txBody>
      </p:sp>
      <p:sp>
        <p:nvSpPr>
          <p:cNvPr id="4" name="Content Placeholder 3"/>
          <p:cNvSpPr>
            <a:spLocks noGrp="1"/>
          </p:cNvSpPr>
          <p:nvPr>
            <p:ph idx="1"/>
          </p:nvPr>
        </p:nvSpPr>
        <p:spPr>
          <a:xfrm>
            <a:off x="457200" y="1490473"/>
            <a:ext cx="8229600" cy="2039533"/>
          </a:xfrm>
        </p:spPr>
        <p:txBody>
          <a:bodyPr/>
          <a:lstStyle/>
          <a:p>
            <a:r>
              <a:rPr lang="en-US" altLang="zh-CN" dirty="0" smtClean="0"/>
              <a:t>Follow these guidelines to globalize your content</a:t>
            </a:r>
          </a:p>
          <a:p>
            <a:pPr lvl="1"/>
            <a:r>
              <a:rPr lang="en-US" altLang="zh-CN" dirty="0" smtClean="0"/>
              <a:t>Be careful of words than can be read as both verbs and nouns.</a:t>
            </a:r>
          </a:p>
          <a:p>
            <a:pPr lvl="2"/>
            <a:r>
              <a:rPr lang="en-US" altLang="zh-CN" dirty="0" smtClean="0"/>
              <a:t>Read this manual.</a:t>
            </a:r>
          </a:p>
          <a:p>
            <a:pPr lvl="2"/>
            <a:r>
              <a:rPr lang="en-US" altLang="zh-CN" dirty="0" smtClean="0"/>
              <a:t>This manual is a good read.</a:t>
            </a:r>
          </a:p>
        </p:txBody>
      </p:sp>
      <p:sp>
        <p:nvSpPr>
          <p:cNvPr id="3" name="Text Placeholder 2"/>
          <p:cNvSpPr>
            <a:spLocks noGrp="1"/>
          </p:cNvSpPr>
          <p:nvPr>
            <p:ph type="body" idx="13"/>
          </p:nvPr>
        </p:nvSpPr>
        <p:spPr/>
        <p:txBody>
          <a:bodyPr>
            <a:normAutofit/>
          </a:bodyPr>
          <a:lstStyle/>
          <a:p>
            <a:pPr marR="0" lvl="0" rtl="0"/>
            <a:r>
              <a:rPr lang="en-US" altLang="zh-CN" b="1" i="1" baseline="0" dirty="0" smtClean="0">
                <a:latin typeface="Cambria"/>
              </a:rPr>
              <a:t>Write for the World</a:t>
            </a:r>
            <a:endParaRPr lang="zh-CN" altLang="en-US" b="1" baseline="0" dirty="0" smtClean="0">
              <a:solidFill>
                <a:srgbClr val="4F81BD"/>
              </a:solidFill>
              <a:latin typeface="Cambria"/>
            </a:endParaRPr>
          </a:p>
        </p:txBody>
      </p:sp>
    </p:spTree>
  </p:cSld>
  <p:clrMapOvr>
    <a:masterClrMapping/>
  </p:clrMapOvr>
  <p:transition spd="med">
    <p:fade/>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2"/>
            <a:ext cx="7088037" cy="731520"/>
          </a:xfrm>
        </p:spPr>
        <p:txBody>
          <a:bodyPr/>
          <a:lstStyle/>
          <a:p>
            <a:pPr marR="0" rtl="0"/>
            <a:r>
              <a:rPr lang="en-US" altLang="zh-CN" b="1" kern="1600" baseline="0" dirty="0" smtClean="0">
                <a:latin typeface="Cambria"/>
              </a:rPr>
              <a:t>Technical Writing and the Web</a:t>
            </a:r>
            <a:endParaRPr lang="zh-CN" altLang="en-US" b="1" kern="1600" baseline="0" smtClean="0">
              <a:latin typeface="Cambria"/>
            </a:endParaRPr>
          </a:p>
        </p:txBody>
      </p:sp>
      <p:sp>
        <p:nvSpPr>
          <p:cNvPr id="4" name="Content Placeholder 3"/>
          <p:cNvSpPr>
            <a:spLocks noGrp="1"/>
          </p:cNvSpPr>
          <p:nvPr>
            <p:ph idx="1"/>
          </p:nvPr>
        </p:nvSpPr>
        <p:spPr>
          <a:xfrm>
            <a:off x="457200" y="1490472"/>
            <a:ext cx="8229600" cy="3619452"/>
          </a:xfrm>
        </p:spPr>
        <p:txBody>
          <a:bodyPr/>
          <a:lstStyle/>
          <a:p>
            <a:r>
              <a:rPr lang="en-US" altLang="zh-CN" dirty="0" smtClean="0"/>
              <a:t>Follow these guidelines to globalize your content</a:t>
            </a:r>
          </a:p>
          <a:p>
            <a:pPr lvl="1"/>
            <a:r>
              <a:rPr lang="en-US" altLang="zh-CN" dirty="0" smtClean="0"/>
              <a:t>Be careful of words than can be read as both verbs and nouns.</a:t>
            </a:r>
          </a:p>
          <a:p>
            <a:pPr lvl="2"/>
            <a:r>
              <a:rPr lang="en-US" altLang="zh-CN" dirty="0" smtClean="0"/>
              <a:t>File</a:t>
            </a:r>
          </a:p>
          <a:p>
            <a:pPr lvl="2"/>
            <a:r>
              <a:rPr lang="en-US" altLang="zh-CN" dirty="0" smtClean="0"/>
              <a:t>Post</a:t>
            </a:r>
          </a:p>
          <a:p>
            <a:pPr lvl="2"/>
            <a:r>
              <a:rPr lang="en-US" altLang="zh-CN" dirty="0" smtClean="0"/>
              <a:t>Input</a:t>
            </a:r>
          </a:p>
          <a:p>
            <a:pPr lvl="2"/>
            <a:r>
              <a:rPr lang="en-US" altLang="zh-CN" dirty="0" smtClean="0"/>
              <a:t>Screen</a:t>
            </a:r>
          </a:p>
          <a:p>
            <a:pPr lvl="2"/>
            <a:r>
              <a:rPr lang="en-US" altLang="zh-CN" dirty="0" smtClean="0"/>
              <a:t>Word</a:t>
            </a:r>
          </a:p>
          <a:p>
            <a:pPr lvl="2"/>
            <a:r>
              <a:rPr lang="en-US" altLang="zh-CN" dirty="0" smtClean="0"/>
              <a:t>Map</a:t>
            </a:r>
          </a:p>
        </p:txBody>
      </p:sp>
      <p:sp>
        <p:nvSpPr>
          <p:cNvPr id="3" name="Text Placeholder 2"/>
          <p:cNvSpPr>
            <a:spLocks noGrp="1"/>
          </p:cNvSpPr>
          <p:nvPr>
            <p:ph type="body" idx="13"/>
          </p:nvPr>
        </p:nvSpPr>
        <p:spPr/>
        <p:txBody>
          <a:bodyPr>
            <a:normAutofit/>
          </a:bodyPr>
          <a:lstStyle/>
          <a:p>
            <a:pPr marR="0" lvl="0" rtl="0"/>
            <a:r>
              <a:rPr lang="en-US" altLang="zh-CN" b="1" i="1" baseline="0" dirty="0" smtClean="0">
                <a:latin typeface="Cambria"/>
              </a:rPr>
              <a:t>Write for the World</a:t>
            </a:r>
            <a:endParaRPr lang="zh-CN" altLang="en-US" b="1" baseline="0" dirty="0" smtClean="0">
              <a:solidFill>
                <a:srgbClr val="4F81BD"/>
              </a:solidFill>
              <a:latin typeface="Cambria"/>
            </a:endParaRPr>
          </a:p>
        </p:txBody>
      </p:sp>
    </p:spTree>
  </p:cSld>
  <p:clrMapOvr>
    <a:masterClrMapping/>
  </p:clrMapOvr>
  <p:transition spd="med">
    <p:fade/>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2"/>
            <a:ext cx="7088037" cy="731520"/>
          </a:xfrm>
        </p:spPr>
        <p:txBody>
          <a:bodyPr/>
          <a:lstStyle/>
          <a:p>
            <a:pPr marR="0" rtl="0"/>
            <a:r>
              <a:rPr lang="en-US" altLang="zh-CN" b="1" kern="1600" baseline="0" dirty="0" smtClean="0">
                <a:latin typeface="Cambria"/>
              </a:rPr>
              <a:t>Technical Writing and the Web</a:t>
            </a:r>
            <a:endParaRPr lang="zh-CN" altLang="en-US" b="1" kern="1600" baseline="0" smtClean="0">
              <a:latin typeface="Cambria"/>
            </a:endParaRPr>
          </a:p>
        </p:txBody>
      </p:sp>
      <p:sp>
        <p:nvSpPr>
          <p:cNvPr id="4" name="Content Placeholder 3"/>
          <p:cNvSpPr>
            <a:spLocks noGrp="1"/>
          </p:cNvSpPr>
          <p:nvPr>
            <p:ph idx="1"/>
          </p:nvPr>
        </p:nvSpPr>
        <p:spPr>
          <a:xfrm>
            <a:off x="457200" y="1490472"/>
            <a:ext cx="8229600" cy="927946"/>
          </a:xfrm>
        </p:spPr>
        <p:txBody>
          <a:bodyPr/>
          <a:lstStyle/>
          <a:p>
            <a:r>
              <a:rPr lang="en-US" altLang="zh-CN" dirty="0" smtClean="0"/>
              <a:t>Follow these guidelines to globalize your content</a:t>
            </a:r>
          </a:p>
          <a:p>
            <a:pPr lvl="1"/>
            <a:r>
              <a:rPr lang="en-US" altLang="zh-CN" dirty="0" smtClean="0"/>
              <a:t>Follow the rules of capitalization for standard written English.</a:t>
            </a:r>
          </a:p>
        </p:txBody>
      </p:sp>
      <p:sp>
        <p:nvSpPr>
          <p:cNvPr id="3" name="Text Placeholder 2"/>
          <p:cNvSpPr>
            <a:spLocks noGrp="1"/>
          </p:cNvSpPr>
          <p:nvPr>
            <p:ph type="body" idx="13"/>
          </p:nvPr>
        </p:nvSpPr>
        <p:spPr/>
        <p:txBody>
          <a:bodyPr>
            <a:normAutofit/>
          </a:bodyPr>
          <a:lstStyle/>
          <a:p>
            <a:pPr marR="0" lvl="0" rtl="0"/>
            <a:r>
              <a:rPr lang="en-US" altLang="zh-CN" b="1" i="1" baseline="0" dirty="0" smtClean="0">
                <a:latin typeface="Cambria"/>
              </a:rPr>
              <a:t>Write for the World</a:t>
            </a:r>
            <a:endParaRPr lang="zh-CN" altLang="en-US" b="1" baseline="0" dirty="0" smtClean="0">
              <a:solidFill>
                <a:srgbClr val="4F81BD"/>
              </a:solidFill>
              <a:latin typeface="Cambria"/>
            </a:endParaRPr>
          </a:p>
        </p:txBody>
      </p:sp>
    </p:spTree>
  </p:cSld>
  <p:clrMapOvr>
    <a:masterClrMapping/>
  </p:clrMapOvr>
  <p:transition spd="med">
    <p:fade/>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2"/>
            <a:ext cx="7088037" cy="731520"/>
          </a:xfrm>
        </p:spPr>
        <p:txBody>
          <a:bodyPr/>
          <a:lstStyle/>
          <a:p>
            <a:pPr marR="0" rtl="0"/>
            <a:r>
              <a:rPr lang="en-US" altLang="zh-CN" b="1" kern="1600" baseline="0" dirty="0" smtClean="0">
                <a:latin typeface="Cambria"/>
              </a:rPr>
              <a:t>Technical Writing and the Web</a:t>
            </a:r>
            <a:endParaRPr lang="zh-CN" altLang="en-US" b="1" kern="1600" baseline="0" smtClean="0">
              <a:latin typeface="Cambria"/>
            </a:endParaRPr>
          </a:p>
        </p:txBody>
      </p:sp>
      <p:sp>
        <p:nvSpPr>
          <p:cNvPr id="4" name="Content Placeholder 3"/>
          <p:cNvSpPr>
            <a:spLocks noGrp="1"/>
          </p:cNvSpPr>
          <p:nvPr>
            <p:ph idx="1"/>
          </p:nvPr>
        </p:nvSpPr>
        <p:spPr>
          <a:xfrm>
            <a:off x="457200" y="1490472"/>
            <a:ext cx="8229600" cy="2405274"/>
          </a:xfrm>
        </p:spPr>
        <p:txBody>
          <a:bodyPr/>
          <a:lstStyle/>
          <a:p>
            <a:r>
              <a:rPr lang="en-US" altLang="zh-CN" dirty="0" smtClean="0"/>
              <a:t>Follow these guidelines to globalize your content</a:t>
            </a:r>
          </a:p>
          <a:p>
            <a:pPr lvl="1"/>
            <a:r>
              <a:rPr lang="en-US" altLang="zh-CN" dirty="0" smtClean="0"/>
              <a:t>Follow the rules of capitalization for standard written English.</a:t>
            </a:r>
          </a:p>
          <a:p>
            <a:pPr lvl="2"/>
            <a:r>
              <a:rPr lang="en-US" altLang="zh-CN" dirty="0" smtClean="0"/>
              <a:t>Do not capitalize the words that make up an abbreviation, even if the abbreviation is capitalized (except for proper nouns):</a:t>
            </a:r>
          </a:p>
          <a:p>
            <a:pPr lvl="3"/>
            <a:r>
              <a:rPr lang="en-US" altLang="zh-CN" dirty="0" smtClean="0"/>
              <a:t>Original equipment manufacturer </a:t>
            </a:r>
          </a:p>
          <a:p>
            <a:pPr lvl="3"/>
            <a:r>
              <a:rPr lang="en-US" altLang="zh-CN" dirty="0" smtClean="0"/>
              <a:t>OEM</a:t>
            </a:r>
          </a:p>
        </p:txBody>
      </p:sp>
      <p:sp>
        <p:nvSpPr>
          <p:cNvPr id="3" name="Text Placeholder 2"/>
          <p:cNvSpPr>
            <a:spLocks noGrp="1"/>
          </p:cNvSpPr>
          <p:nvPr>
            <p:ph type="body" idx="13"/>
          </p:nvPr>
        </p:nvSpPr>
        <p:spPr/>
        <p:txBody>
          <a:bodyPr>
            <a:normAutofit/>
          </a:bodyPr>
          <a:lstStyle/>
          <a:p>
            <a:pPr marR="0" lvl="0" rtl="0"/>
            <a:r>
              <a:rPr lang="en-US" altLang="zh-CN" b="1" i="1" baseline="0" dirty="0" smtClean="0">
                <a:latin typeface="Cambria"/>
              </a:rPr>
              <a:t>Write for the World</a:t>
            </a:r>
            <a:endParaRPr lang="zh-CN" altLang="en-US" b="1" baseline="0" dirty="0" smtClean="0">
              <a:solidFill>
                <a:srgbClr val="4F81BD"/>
              </a:solidFill>
              <a:latin typeface="Cambria"/>
            </a:endParaRPr>
          </a:p>
        </p:txBody>
      </p:sp>
    </p:spTree>
  </p:cSld>
  <p:clrMapOvr>
    <a:masterClrMapping/>
  </p:clrMapOvr>
  <p:transition spd="med">
    <p:fade/>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2"/>
            <a:ext cx="7088037" cy="731520"/>
          </a:xfrm>
        </p:spPr>
        <p:txBody>
          <a:bodyPr/>
          <a:lstStyle/>
          <a:p>
            <a:pPr marR="0" rtl="0"/>
            <a:r>
              <a:rPr lang="en-US" altLang="zh-CN" b="1" kern="1600" baseline="0" dirty="0" smtClean="0">
                <a:latin typeface="Cambria"/>
              </a:rPr>
              <a:t>Technical Writing and the Web</a:t>
            </a:r>
            <a:endParaRPr lang="zh-CN" altLang="en-US" b="1" kern="1600" baseline="0" smtClean="0">
              <a:latin typeface="Cambria"/>
            </a:endParaRPr>
          </a:p>
        </p:txBody>
      </p:sp>
      <p:sp>
        <p:nvSpPr>
          <p:cNvPr id="4" name="Content Placeholder 3"/>
          <p:cNvSpPr>
            <a:spLocks noGrp="1"/>
          </p:cNvSpPr>
          <p:nvPr>
            <p:ph idx="1"/>
          </p:nvPr>
        </p:nvSpPr>
        <p:spPr>
          <a:xfrm>
            <a:off x="457200" y="1490472"/>
            <a:ext cx="8229600" cy="927946"/>
          </a:xfrm>
        </p:spPr>
        <p:txBody>
          <a:bodyPr/>
          <a:lstStyle/>
          <a:p>
            <a:r>
              <a:rPr lang="en-US" altLang="zh-CN" dirty="0" smtClean="0"/>
              <a:t>Follow these guidelines to globalize your content</a:t>
            </a:r>
          </a:p>
          <a:p>
            <a:pPr lvl="1"/>
            <a:r>
              <a:rPr lang="en-US" altLang="zh-CN" dirty="0" smtClean="0"/>
              <a:t>Avoid culturally sensitive terms.</a:t>
            </a:r>
          </a:p>
        </p:txBody>
      </p:sp>
      <p:sp>
        <p:nvSpPr>
          <p:cNvPr id="3" name="Text Placeholder 2"/>
          <p:cNvSpPr>
            <a:spLocks noGrp="1"/>
          </p:cNvSpPr>
          <p:nvPr>
            <p:ph type="body" idx="13"/>
          </p:nvPr>
        </p:nvSpPr>
        <p:spPr/>
        <p:txBody>
          <a:bodyPr>
            <a:normAutofit/>
          </a:bodyPr>
          <a:lstStyle/>
          <a:p>
            <a:pPr marR="0" lvl="0" rtl="0"/>
            <a:r>
              <a:rPr lang="en-US" altLang="zh-CN" b="1" i="1" baseline="0" dirty="0" smtClean="0">
                <a:latin typeface="Cambria"/>
              </a:rPr>
              <a:t>Write for the World</a:t>
            </a:r>
            <a:endParaRPr lang="zh-CN" altLang="en-US" b="1" baseline="0" dirty="0" smtClean="0">
              <a:solidFill>
                <a:srgbClr val="4F81BD"/>
              </a:solidFill>
              <a:latin typeface="Cambria"/>
            </a:endParaRPr>
          </a:p>
        </p:txBody>
      </p:sp>
    </p:spTree>
  </p:cSld>
  <p:clrMapOvr>
    <a:masterClrMapping/>
  </p:clrMapOvr>
  <p:transition spd="med">
    <p:fade/>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2"/>
            <a:ext cx="7088037" cy="731520"/>
          </a:xfrm>
        </p:spPr>
        <p:txBody>
          <a:bodyPr/>
          <a:lstStyle/>
          <a:p>
            <a:pPr marR="0" rtl="0"/>
            <a:r>
              <a:rPr lang="en-US" altLang="zh-CN" b="1" kern="1600" baseline="0" dirty="0" smtClean="0">
                <a:latin typeface="Cambria"/>
              </a:rPr>
              <a:t>Technical Writing and the Web</a:t>
            </a:r>
            <a:endParaRPr lang="zh-CN" altLang="en-US" b="1" kern="1600" baseline="0" smtClean="0">
              <a:latin typeface="Cambria"/>
            </a:endParaRPr>
          </a:p>
        </p:txBody>
      </p:sp>
      <p:sp>
        <p:nvSpPr>
          <p:cNvPr id="4" name="Content Placeholder 3"/>
          <p:cNvSpPr>
            <a:spLocks noGrp="1"/>
          </p:cNvSpPr>
          <p:nvPr>
            <p:ph idx="1"/>
          </p:nvPr>
        </p:nvSpPr>
        <p:spPr>
          <a:xfrm>
            <a:off x="457200" y="1490472"/>
            <a:ext cx="8229600" cy="4579715"/>
          </a:xfrm>
        </p:spPr>
        <p:txBody>
          <a:bodyPr/>
          <a:lstStyle/>
          <a:p>
            <a:r>
              <a:rPr lang="en-US" altLang="zh-CN" dirty="0" smtClean="0"/>
              <a:t>Follow these guidelines to globalize your content</a:t>
            </a:r>
          </a:p>
          <a:p>
            <a:pPr lvl="1"/>
            <a:r>
              <a:rPr lang="en-US" altLang="zh-CN" dirty="0" smtClean="0"/>
              <a:t>Avoid culturally sensitive terms.</a:t>
            </a:r>
          </a:p>
          <a:p>
            <a:pPr lvl="1"/>
            <a:endParaRPr lang="en-US" altLang="zh-CN" dirty="0" smtClean="0"/>
          </a:p>
          <a:p>
            <a:pPr lvl="2"/>
            <a:endParaRPr lang="en-US" altLang="zh-CN" dirty="0" smtClean="0"/>
          </a:p>
          <a:p>
            <a:pPr lvl="2"/>
            <a:endParaRPr lang="en-US" altLang="zh-CN" dirty="0" smtClean="0"/>
          </a:p>
          <a:p>
            <a:pPr lvl="2"/>
            <a:endParaRPr lang="en-US" altLang="zh-CN" dirty="0" smtClean="0"/>
          </a:p>
          <a:p>
            <a:pPr lvl="2"/>
            <a:endParaRPr lang="en-US" altLang="zh-CN" dirty="0" smtClean="0"/>
          </a:p>
          <a:p>
            <a:pPr lvl="2"/>
            <a:endParaRPr lang="en-US" altLang="zh-CN" dirty="0" smtClean="0"/>
          </a:p>
          <a:p>
            <a:pPr lvl="2"/>
            <a:endParaRPr lang="en-US" altLang="zh-CN" dirty="0" smtClean="0"/>
          </a:p>
          <a:p>
            <a:pPr lvl="2"/>
            <a:endParaRPr lang="en-US" altLang="zh-CN" dirty="0" smtClean="0"/>
          </a:p>
          <a:p>
            <a:pPr lvl="2"/>
            <a:endParaRPr lang="en-US" altLang="zh-CN" dirty="0" smtClean="0"/>
          </a:p>
        </p:txBody>
      </p:sp>
      <p:sp>
        <p:nvSpPr>
          <p:cNvPr id="3" name="Text Placeholder 2"/>
          <p:cNvSpPr>
            <a:spLocks noGrp="1"/>
          </p:cNvSpPr>
          <p:nvPr>
            <p:ph type="body" idx="13"/>
          </p:nvPr>
        </p:nvSpPr>
        <p:spPr/>
        <p:txBody>
          <a:bodyPr>
            <a:normAutofit/>
          </a:bodyPr>
          <a:lstStyle/>
          <a:p>
            <a:pPr marR="0" lvl="0" rtl="0"/>
            <a:r>
              <a:rPr lang="en-US" altLang="zh-CN" b="1" i="1" baseline="0" dirty="0" smtClean="0">
                <a:latin typeface="Cambria"/>
              </a:rPr>
              <a:t>Write for the World</a:t>
            </a:r>
            <a:endParaRPr lang="zh-CN" altLang="en-US" b="1" baseline="0" dirty="0" smtClean="0">
              <a:solidFill>
                <a:srgbClr val="4F81BD"/>
              </a:solidFill>
              <a:latin typeface="Cambria"/>
            </a:endParaRPr>
          </a:p>
        </p:txBody>
      </p:sp>
      <p:pic>
        <p:nvPicPr>
          <p:cNvPr id="7" name="Picture 6" descr="CulturalSensitivityLanguage.png"/>
          <p:cNvPicPr>
            <a:picLocks noChangeAspect="1"/>
          </p:cNvPicPr>
          <p:nvPr/>
        </p:nvPicPr>
        <p:blipFill>
          <a:blip r:embed="rId3" cstate="print"/>
          <a:stretch>
            <a:fillRect/>
          </a:stretch>
        </p:blipFill>
        <p:spPr>
          <a:xfrm>
            <a:off x="990602" y="2505815"/>
            <a:ext cx="7232611" cy="4134576"/>
          </a:xfrm>
          <a:prstGeom prst="rect">
            <a:avLst/>
          </a:prstGeom>
        </p:spPr>
      </p:pic>
    </p:spTree>
  </p:cSld>
  <p:clrMapOvr>
    <a:masterClrMapping/>
  </p:clrMapOvr>
  <p:transition spd="med">
    <p:fade/>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2"/>
            <a:ext cx="7088037" cy="731520"/>
          </a:xfrm>
        </p:spPr>
        <p:txBody>
          <a:bodyPr/>
          <a:lstStyle/>
          <a:p>
            <a:pPr marR="0" rtl="0"/>
            <a:r>
              <a:rPr lang="en-US" altLang="zh-CN" b="1" kern="1600" baseline="0" dirty="0" smtClean="0">
                <a:latin typeface="Cambria"/>
              </a:rPr>
              <a:t>Technical Writing and the Web</a:t>
            </a:r>
            <a:endParaRPr lang="zh-CN" altLang="en-US" b="1" kern="1600" baseline="0" smtClean="0">
              <a:latin typeface="Cambria"/>
            </a:endParaRPr>
          </a:p>
        </p:txBody>
      </p:sp>
      <p:sp>
        <p:nvSpPr>
          <p:cNvPr id="4" name="Content Placeholder 3"/>
          <p:cNvSpPr>
            <a:spLocks noGrp="1"/>
          </p:cNvSpPr>
          <p:nvPr>
            <p:ph idx="1"/>
          </p:nvPr>
        </p:nvSpPr>
        <p:spPr>
          <a:xfrm>
            <a:off x="457200" y="1490472"/>
            <a:ext cx="8229600" cy="927946"/>
          </a:xfrm>
        </p:spPr>
        <p:txBody>
          <a:bodyPr/>
          <a:lstStyle/>
          <a:p>
            <a:r>
              <a:rPr lang="en-US" altLang="zh-CN" dirty="0" smtClean="0"/>
              <a:t>Follow these guidelines to globalize your content</a:t>
            </a:r>
          </a:p>
          <a:p>
            <a:pPr lvl="1"/>
            <a:r>
              <a:rPr lang="en-US" altLang="zh-CN" dirty="0" smtClean="0"/>
              <a:t>Whenever possible, use the central meaning of a word. </a:t>
            </a:r>
          </a:p>
        </p:txBody>
      </p:sp>
      <p:sp>
        <p:nvSpPr>
          <p:cNvPr id="3" name="Text Placeholder 2"/>
          <p:cNvSpPr>
            <a:spLocks noGrp="1"/>
          </p:cNvSpPr>
          <p:nvPr>
            <p:ph type="body" idx="13"/>
          </p:nvPr>
        </p:nvSpPr>
        <p:spPr/>
        <p:txBody>
          <a:bodyPr>
            <a:normAutofit/>
          </a:bodyPr>
          <a:lstStyle/>
          <a:p>
            <a:pPr marR="0" lvl="0" rtl="0"/>
            <a:r>
              <a:rPr lang="en-US" altLang="zh-CN" b="1" i="1" baseline="0" dirty="0" smtClean="0">
                <a:latin typeface="Cambria"/>
              </a:rPr>
              <a:t>Write for the World</a:t>
            </a:r>
            <a:endParaRPr lang="zh-CN" altLang="en-US" b="1" baseline="0" dirty="0" smtClean="0">
              <a:solidFill>
                <a:srgbClr val="4F81BD"/>
              </a:solidFill>
              <a:latin typeface="Cambria"/>
            </a:endParaRPr>
          </a:p>
        </p:txBody>
      </p:sp>
    </p:spTree>
  </p:cSld>
  <p:clrMapOvr>
    <a:masterClrMapping/>
  </p:clrMapOvr>
  <p:transition spd="med">
    <p:fade/>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2"/>
            <a:ext cx="7088037" cy="731520"/>
          </a:xfrm>
        </p:spPr>
        <p:txBody>
          <a:bodyPr/>
          <a:lstStyle/>
          <a:p>
            <a:pPr marR="0" rtl="0"/>
            <a:r>
              <a:rPr lang="en-US" altLang="zh-CN" b="1" kern="1600" baseline="0" dirty="0" smtClean="0">
                <a:latin typeface="Cambria"/>
              </a:rPr>
              <a:t>Technical Writing and the Web</a:t>
            </a:r>
            <a:endParaRPr lang="zh-CN" altLang="en-US" b="1" kern="1600" baseline="0" smtClean="0">
              <a:latin typeface="Cambria"/>
            </a:endParaRPr>
          </a:p>
        </p:txBody>
      </p:sp>
      <p:sp>
        <p:nvSpPr>
          <p:cNvPr id="4" name="Content Placeholder 3"/>
          <p:cNvSpPr>
            <a:spLocks noGrp="1"/>
          </p:cNvSpPr>
          <p:nvPr>
            <p:ph idx="1"/>
          </p:nvPr>
        </p:nvSpPr>
        <p:spPr>
          <a:xfrm>
            <a:off x="457200" y="1490472"/>
            <a:ext cx="8229600" cy="5052152"/>
          </a:xfrm>
        </p:spPr>
        <p:txBody>
          <a:bodyPr/>
          <a:lstStyle/>
          <a:p>
            <a:r>
              <a:rPr lang="en-US" altLang="zh-CN" dirty="0" smtClean="0"/>
              <a:t>Follow these guidelines to globalize your content</a:t>
            </a:r>
          </a:p>
          <a:p>
            <a:pPr lvl="1"/>
            <a:r>
              <a:rPr lang="en-US" altLang="zh-CN" dirty="0" smtClean="0"/>
              <a:t>Whenever possible, use the central meaning of a word. </a:t>
            </a:r>
          </a:p>
          <a:p>
            <a:pPr lvl="2"/>
            <a:r>
              <a:rPr lang="en-US" b="1" dirty="0" smtClean="0"/>
              <a:t>Non-IT example—”Cage”</a:t>
            </a:r>
            <a:endParaRPr lang="en-US" b="1" dirty="0" smtClean="0"/>
          </a:p>
          <a:p>
            <a:pPr lvl="3"/>
            <a:r>
              <a:rPr lang="en-US" b="1" dirty="0" smtClean="0"/>
              <a:t>Standard meaning: Enclosure to keep an animal</a:t>
            </a:r>
          </a:p>
          <a:p>
            <a:pPr lvl="3"/>
            <a:r>
              <a:rPr lang="en-US" b="1" dirty="0" smtClean="0"/>
              <a:t>Motorcycle Community: </a:t>
            </a:r>
            <a:r>
              <a:rPr lang="en-US" b="1" dirty="0" smtClean="0"/>
              <a:t>Another term for automobile (ride in a metal cage)</a:t>
            </a:r>
          </a:p>
          <a:p>
            <a:pPr lvl="3"/>
            <a:r>
              <a:rPr lang="en-US" b="1" dirty="0" smtClean="0"/>
              <a:t>Basketball: The basketball court (originally, professional basketball games were played in a cage to keep the ball inbounds all the time)</a:t>
            </a:r>
          </a:p>
          <a:p>
            <a:pPr lvl="3">
              <a:buNone/>
            </a:pPr>
            <a:r>
              <a:rPr lang="en-US" b="1" dirty="0" smtClean="0"/>
              <a:t>Different sentence meaning based on context:</a:t>
            </a:r>
            <a:br>
              <a:rPr lang="en-US" b="1" dirty="0" smtClean="0"/>
            </a:br>
            <a:r>
              <a:rPr lang="en-US" b="1" dirty="0" smtClean="0"/>
              <a:t/>
            </a:r>
            <a:br>
              <a:rPr lang="en-US" b="1" dirty="0" smtClean="0"/>
            </a:br>
            <a:r>
              <a:rPr lang="en-US" b="1" dirty="0" smtClean="0"/>
              <a:t>“I passed 10 cages driving on the Steven’s Pass Highway on the way to Wenatchee. “</a:t>
            </a:r>
          </a:p>
          <a:p>
            <a:pPr lvl="3"/>
            <a:endParaRPr lang="en-US" b="1" dirty="0" smtClean="0"/>
          </a:p>
        </p:txBody>
      </p:sp>
      <p:sp>
        <p:nvSpPr>
          <p:cNvPr id="3" name="Text Placeholder 2"/>
          <p:cNvSpPr>
            <a:spLocks noGrp="1"/>
          </p:cNvSpPr>
          <p:nvPr>
            <p:ph type="body" idx="13"/>
          </p:nvPr>
        </p:nvSpPr>
        <p:spPr/>
        <p:txBody>
          <a:bodyPr>
            <a:normAutofit/>
          </a:bodyPr>
          <a:lstStyle/>
          <a:p>
            <a:pPr marR="0" lvl="0" rtl="0"/>
            <a:r>
              <a:rPr lang="en-US" altLang="zh-CN" b="1" i="1" baseline="0" dirty="0" smtClean="0">
                <a:latin typeface="Cambria"/>
              </a:rPr>
              <a:t>Write for the World</a:t>
            </a:r>
            <a:endParaRPr lang="zh-CN" altLang="en-US" b="1" baseline="0" dirty="0" smtClean="0">
              <a:solidFill>
                <a:srgbClr val="4F81BD"/>
              </a:solidFill>
              <a:latin typeface="Cambria"/>
            </a:endParaRPr>
          </a:p>
        </p:txBody>
      </p:sp>
    </p:spTree>
  </p:cSld>
  <p:clrMapOvr>
    <a:masterClrMapping/>
  </p:clrMapOvr>
  <p:transition spd="med">
    <p:fade/>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2"/>
            <a:ext cx="7088037" cy="731520"/>
          </a:xfrm>
        </p:spPr>
        <p:txBody>
          <a:bodyPr/>
          <a:lstStyle/>
          <a:p>
            <a:pPr marR="0" rtl="0"/>
            <a:r>
              <a:rPr lang="en-US" altLang="zh-CN" b="1" kern="1600" baseline="0" dirty="0" smtClean="0">
                <a:latin typeface="Cambria"/>
              </a:rPr>
              <a:t>Technical Writing and the Web</a:t>
            </a:r>
            <a:endParaRPr lang="zh-CN" altLang="en-US" b="1" kern="1600" baseline="0" smtClean="0">
              <a:latin typeface="Cambria"/>
            </a:endParaRPr>
          </a:p>
        </p:txBody>
      </p:sp>
      <p:sp>
        <p:nvSpPr>
          <p:cNvPr id="4" name="Content Placeholder 3"/>
          <p:cNvSpPr>
            <a:spLocks noGrp="1"/>
          </p:cNvSpPr>
          <p:nvPr>
            <p:ph idx="1"/>
          </p:nvPr>
        </p:nvSpPr>
        <p:spPr>
          <a:xfrm>
            <a:off x="457200" y="1490472"/>
            <a:ext cx="8229600" cy="1615314"/>
          </a:xfrm>
        </p:spPr>
        <p:txBody>
          <a:bodyPr/>
          <a:lstStyle/>
          <a:p>
            <a:r>
              <a:rPr lang="en-US" altLang="zh-CN" dirty="0" smtClean="0"/>
              <a:t>Follow these guidelines to globalize your content</a:t>
            </a:r>
          </a:p>
          <a:p>
            <a:pPr lvl="1"/>
            <a:r>
              <a:rPr lang="en-US" altLang="zh-CN" dirty="0" smtClean="0"/>
              <a:t>Avoid verbs with many meanings. </a:t>
            </a:r>
          </a:p>
          <a:p>
            <a:pPr lvl="2"/>
            <a:r>
              <a:rPr lang="en-US" altLang="zh-CN" dirty="0" smtClean="0"/>
              <a:t>When unavoidable, use context to make your meaning unmistakable.</a:t>
            </a:r>
          </a:p>
        </p:txBody>
      </p:sp>
      <p:sp>
        <p:nvSpPr>
          <p:cNvPr id="3" name="Text Placeholder 2"/>
          <p:cNvSpPr>
            <a:spLocks noGrp="1"/>
          </p:cNvSpPr>
          <p:nvPr>
            <p:ph type="body" idx="13"/>
          </p:nvPr>
        </p:nvSpPr>
        <p:spPr/>
        <p:txBody>
          <a:bodyPr>
            <a:normAutofit/>
          </a:bodyPr>
          <a:lstStyle/>
          <a:p>
            <a:pPr marR="0" lvl="0" rtl="0"/>
            <a:r>
              <a:rPr lang="en-US" altLang="zh-CN" b="1" i="1" baseline="0" dirty="0" smtClean="0">
                <a:latin typeface="Cambria"/>
              </a:rPr>
              <a:t>Write for the World</a:t>
            </a:r>
            <a:endParaRPr lang="zh-CN" altLang="en-US" b="1" baseline="0" dirty="0" smtClean="0">
              <a:solidFill>
                <a:srgbClr val="4F81BD"/>
              </a:solidFill>
              <a:latin typeface="Cambria"/>
            </a:endParaRPr>
          </a:p>
        </p:txBody>
      </p:sp>
    </p:spTree>
  </p:cSld>
  <p:clrMapOvr>
    <a:masterClrMapping/>
  </p:clrMapOvr>
  <p:transition spd="med">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R="0" rtl="0"/>
            <a:r>
              <a:rPr lang="en-US" altLang="zh-CN" b="1" kern="1600" baseline="0" dirty="0" smtClean="0">
                <a:latin typeface="Cambria"/>
              </a:rPr>
              <a:t>Technical Writing and the Web</a:t>
            </a:r>
            <a:endParaRPr lang="zh-CN" altLang="en-US" b="1" kern="1600" baseline="0" dirty="0" smtClean="0">
              <a:latin typeface="Cambria"/>
            </a:endParaRPr>
          </a:p>
        </p:txBody>
      </p:sp>
      <p:sp>
        <p:nvSpPr>
          <p:cNvPr id="3" name="Text Placeholder 2"/>
          <p:cNvSpPr>
            <a:spLocks noGrp="1"/>
          </p:cNvSpPr>
          <p:nvPr>
            <p:ph type="body" idx="13"/>
          </p:nvPr>
        </p:nvSpPr>
        <p:spPr>
          <a:xfrm>
            <a:off x="457200" y="981116"/>
            <a:ext cx="8686800" cy="542885"/>
          </a:xfrm>
        </p:spPr>
        <p:txBody>
          <a:bodyPr>
            <a:normAutofit/>
          </a:bodyPr>
          <a:lstStyle/>
          <a:p>
            <a:r>
              <a:rPr lang="en-US" altLang="zh-CN" b="1" i="1" dirty="0" smtClean="0">
                <a:latin typeface="Cambria"/>
              </a:rPr>
              <a:t>When is a white paper considered “technical communication”?</a:t>
            </a:r>
          </a:p>
        </p:txBody>
      </p:sp>
      <p:sp>
        <p:nvSpPr>
          <p:cNvPr id="4" name="Content Placeholder 3"/>
          <p:cNvSpPr>
            <a:spLocks noGrp="1"/>
          </p:cNvSpPr>
          <p:nvPr>
            <p:ph sz="half" idx="1"/>
          </p:nvPr>
        </p:nvSpPr>
        <p:spPr>
          <a:xfrm>
            <a:off x="457200" y="1490473"/>
            <a:ext cx="4953000" cy="2475549"/>
          </a:xfrm>
        </p:spPr>
        <p:txBody>
          <a:bodyPr/>
          <a:lstStyle/>
          <a:p>
            <a:pPr lvl="1"/>
            <a:r>
              <a:rPr lang="en-GB" altLang="zh-CN" dirty="0"/>
              <a:t>Examples from STC Website</a:t>
            </a:r>
            <a:endParaRPr lang="en-US" altLang="zh-CN" dirty="0"/>
          </a:p>
          <a:p>
            <a:pPr lvl="2"/>
            <a:r>
              <a:rPr lang="en-US" altLang="zh-CN" dirty="0" smtClean="0"/>
              <a:t>Usability studies uncover problems with how products present themselves to users, helping those products become more user friendly.</a:t>
            </a:r>
            <a:endParaRPr lang="zh-CN" altLang="en-US" dirty="0" smtClean="0"/>
          </a:p>
        </p:txBody>
      </p:sp>
      <p:pic>
        <p:nvPicPr>
          <p:cNvPr id="10" name="Picture Placeholder 9" descr="STC_Mod3.png"/>
          <p:cNvPicPr>
            <a:picLocks noGrp="1" noChangeAspect="1"/>
          </p:cNvPicPr>
          <p:nvPr>
            <p:ph type="pic" sz="quarter" idx="15"/>
          </p:nvPr>
        </p:nvPicPr>
        <p:blipFill>
          <a:blip r:embed="rId3" cstate="print"/>
          <a:stretch>
            <a:fillRect/>
          </a:stretch>
        </p:blipFill>
        <p:spPr>
          <a:xfrm>
            <a:off x="5486400" y="1828801"/>
            <a:ext cx="3143251" cy="1571625"/>
          </a:xfrm>
          <a:prstGeom prst="rect">
            <a:avLst/>
          </a:prstGeom>
          <a:noFill/>
          <a:ln>
            <a:noFill/>
          </a:ln>
        </p:spPr>
      </p:pic>
    </p:spTree>
  </p:cSld>
  <p:clrMapOvr>
    <a:masterClrMapping/>
  </p:clrMapOvr>
  <p:transition spd="med">
    <p:fade/>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2"/>
            <a:ext cx="7088037" cy="731520"/>
          </a:xfrm>
        </p:spPr>
        <p:txBody>
          <a:bodyPr/>
          <a:lstStyle/>
          <a:p>
            <a:pPr marR="0" rtl="0"/>
            <a:r>
              <a:rPr lang="en-US" altLang="zh-CN" b="1" kern="1600" baseline="0" dirty="0" smtClean="0">
                <a:latin typeface="Cambria"/>
              </a:rPr>
              <a:t>Technical Writing and the Web</a:t>
            </a:r>
            <a:endParaRPr lang="zh-CN" altLang="en-US" b="1" kern="1600" baseline="0" smtClean="0">
              <a:latin typeface="Cambria"/>
            </a:endParaRPr>
          </a:p>
        </p:txBody>
      </p:sp>
      <p:sp>
        <p:nvSpPr>
          <p:cNvPr id="4" name="Content Placeholder 3"/>
          <p:cNvSpPr>
            <a:spLocks noGrp="1"/>
          </p:cNvSpPr>
          <p:nvPr>
            <p:ph idx="1"/>
          </p:nvPr>
        </p:nvSpPr>
        <p:spPr>
          <a:xfrm>
            <a:off x="457200" y="1490472"/>
            <a:ext cx="8229600" cy="1518364"/>
          </a:xfrm>
        </p:spPr>
        <p:txBody>
          <a:bodyPr/>
          <a:lstStyle/>
          <a:p>
            <a:r>
              <a:rPr lang="en-US" altLang="zh-CN" dirty="0" smtClean="0"/>
              <a:t>Follow these guidelines to globalize your content</a:t>
            </a:r>
          </a:p>
          <a:p>
            <a:pPr lvl="2"/>
            <a:r>
              <a:rPr lang="en-US" altLang="zh-CN" dirty="0" smtClean="0"/>
              <a:t>Include optional hyphens in compound words and following prefixes where ambiguity would result.</a:t>
            </a:r>
          </a:p>
          <a:p>
            <a:pPr lvl="3"/>
            <a:r>
              <a:rPr lang="en-US" altLang="zh-CN" dirty="0" smtClean="0"/>
              <a:t>There are exceptions to this, such as “email.”</a:t>
            </a:r>
          </a:p>
        </p:txBody>
      </p:sp>
      <p:sp>
        <p:nvSpPr>
          <p:cNvPr id="3" name="Text Placeholder 2"/>
          <p:cNvSpPr>
            <a:spLocks noGrp="1"/>
          </p:cNvSpPr>
          <p:nvPr>
            <p:ph type="body" idx="13"/>
          </p:nvPr>
        </p:nvSpPr>
        <p:spPr/>
        <p:txBody>
          <a:bodyPr>
            <a:normAutofit/>
          </a:bodyPr>
          <a:lstStyle/>
          <a:p>
            <a:pPr marR="0" lvl="0" rtl="0"/>
            <a:r>
              <a:rPr lang="en-US" altLang="zh-CN" b="1" i="1" baseline="0" dirty="0" smtClean="0">
                <a:latin typeface="Cambria"/>
              </a:rPr>
              <a:t>Write for the World</a:t>
            </a:r>
            <a:endParaRPr lang="zh-CN" altLang="en-US" b="1" baseline="0" dirty="0" smtClean="0">
              <a:solidFill>
                <a:srgbClr val="4F81BD"/>
              </a:solidFill>
              <a:latin typeface="Cambria"/>
            </a:endParaRPr>
          </a:p>
        </p:txBody>
      </p:sp>
    </p:spTree>
  </p:cSld>
  <p:clrMapOvr>
    <a:masterClrMapping/>
  </p:clrMapOvr>
  <p:transition spd="med">
    <p:fade/>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2"/>
            <a:ext cx="7088037" cy="731520"/>
          </a:xfrm>
        </p:spPr>
        <p:txBody>
          <a:bodyPr/>
          <a:lstStyle/>
          <a:p>
            <a:pPr marR="0" rtl="0"/>
            <a:r>
              <a:rPr lang="en-US" altLang="zh-CN" b="1" kern="1600" baseline="0" dirty="0" smtClean="0">
                <a:latin typeface="Cambria"/>
              </a:rPr>
              <a:t>Technical Writing and the Web</a:t>
            </a:r>
            <a:endParaRPr lang="zh-CN" altLang="en-US" b="1" kern="1600" baseline="0" dirty="0" smtClean="0">
              <a:latin typeface="Cambria"/>
            </a:endParaRPr>
          </a:p>
        </p:txBody>
      </p:sp>
      <p:sp>
        <p:nvSpPr>
          <p:cNvPr id="4" name="Content Placeholder 3"/>
          <p:cNvSpPr>
            <a:spLocks noGrp="1"/>
          </p:cNvSpPr>
          <p:nvPr>
            <p:ph idx="1"/>
          </p:nvPr>
        </p:nvSpPr>
        <p:spPr>
          <a:xfrm>
            <a:off x="457200" y="1490473"/>
            <a:ext cx="8229600" cy="1249573"/>
          </a:xfrm>
        </p:spPr>
        <p:txBody>
          <a:bodyPr/>
          <a:lstStyle/>
          <a:p>
            <a:r>
              <a:rPr lang="en-US" altLang="zh-CN" dirty="0" smtClean="0"/>
              <a:t>These are guidelines, not unbreakable rules. </a:t>
            </a:r>
          </a:p>
          <a:p>
            <a:pPr lvl="1"/>
            <a:r>
              <a:rPr lang="en-US" altLang="zh-CN" dirty="0" smtClean="0"/>
              <a:t>There may be times not to follow a guideline, but choose your battles carefully and with justification. </a:t>
            </a:r>
            <a:endParaRPr lang="zh-CN" altLang="en-US" dirty="0" smtClean="0"/>
          </a:p>
        </p:txBody>
      </p:sp>
      <p:sp>
        <p:nvSpPr>
          <p:cNvPr id="3" name="Text Placeholder 2"/>
          <p:cNvSpPr>
            <a:spLocks noGrp="1"/>
          </p:cNvSpPr>
          <p:nvPr>
            <p:ph type="body" idx="13"/>
          </p:nvPr>
        </p:nvSpPr>
        <p:spPr/>
        <p:txBody>
          <a:bodyPr>
            <a:normAutofit/>
          </a:bodyPr>
          <a:lstStyle/>
          <a:p>
            <a:pPr marR="0" lvl="0" rtl="0"/>
            <a:r>
              <a:rPr lang="en-US" altLang="zh-CN" b="1" i="1" baseline="0" dirty="0" smtClean="0">
                <a:latin typeface="Cambria"/>
              </a:rPr>
              <a:t>Write for the World</a:t>
            </a:r>
            <a:endParaRPr lang="zh-CN" altLang="en-US" b="1" baseline="0" dirty="0" smtClean="0">
              <a:solidFill>
                <a:srgbClr val="4F81BD"/>
              </a:solidFill>
              <a:latin typeface="Cambria"/>
            </a:endParaRPr>
          </a:p>
        </p:txBody>
      </p:sp>
    </p:spTree>
  </p:cSld>
  <p:clrMapOvr>
    <a:masterClrMapping/>
  </p:clrMapOvr>
  <p:transition spd="med">
    <p:fade/>
  </p:transition>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R="0" rtl="0"/>
            <a:r>
              <a:rPr lang="en-US" altLang="zh-CN" b="1" kern="1600" baseline="0" dirty="0" smtClean="0">
                <a:latin typeface="Cambria"/>
              </a:rPr>
              <a:t>Technical Writing and the Web</a:t>
            </a:r>
            <a:endParaRPr lang="zh-CN" altLang="en-US" b="1" kern="1600" baseline="0" smtClean="0">
              <a:latin typeface="Cambria"/>
            </a:endParaRPr>
          </a:p>
        </p:txBody>
      </p:sp>
      <p:sp>
        <p:nvSpPr>
          <p:cNvPr id="4" name="Text Placeholder 3"/>
          <p:cNvSpPr>
            <a:spLocks noGrp="1"/>
          </p:cNvSpPr>
          <p:nvPr>
            <p:ph type="body" idx="13"/>
          </p:nvPr>
        </p:nvSpPr>
        <p:spPr>
          <a:xfrm>
            <a:off x="457200" y="981115"/>
            <a:ext cx="8229600" cy="400110"/>
          </a:xfrm>
        </p:spPr>
        <p:txBody>
          <a:bodyPr/>
          <a:lstStyle/>
          <a:p>
            <a:r>
              <a:rPr lang="en-US" dirty="0" smtClean="0"/>
              <a:t>Remember our readers when writing your documents</a:t>
            </a:r>
            <a:endParaRPr lang="en-US" dirty="0"/>
          </a:p>
        </p:txBody>
      </p:sp>
      <p:sp>
        <p:nvSpPr>
          <p:cNvPr id="3" name="Text Placeholder 2"/>
          <p:cNvSpPr>
            <a:spLocks noGrp="1"/>
          </p:cNvSpPr>
          <p:nvPr>
            <p:ph sz="half" idx="1"/>
          </p:nvPr>
        </p:nvSpPr>
        <p:spPr>
          <a:xfrm>
            <a:off x="457200" y="1490473"/>
            <a:ext cx="4038600" cy="1335237"/>
          </a:xfrm>
        </p:spPr>
        <p:txBody>
          <a:bodyPr/>
          <a:lstStyle/>
          <a:p>
            <a:pPr marR="0" lvl="2" rtl="0"/>
            <a:r>
              <a:rPr lang="en-US" altLang="zh-CN" dirty="0"/>
              <a:t>Time is a valuable commodity</a:t>
            </a:r>
          </a:p>
          <a:p>
            <a:pPr marR="0" lvl="2" rtl="0"/>
            <a:r>
              <a:rPr lang="en-US" altLang="zh-CN" dirty="0"/>
              <a:t>Readers are worldwide</a:t>
            </a:r>
            <a:endParaRPr lang="zh-CN" altLang="en-US" dirty="0"/>
          </a:p>
        </p:txBody>
      </p:sp>
      <p:pic>
        <p:nvPicPr>
          <p:cNvPr id="6" name="Picture Placeholder 5" descr="3Seconds.png"/>
          <p:cNvPicPr>
            <a:picLocks noGrp="1" noChangeAspect="1"/>
          </p:cNvPicPr>
          <p:nvPr>
            <p:ph type="pic" sz="quarter" idx="15"/>
          </p:nvPr>
        </p:nvPicPr>
        <p:blipFill>
          <a:blip r:embed="rId3" cstate="print"/>
          <a:stretch>
            <a:fillRect/>
          </a:stretch>
        </p:blipFill>
        <p:spPr>
          <a:xfrm>
            <a:off x="4572000" y="2468880"/>
            <a:ext cx="3898900" cy="2781215"/>
          </a:xfrm>
        </p:spPr>
      </p:pic>
    </p:spTree>
  </p:cSld>
  <p:clrMapOvr>
    <a:masterClrMapping/>
  </p:clrMapOvr>
  <p:transition spd="med">
    <p:fade/>
  </p:transition>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2"/>
            <a:ext cx="7088037" cy="731520"/>
          </a:xfrm>
        </p:spPr>
        <p:txBody>
          <a:bodyPr/>
          <a:lstStyle/>
          <a:p>
            <a:pPr marR="0" rtl="0"/>
            <a:r>
              <a:rPr lang="en-US" altLang="zh-CN" b="1" kern="1600" baseline="0" dirty="0" smtClean="0">
                <a:latin typeface="Cambria"/>
              </a:rPr>
              <a:t>Technical Writing and the Web</a:t>
            </a:r>
            <a:endParaRPr lang="zh-CN" altLang="en-US" b="1" kern="1600" baseline="0" dirty="0" smtClean="0">
              <a:latin typeface="Cambria"/>
            </a:endParaRPr>
          </a:p>
        </p:txBody>
      </p:sp>
      <p:sp>
        <p:nvSpPr>
          <p:cNvPr id="4" name="Content Placeholder 3"/>
          <p:cNvSpPr>
            <a:spLocks noGrp="1"/>
          </p:cNvSpPr>
          <p:nvPr>
            <p:ph idx="1"/>
          </p:nvPr>
        </p:nvSpPr>
        <p:spPr>
          <a:xfrm>
            <a:off x="457200" y="1490472"/>
            <a:ext cx="8229600" cy="5154744"/>
          </a:xfrm>
        </p:spPr>
        <p:txBody>
          <a:bodyPr/>
          <a:lstStyle/>
          <a:p>
            <a:r>
              <a:rPr lang="en-US" sz="1200" dirty="0" smtClean="0"/>
              <a:t>Barr, Chris, and the Senior Editors of Yahoo. The Yahoo Style Guide: The Ultimate Sourcebook for Writing, Editing, and Creating Content for the Digital World. First Edition: July 2010. New York, New York: St. Martin's Griffin, 2010.</a:t>
            </a:r>
          </a:p>
          <a:p>
            <a:r>
              <a:rPr lang="en-US" sz="1200" dirty="0" smtClean="0"/>
              <a:t>Brook, James, et al. Read Me First! A Style Guide for the Computer Industry. Edited by Mary Martyak. Mountain View, California: Sunsoft Press, 1996.</a:t>
            </a:r>
          </a:p>
          <a:p>
            <a:r>
              <a:rPr lang="en-US" sz="1200" dirty="0" smtClean="0"/>
              <a:t>Creative Writing Forums. I find short stories annoyingly difficult to write. 01 27, 2007. http://www.writingforums.org/archive/index.php/t-2183.html (accessed 10 26, 2011).</a:t>
            </a:r>
          </a:p>
          <a:p>
            <a:r>
              <a:rPr lang="en-US" sz="1200" dirty="0" smtClean="0"/>
              <a:t>Microsoft Corporation Editorial Style Board. Microsoft Manual of Style for Technical Publications. Third. Edited by Kristine Haugseth and Sandra Haynes. Redmond, Washington: Microsoft Press, 2004.</a:t>
            </a:r>
          </a:p>
          <a:p>
            <a:r>
              <a:rPr lang="en-US" sz="1200" dirty="0" smtClean="0"/>
              <a:t>Nielsen, Jacob. Alertbox: Inverted Pyramids in Cyberspace. June 1996. http://www.useit.com/alertbox/9606.html (accessed 10 12, 2011).</a:t>
            </a:r>
          </a:p>
          <a:p>
            <a:r>
              <a:rPr lang="en-US" sz="1200" dirty="0" smtClean="0"/>
              <a:t>Nielsen, Jakob. Alertbox: How Users Read on the Web. October 1, 1997. http://www.useit.com/alertbox/9710a.html (accessed October 10, 2011).</a:t>
            </a:r>
          </a:p>
          <a:p>
            <a:r>
              <a:rPr lang="en-US" sz="1200" dirty="0" smtClean="0"/>
              <a:t>Society for Technical Communications. "Defining Technical Communications." About STC. 2011. http://stc.org/about-stc/the-profession-all-about-technical-communication/defining-tc (accessed October 11, 2011).</a:t>
            </a:r>
          </a:p>
          <a:p>
            <a:pPr lvl="1"/>
            <a:endParaRPr lang="zh-CN" altLang="en-US" b="1" dirty="0" smtClean="0">
              <a:solidFill>
                <a:srgbClr val="4F81BD"/>
              </a:solidFill>
              <a:latin typeface="Times New Roman"/>
            </a:endParaRPr>
          </a:p>
          <a:p>
            <a:pPr>
              <a:buNone/>
            </a:pPr>
            <a:endParaRPr lang="en-US" dirty="0"/>
          </a:p>
        </p:txBody>
      </p:sp>
      <p:sp>
        <p:nvSpPr>
          <p:cNvPr id="3" name="Text Placeholder 2"/>
          <p:cNvSpPr>
            <a:spLocks noGrp="1"/>
          </p:cNvSpPr>
          <p:nvPr>
            <p:ph type="body" idx="13"/>
          </p:nvPr>
        </p:nvSpPr>
        <p:spPr/>
        <p:txBody>
          <a:bodyPr>
            <a:normAutofit/>
          </a:bodyPr>
          <a:lstStyle/>
          <a:p>
            <a:pPr marR="0" lvl="0" rtl="0"/>
            <a:r>
              <a:rPr lang="en-US" altLang="zh-CN" b="1" i="1" baseline="0" dirty="0" smtClean="0">
                <a:latin typeface="Cambria"/>
              </a:rPr>
              <a:t>Works Cited</a:t>
            </a:r>
          </a:p>
        </p:txBody>
      </p:sp>
    </p:spTree>
  </p:cSld>
  <p:clrMapOvr>
    <a:masterClrMapping/>
  </p:clrMapOvr>
  <p:transition spd="med">
    <p:fade/>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altLang="zh-CN" kern="1600" dirty="0">
                <a:latin typeface="Cambria"/>
              </a:rPr>
              <a:t>Technical Writing and the Web</a:t>
            </a:r>
            <a:endParaRPr lang="zh-CN" altLang="en-US" baseline="0" dirty="0" smtClean="0">
              <a:latin typeface="Times New Roman"/>
            </a:endParaRPr>
          </a:p>
        </p:txBody>
      </p:sp>
    </p:spTree>
  </p:cSld>
  <p:clrMapOvr>
    <a:masterClrMapping/>
  </p:clrMapOvr>
  <p:transition spd="med">
    <p:fade/>
  </p:transition>
  <p:timing>
    <p:tnLst>
      <p:par>
        <p:cTn id="1" dur="indefinite" restart="never" nodeType="tmRoot"/>
      </p:par>
    </p:tnLst>
  </p:timing>
</p:sld>
</file>

<file path=ppt/theme/theme1.xml><?xml version="1.0" encoding="utf-8"?>
<a:theme xmlns:a="http://schemas.openxmlformats.org/drawingml/2006/main" name="HDS-Training">
  <a:themeElements>
    <a:clrScheme name="HDS 2011">
      <a:dk1>
        <a:sysClr val="windowText" lastClr="000000"/>
      </a:dk1>
      <a:lt1>
        <a:sysClr val="window" lastClr="FFFFFF"/>
      </a:lt1>
      <a:dk2>
        <a:srgbClr val="14AF9F"/>
      </a:dk2>
      <a:lt2>
        <a:srgbClr val="6D6E71"/>
      </a:lt2>
      <a:accent1>
        <a:srgbClr val="FD0014"/>
      </a:accent1>
      <a:accent2>
        <a:srgbClr val="C20014"/>
      </a:accent2>
      <a:accent3>
        <a:srgbClr val="009933"/>
      </a:accent3>
      <a:accent4>
        <a:srgbClr val="0073B2"/>
      </a:accent4>
      <a:accent5>
        <a:srgbClr val="DEB408"/>
      </a:accent5>
      <a:accent6>
        <a:srgbClr val="DC7400"/>
      </a:accent6>
      <a:hlink>
        <a:srgbClr val="FD0014"/>
      </a:hlink>
      <a:folHlink>
        <a:srgbClr val="C20014"/>
      </a:folHlink>
    </a:clrScheme>
    <a:fontScheme name="HDS 201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spPr>
      <a:bodyPr rtlCol="0" anchor="ctr"/>
      <a:lstStyle>
        <a:defPPr algn="ctr">
          <a:defRPr dirty="0" smtClean="0">
            <a:latin typeface="+mj-lt"/>
          </a:defRPr>
        </a:defPPr>
      </a:lstStyle>
      <a:style>
        <a:lnRef idx="2">
          <a:schemeClr val="accent1">
            <a:shade val="50000"/>
          </a:schemeClr>
        </a:lnRef>
        <a:fillRef idx="1">
          <a:schemeClr val="accent1"/>
        </a:fillRef>
        <a:effectRef idx="0">
          <a:schemeClr val="accent1"/>
        </a:effectRef>
        <a:fontRef idx="minor">
          <a:schemeClr val="lt1"/>
        </a:fontRef>
      </a:style>
    </a:spDef>
    <a:lnDef>
      <a:spPr>
        <a:ln w="28575">
          <a:solidFill>
            <a:schemeClr val="bg1">
              <a:lumMod val="65000"/>
            </a:schemeClr>
          </a:solidFill>
        </a:ln>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HDS-Training</Template>
  <TotalTime>1667</TotalTime>
  <Words>16457</Words>
  <Application>Microsoft Office PowerPoint</Application>
  <PresentationFormat>On-screen Show (4:3)</PresentationFormat>
  <Paragraphs>1727</Paragraphs>
  <Slides>94</Slides>
  <Notes>93</Notes>
  <HiddenSlides>0</HiddenSlides>
  <MMClips>0</MMClips>
  <ScaleCrop>false</ScaleCrop>
  <HeadingPairs>
    <vt:vector size="4" baseType="variant">
      <vt:variant>
        <vt:lpstr>Theme</vt:lpstr>
      </vt:variant>
      <vt:variant>
        <vt:i4>1</vt:i4>
      </vt:variant>
      <vt:variant>
        <vt:lpstr>Slide Titles</vt:lpstr>
      </vt:variant>
      <vt:variant>
        <vt:i4>94</vt:i4>
      </vt:variant>
    </vt:vector>
  </HeadingPairs>
  <TitlesOfParts>
    <vt:vector size="95" baseType="lpstr">
      <vt:lpstr>HDS-Training</vt:lpstr>
      <vt:lpstr>Technical Writing and the Web</vt:lpstr>
      <vt:lpstr>Technical Writing and the Web</vt:lpstr>
      <vt:lpstr>Technical Writing and the Web</vt:lpstr>
      <vt:lpstr>Technical Writing and the Web</vt:lpstr>
      <vt:lpstr>Technical Writing and the Web</vt:lpstr>
      <vt:lpstr>Technical Writing and the Web</vt:lpstr>
      <vt:lpstr>Technical Writing and the Web</vt:lpstr>
      <vt:lpstr>Technical Writing and the Web</vt:lpstr>
      <vt:lpstr>Technical Writing and the Web</vt:lpstr>
      <vt:lpstr>Technical Writing and the Web</vt:lpstr>
      <vt:lpstr>Technical Writing and the Web</vt:lpstr>
      <vt:lpstr>Technical Writing and the Web</vt:lpstr>
      <vt:lpstr>Technical Writing and the Web</vt:lpstr>
      <vt:lpstr>Technical Writing and the Web</vt:lpstr>
      <vt:lpstr>Technical Writing and the Web</vt:lpstr>
      <vt:lpstr>Technical Writing and the Web</vt:lpstr>
      <vt:lpstr>Technical Writing and the Web</vt:lpstr>
      <vt:lpstr>Technical Writing and the Web</vt:lpstr>
      <vt:lpstr>Technical Writing and the Web</vt:lpstr>
      <vt:lpstr>Technical Writing and the Web</vt:lpstr>
      <vt:lpstr>Technical Writing and the Web</vt:lpstr>
      <vt:lpstr>Technical Writing and the Web</vt:lpstr>
      <vt:lpstr>Technical Writing and the Web</vt:lpstr>
      <vt:lpstr>Technical Writing and the Web</vt:lpstr>
      <vt:lpstr>Technical Writing and the Web</vt:lpstr>
      <vt:lpstr>Technical Writing and the Web</vt:lpstr>
      <vt:lpstr>Technical Writing and the Web</vt:lpstr>
      <vt:lpstr>Technical Writing and the Web</vt:lpstr>
      <vt:lpstr>Technical Writing and the Web</vt:lpstr>
      <vt:lpstr>Technical Writing and the Web</vt:lpstr>
      <vt:lpstr>Technical Writing and the Web</vt:lpstr>
      <vt:lpstr>Technical Writing and the Web</vt:lpstr>
      <vt:lpstr>Technical Writing and the Web</vt:lpstr>
      <vt:lpstr>Technical Writing and the Web</vt:lpstr>
      <vt:lpstr>Technical Writing and the Web</vt:lpstr>
      <vt:lpstr>Technical Writing and the Web</vt:lpstr>
      <vt:lpstr>Technical Writing and the Web</vt:lpstr>
      <vt:lpstr>Technical Writing and the Web</vt:lpstr>
      <vt:lpstr>Technical Writing and the Web</vt:lpstr>
      <vt:lpstr>Technical Writing and the Web</vt:lpstr>
      <vt:lpstr>Technical Writing and the Web</vt:lpstr>
      <vt:lpstr>Technical Writing and the Web</vt:lpstr>
      <vt:lpstr>Technical Writing and the Web</vt:lpstr>
      <vt:lpstr>Technical Writing and the Web</vt:lpstr>
      <vt:lpstr>Technical Writing and the Web</vt:lpstr>
      <vt:lpstr>Technical Writing and the Web</vt:lpstr>
      <vt:lpstr>Technical Writing and the Web</vt:lpstr>
      <vt:lpstr>Technical Writing and the Web</vt:lpstr>
      <vt:lpstr>Technical Writing and the Web</vt:lpstr>
      <vt:lpstr>Technical Writing and the Web</vt:lpstr>
      <vt:lpstr>Technical Writing and the Web</vt:lpstr>
      <vt:lpstr>Technical Writing and the Web</vt:lpstr>
      <vt:lpstr>Technical Writing and the Web</vt:lpstr>
      <vt:lpstr>Technical Writing and the Web</vt:lpstr>
      <vt:lpstr>Technical Writing and the Web</vt:lpstr>
      <vt:lpstr>Technical Writing and the Web</vt:lpstr>
      <vt:lpstr>Technical Writing and the Web</vt:lpstr>
      <vt:lpstr>Technical Writing and the Web</vt:lpstr>
      <vt:lpstr>Technical Writing and the Web</vt:lpstr>
      <vt:lpstr>Technical Writing and the Web</vt:lpstr>
      <vt:lpstr>Technical Writing and the Web</vt:lpstr>
      <vt:lpstr>Technical Writing and the Web</vt:lpstr>
      <vt:lpstr>Technical Writing and the Web</vt:lpstr>
      <vt:lpstr>Technical Writing and the Web</vt:lpstr>
      <vt:lpstr>Technical Writing and the Web</vt:lpstr>
      <vt:lpstr>Technical Writing and the Web</vt:lpstr>
      <vt:lpstr>Technical Writing and the Web</vt:lpstr>
      <vt:lpstr>Technical Writing and the Web</vt:lpstr>
      <vt:lpstr>Technical Writing and the Web</vt:lpstr>
      <vt:lpstr>Technical Writing and the Web</vt:lpstr>
      <vt:lpstr>Technical Writing and the Web</vt:lpstr>
      <vt:lpstr>Technical Writing and the Web</vt:lpstr>
      <vt:lpstr>Technical Writing and the Web</vt:lpstr>
      <vt:lpstr>Technical Writing and the Web</vt:lpstr>
      <vt:lpstr>Technical Writing and the Web</vt:lpstr>
      <vt:lpstr>Technical Writing and the Web</vt:lpstr>
      <vt:lpstr>Technical Writing and the Web</vt:lpstr>
      <vt:lpstr>Technical Writing and the Web</vt:lpstr>
      <vt:lpstr>Technical Writing and the Web</vt:lpstr>
      <vt:lpstr>Technical Writing and the Web</vt:lpstr>
      <vt:lpstr>Technical Writing and the Web</vt:lpstr>
      <vt:lpstr>Technical Writing and the Web</vt:lpstr>
      <vt:lpstr>Technical Writing and the Web</vt:lpstr>
      <vt:lpstr>Technical Writing and the Web</vt:lpstr>
      <vt:lpstr>Technical Writing and the Web</vt:lpstr>
      <vt:lpstr>Technical Writing and the Web</vt:lpstr>
      <vt:lpstr>Technical Writing and the Web</vt:lpstr>
      <vt:lpstr>Technical Writing and the Web</vt:lpstr>
      <vt:lpstr>Technical Writing and the Web</vt:lpstr>
      <vt:lpstr>Technical Writing and the Web</vt:lpstr>
      <vt:lpstr>Technical Writing and the Web</vt:lpstr>
      <vt:lpstr>Technical Writing and the Web</vt:lpstr>
      <vt:lpstr>Technical Writing and the Web</vt:lpstr>
      <vt:lpstr>Technical Writing and the Web</vt:lpstr>
    </vt:vector>
  </TitlesOfParts>
  <Company>Hitachi Data Systems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Technical Writing and the Web</dc:title>
  <dc:creator>Robert R. Chapman, Jr.</dc:creator>
  <cp:lastModifiedBy>Robert R. Chapman, Jr.</cp:lastModifiedBy>
  <cp:revision>180</cp:revision>
  <dcterms:created xsi:type="dcterms:W3CDTF">2011-11-14T19:15:10Z</dcterms:created>
  <dcterms:modified xsi:type="dcterms:W3CDTF">2012-02-09T17:57:48Z</dcterms:modified>
</cp:coreProperties>
</file>